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8" r:id="rId10"/>
    <p:sldId id="264" r:id="rId11"/>
    <p:sldId id="265" r:id="rId12"/>
    <p:sldId id="266" r:id="rId13"/>
    <p:sldId id="267"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ULIETH PAOLA SAEZ OSORIO"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5489B60-DE33-47C7-B47E-D6B62E814EAD}">
  <a:tblStyle styleId="{95489B60-DE33-47C7-B47E-D6B62E814EAD}"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288" autoAdjust="0"/>
  </p:normalViewPr>
  <p:slideViewPr>
    <p:cSldViewPr>
      <p:cViewPr>
        <p:scale>
          <a:sx n="80" d="100"/>
          <a:sy n="80" d="100"/>
        </p:scale>
        <p:origin x="-1074" y="-33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0" idx="1">
    <p:pos x="6000" y="0"/>
    <p:text>ALVARO PIENSO QUE HAY QUE HACER QUE ESTE CUADRO SE VEA BIEN NO SE COMO SE HARÁ EN OTRA DIAPOSITIVA O NO SE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s-CO" sz="1200" b="0" i="0" u="none" strike="noStrike" cap="none">
                <a:solidFill>
                  <a:schemeClr val="dk1"/>
                </a:solidFill>
                <a:latin typeface="Calibri"/>
                <a:ea typeface="Calibri"/>
                <a:cs typeface="Calibri"/>
                <a:sym typeface="Calibri"/>
              </a:rPr>
              <a:t>‹Nº›</a:t>
            </a:fld>
            <a:endParaRPr lang="es-CO"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8647518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155" name="Shape 155"/>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s-CO"/>
              <a:t>11</a:t>
            </a:fld>
            <a:endParaRPr lang="es-CO"/>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162" name="Shape 162"/>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s-CO"/>
              <a:t>12</a:t>
            </a:fld>
            <a:endParaRPr lang="es-CO"/>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95" name="Shape 95"/>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s-CO"/>
              <a:t>2</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103" name="Shape 10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s-CO"/>
              <a:t>3</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21" name="Shape 12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lvl="0" rtl="0">
              <a:lnSpc>
                <a:spcPct val="115000"/>
              </a:lnSpc>
              <a:spcBef>
                <a:spcPts val="0"/>
              </a:spcBef>
              <a:spcAft>
                <a:spcPts val="1600"/>
              </a:spcAft>
              <a:buClr>
                <a:schemeClr val="dk1"/>
              </a:buClr>
              <a:buSzPct val="110000"/>
              <a:buFont typeface="Arial"/>
              <a:buNone/>
            </a:pPr>
            <a:r>
              <a:rPr lang="es-CO" sz="1000">
                <a:solidFill>
                  <a:srgbClr val="595959"/>
                </a:solidFill>
                <a:latin typeface="Arial"/>
                <a:ea typeface="Arial"/>
                <a:cs typeface="Arial"/>
                <a:sym typeface="Arial"/>
              </a:rPr>
              <a:t>Las enfermedades emergentes o reemergentes son consecuencia de un proceso de interacción de múltiples factores, tales como: determinantes sociales de la salud, el cambio climático y condiciones que prevalecen y son identificables en algunas poblaciones también son originadas desde animales de vida silvestre, pueden ser transmitidas a las poblaciones humanas por contacto directo o por vectores.(1)(4) Desde los comienzos de la civilización las enfermedades infecciosas han afectado a los seres humanos. en un inicio se caracterizó por brotes súbitos, con frecuencia de proporciones epidémicas. Los avances científicos de finales del siglo XIX y principios del siglo XX dieron por resultado la prevención y el control de muchas enfermedades infecciosas, principalmente en los países desarrollados; sin embargo a pesar de que se han presentado ciertas mejoras y avances en la salud, existen enfermedades infecciosas que por diversas causas en el ecosistema han aparecido (emergentes) y otras que se creían extintas han reaparecido (reemergentes). muchas de ellas se consideran catástrofes nacionales por la alta morbilidad que generan, la gran cantidad de vidas que cuestan y el costo que éstos representan desde el punto de vista económico.(2) En los últimos 25 años han aparecido más de 30 nuevos microorganismos, algunos de ellos causantes de enfermedades espectaculares y mortíferas, entre tanto muchas enfermedades comunes han reaparecido y se han propagado con rapidez después de períodos en que ya no se consideraban problemas de salud pública, estas enfermedades son un reflejo de la incesante lucha de los microorganismos por sobrevivir, buscando brechas en las barreras que protegen al ser humano contra la infección. Estas brechas sanitarias, que se han venido agrandando desde hace algunas décadas, pueden obedecer a comportamientos de alto riesgo como fallas en los sistemas de vigilancia epidemiológica, control insuficiente de la población de mosquitos portadores de enfermedades, paralización de los sistemas de abastecimientos de agua y saneamiento, acercamiento de la fauna silvestre a los asentamientos humanos por la deforestación, entre otros. (3) Las enfermedades reemergentes se refieren al resurgimiento de enfermedades que ya habían sido aparentemente erradicadas o su incidencia disminuida es decir aquellas enfermedades infecciosas conocidas, que después de no constituir un problema de salud, aparecen a menudo cobrando proporciones epidémicas.(2)(3) En cuanto a las “enfermedades infecciosas emergentes” se definen como infecciones nuevas aparecidas en una población dada en los últimos 30 años. Las enfermedades infecciosas emergentes y reemergentes constituyen uno de los problemas de salud que más interés ha despertado en los diferentes países del mundo en los últimos años, pues muchas de ellas se consideran catástrofes nacionales por la alta morbilidad que generan, la gran cantidad de vidas que cuestan y el costo que éstos representan desde el punto de vista económico para el país. Dejan de ser problemas de salud para convertirse en problemas económicos, por su afectación al turismo, la industria, las exportaciones de productos, además de los recursos que el sector salud debe aportar para controlar la enfermedad.(2) Los agentes causales pueden explicar la emergencia o reemergencia al cambiar, ya por selección o mutación, o por adaptarse a nuevos hospedadores; los cambios en el medio pueden ser consecuencia de cambios climáticos, de cambios en los patrones del uso de la tierra, incluyendo las invasiones a nichos ecológicos por los hombres, o a procesos derivados de la tecnología y la industria. Los cambios en los hospedadores generalmente están relacionados a modificaciones demográficas y de comportamiento. Las políticas de salud, cuando se abandonan o se reducen a un mínimo políticas exitosas pueden conducir a la reaparición de enfermedades que estaban controladas.(4) Existen numerosos factores o combinación de ellos pueden contribuir a la emergencia de enfermedades infecciosas. Enfermedades ya conocidas pueden extenderse a nuevas áreas geográficas, poblaciones o pueden ocurrir cambios genéticos en organismos conocidos. Infecciones desconocidas previamente pueden desarrollarse en personas que viven o trabajan en condiciones ecológicas cambiantes, que aumentan su exposición a insectos vectores, reservorios animales o un medio ambiente que sea la fuente de nuevos patógenos. (5) El impacto de estas enfermedades es enorme, además de sanitario es social, y depende de numerosos factores: el continuo y global crecimiento de las poblaciones y la urbanización rápida y desordenada, sobrepoblación, falta de agua potable y baja higiene, las invasiones humanas a los bosques tropicales, cambios ambientales causados por humanos, la deforestación, construcción de carreteras y represas, de sistemas intensivos de agricultura y producción animal; estos hacen que reservorios naturales cambien las condiciones del ambiente favoreciendo el aumento de población vectorial en zonas urbanas o marginales.(</a:t>
            </a:r>
          </a:p>
          <a:p>
            <a:pPr marL="0" marR="0" lvl="0" indent="0" algn="l" rtl="0">
              <a:spcBef>
                <a:spcPts val="0"/>
              </a:spcBef>
              <a:buSzPct val="25000"/>
              <a:buNone/>
            </a:pPr>
            <a:endParaRPr/>
          </a:p>
        </p:txBody>
      </p:sp>
      <p:sp>
        <p:nvSpPr>
          <p:cNvPr id="122" name="Shape 12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s-CO" sz="1200">
                <a:solidFill>
                  <a:schemeClr val="dk1"/>
                </a:solidFill>
                <a:latin typeface="Calibri"/>
                <a:ea typeface="Calibri"/>
                <a:cs typeface="Calibri"/>
                <a:sym typeface="Calibri"/>
              </a:rPr>
              <a:t>6</a:t>
            </a:fld>
            <a:endParaRPr lang="es-CO"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130" name="Shape 130"/>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s-CO"/>
              <a:t>7</a:t>
            </a:fld>
            <a:endParaRPr lang="es-CO"/>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Clr>
                <a:schemeClr val="dk1"/>
              </a:buClr>
              <a:buSzPct val="100000"/>
              <a:buFont typeface="Arial"/>
              <a:buNone/>
            </a:pPr>
            <a:r>
              <a:rPr lang="es-CO" sz="1100">
                <a:latin typeface="Arial"/>
                <a:ea typeface="Arial"/>
                <a:cs typeface="Arial"/>
                <a:sym typeface="Arial"/>
              </a:rPr>
              <a:t>Los cambios antrópicos en la vida silvestre, el aumento demográfico y la mayor tasa de contacto entre seres humanos, vida silvestre y animales domésticos es posible que hayan conducido a la aparición de nuevas enfermedades en humanos y animales. También los cambios climáticos en el planeta han producido alteraciones en los patrones de comportamiento de los huéspedes y vectores. Igualmente la entrada abrupta del humano al ecosistema de los bosques y llanuras, otrora habitadas por animales e insectos que vivían en equilibrio. La alteración en los ecosistemas puede crear condiciones que facilitan la aparición o dispersión de nuevas enfermedades.(5) También existen factores de riesgo que incrementan las enfermedades infecciosas emergentes y reemergentes, como los vectores de fauna silvestre. Los cambios repentinos en el medio ambiente o en las características de los huéspedes o de los agentes pueden alterar el estado de equilibrio. Es posible entonces que las enfermedades, por ejemplo las tropicales, sean producto algunas veces de la alteración de los patógenos, los vectores y el medio ambiente. (5) Los factores causales relacionados con la emergencia de las infecciones pueden clasificarse en: 1. Factores demográficos y de comportamiento. 2. Factores tecnológicos e industriales. 3. Factores derivados del desarrollo económico y utilización de la tierra. 4. Comercio internacional. 5. Adaptación y cambio de los microorganismos. 6. Políticas de Salud Pública.</a:t>
            </a:r>
          </a:p>
          <a:p>
            <a:pPr lvl="0">
              <a:spcBef>
                <a:spcPts val="0"/>
              </a:spcBef>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148" name="Shape 148"/>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s-CO"/>
              <a:t>10</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Shape 15"/>
        <p:cNvGrpSpPr/>
        <p:nvPr/>
      </p:nvGrpSpPr>
      <p:grpSpPr>
        <a:xfrm>
          <a:off x="0" y="0"/>
          <a:ext cx="0" cy="0"/>
          <a:chOff x="0" y="0"/>
          <a:chExt cx="0" cy="0"/>
        </a:xfrm>
      </p:grpSpPr>
      <p:sp>
        <p:nvSpPr>
          <p:cNvPr id="16" name="Shape 16"/>
          <p:cNvSpPr txBox="1">
            <a:spLocks noGrp="1"/>
          </p:cNvSpPr>
          <p:nvPr>
            <p:ph type="dt" idx="10"/>
          </p:nvPr>
        </p:nvSpPr>
        <p:spPr>
          <a:xfrm>
            <a:off x="457200" y="4767264"/>
            <a:ext cx="2133599" cy="273843"/>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7" name="Shape 17"/>
          <p:cNvSpPr txBox="1">
            <a:spLocks noGrp="1"/>
          </p:cNvSpPr>
          <p:nvPr>
            <p:ph type="ftr" idx="11"/>
          </p:nvPr>
        </p:nvSpPr>
        <p:spPr>
          <a:xfrm>
            <a:off x="3124200"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sldNum" idx="12"/>
          </p:nvPr>
        </p:nvSpPr>
        <p:spPr>
          <a:xfrm>
            <a:off x="6553200"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CO" sz="1200" b="0" i="0" u="none" strike="noStrike" cap="none">
                <a:solidFill>
                  <a:srgbClr val="888888"/>
                </a:solidFill>
                <a:latin typeface="Calibri"/>
                <a:ea typeface="Calibri"/>
                <a:cs typeface="Calibri"/>
                <a:sym typeface="Calibri"/>
              </a:rPr>
              <a:t>‹Nº›</a:t>
            </a:fld>
            <a:endParaRPr lang="es-CO"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ítulo y texto vertical">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05979"/>
            <a:ext cx="8229600" cy="85725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4" name="Shape 74"/>
          <p:cNvSpPr txBox="1">
            <a:spLocks noGrp="1"/>
          </p:cNvSpPr>
          <p:nvPr>
            <p:ph type="body" idx="1"/>
          </p:nvPr>
        </p:nvSpPr>
        <p:spPr>
          <a:xfrm rot="5400000">
            <a:off x="2874763" y="-1217413"/>
            <a:ext cx="3394472" cy="8229600"/>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457200" y="4767264"/>
            <a:ext cx="2133599" cy="273843"/>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124200"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553200"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CO" sz="1200">
                <a:solidFill>
                  <a:srgbClr val="888888"/>
                </a:solidFill>
                <a:latin typeface="Calibri"/>
                <a:ea typeface="Calibri"/>
                <a:cs typeface="Calibri"/>
                <a:sym typeface="Calibri"/>
              </a:rPr>
              <a:t>‹Nº›</a:t>
            </a:fld>
            <a:endParaRPr lang="es-CO" sz="120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Título vertical y texto">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5463777" y="1371601"/>
            <a:ext cx="4388643" cy="20574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0" name="Shape 80"/>
          <p:cNvSpPr txBox="1">
            <a:spLocks noGrp="1"/>
          </p:cNvSpPr>
          <p:nvPr>
            <p:ph type="body" idx="1"/>
          </p:nvPr>
        </p:nvSpPr>
        <p:spPr>
          <a:xfrm rot="5400000">
            <a:off x="1272778" y="-609597"/>
            <a:ext cx="4388643" cy="6019799"/>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457200" y="4767264"/>
            <a:ext cx="2133599" cy="273843"/>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24200"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553200"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CO" sz="1200">
                <a:solidFill>
                  <a:srgbClr val="888888"/>
                </a:solidFill>
                <a:latin typeface="Calibri"/>
                <a:ea typeface="Calibri"/>
                <a:cs typeface="Calibri"/>
                <a:sym typeface="Calibri"/>
              </a:rPr>
              <a:t>‹Nº›</a:t>
            </a:fld>
            <a:endParaRPr lang="es-CO" sz="120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457200" y="205979"/>
            <a:ext cx="8229600" cy="85725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1" name="Shape 21"/>
          <p:cNvSpPr txBox="1">
            <a:spLocks noGrp="1"/>
          </p:cNvSpPr>
          <p:nvPr>
            <p:ph type="body" idx="1"/>
          </p:nvPr>
        </p:nvSpPr>
        <p:spPr>
          <a:xfrm>
            <a:off x="457200" y="1200150"/>
            <a:ext cx="8229600" cy="3394472"/>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dt" idx="10"/>
          </p:nvPr>
        </p:nvSpPr>
        <p:spPr>
          <a:xfrm>
            <a:off x="457200" y="4767264"/>
            <a:ext cx="2133599" cy="273843"/>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ftr" idx="11"/>
          </p:nvPr>
        </p:nvSpPr>
        <p:spPr>
          <a:xfrm>
            <a:off x="3124200"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sldNum" idx="12"/>
          </p:nvPr>
        </p:nvSpPr>
        <p:spPr>
          <a:xfrm>
            <a:off x="6553200"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CO" sz="1200">
                <a:solidFill>
                  <a:srgbClr val="888888"/>
                </a:solidFill>
                <a:latin typeface="Calibri"/>
                <a:ea typeface="Calibri"/>
                <a:cs typeface="Calibri"/>
                <a:sym typeface="Calibri"/>
              </a:rPr>
              <a:t>‹Nº›</a:t>
            </a:fld>
            <a:endParaRPr lang="es-CO" sz="120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Shape 25"/>
        <p:cNvGrpSpPr/>
        <p:nvPr/>
      </p:nvGrpSpPr>
      <p:grpSpPr>
        <a:xfrm>
          <a:off x="0" y="0"/>
          <a:ext cx="0" cy="0"/>
          <a:chOff x="0" y="0"/>
          <a:chExt cx="0" cy="0"/>
        </a:xfrm>
      </p:grpSpPr>
      <p:sp>
        <p:nvSpPr>
          <p:cNvPr id="26" name="Shape 26"/>
          <p:cNvSpPr txBox="1">
            <a:spLocks noGrp="1"/>
          </p:cNvSpPr>
          <p:nvPr>
            <p:ph type="ctrTitle"/>
          </p:nvPr>
        </p:nvSpPr>
        <p:spPr>
          <a:xfrm>
            <a:off x="685800" y="1597820"/>
            <a:ext cx="7772400" cy="1102518"/>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7" name="Shape 27"/>
          <p:cNvSpPr txBox="1">
            <a:spLocks noGrp="1"/>
          </p:cNvSpPr>
          <p:nvPr>
            <p:ph type="subTitle" idx="1"/>
          </p:nvPr>
        </p:nvSpPr>
        <p:spPr>
          <a:xfrm>
            <a:off x="1371600" y="2914650"/>
            <a:ext cx="6400799" cy="1314449"/>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8" name="Shape 28"/>
          <p:cNvSpPr txBox="1">
            <a:spLocks noGrp="1"/>
          </p:cNvSpPr>
          <p:nvPr>
            <p:ph type="dt" idx="10"/>
          </p:nvPr>
        </p:nvSpPr>
        <p:spPr>
          <a:xfrm>
            <a:off x="457200" y="4767264"/>
            <a:ext cx="2133599" cy="273843"/>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9" name="Shape 29"/>
          <p:cNvSpPr txBox="1">
            <a:spLocks noGrp="1"/>
          </p:cNvSpPr>
          <p:nvPr>
            <p:ph type="ftr" idx="11"/>
          </p:nvPr>
        </p:nvSpPr>
        <p:spPr>
          <a:xfrm>
            <a:off x="3124200"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0" name="Shape 30"/>
          <p:cNvSpPr txBox="1">
            <a:spLocks noGrp="1"/>
          </p:cNvSpPr>
          <p:nvPr>
            <p:ph type="sldNum" idx="12"/>
          </p:nvPr>
        </p:nvSpPr>
        <p:spPr>
          <a:xfrm>
            <a:off x="6553200"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CO" sz="1200">
                <a:solidFill>
                  <a:srgbClr val="888888"/>
                </a:solidFill>
                <a:latin typeface="Calibri"/>
                <a:ea typeface="Calibri"/>
                <a:cs typeface="Calibri"/>
                <a:sym typeface="Calibri"/>
              </a:rPr>
              <a:t>‹Nº›</a:t>
            </a:fld>
            <a:endParaRPr lang="es-CO" sz="12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Encabezado de sección">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722312" y="3305176"/>
            <a:ext cx="7772400" cy="1021555"/>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3" name="Shape 33"/>
          <p:cNvSpPr txBox="1">
            <a:spLocks noGrp="1"/>
          </p:cNvSpPr>
          <p:nvPr>
            <p:ph type="body" idx="1"/>
          </p:nvPr>
        </p:nvSpPr>
        <p:spPr>
          <a:xfrm>
            <a:off x="722312" y="2180034"/>
            <a:ext cx="7772400" cy="1125140"/>
          </a:xfrm>
          <a:prstGeom prst="rect">
            <a:avLst/>
          </a:prstGeom>
          <a:noFill/>
          <a:ln>
            <a:noFill/>
          </a:ln>
        </p:spPr>
        <p:txBody>
          <a:bodyPr lIns="91425" tIns="91425" rIns="91425" bIns="91425" anchor="b" anchorCtr="0"/>
          <a:lstStyle>
            <a:lvl1pPr marL="0" marR="0" lvl="0" indent="0" algn="l"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4" name="Shape 34"/>
          <p:cNvSpPr txBox="1">
            <a:spLocks noGrp="1"/>
          </p:cNvSpPr>
          <p:nvPr>
            <p:ph type="dt" idx="10"/>
          </p:nvPr>
        </p:nvSpPr>
        <p:spPr>
          <a:xfrm>
            <a:off x="457200" y="4767264"/>
            <a:ext cx="2133599" cy="273843"/>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ftr" idx="11"/>
          </p:nvPr>
        </p:nvSpPr>
        <p:spPr>
          <a:xfrm>
            <a:off x="3124200"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sldNum" idx="12"/>
          </p:nvPr>
        </p:nvSpPr>
        <p:spPr>
          <a:xfrm>
            <a:off x="6553200"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CO" sz="1200">
                <a:solidFill>
                  <a:srgbClr val="888888"/>
                </a:solidFill>
                <a:latin typeface="Calibri"/>
                <a:ea typeface="Calibri"/>
                <a:cs typeface="Calibri"/>
                <a:sym typeface="Calibri"/>
              </a:rPr>
              <a:t>‹Nº›</a:t>
            </a:fld>
            <a:endParaRPr lang="es-CO" sz="12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Dos objetos">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05979"/>
            <a:ext cx="8229600" cy="85725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457200" y="1200150"/>
            <a:ext cx="4038599" cy="3394472"/>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body" idx="2"/>
          </p:nvPr>
        </p:nvSpPr>
        <p:spPr>
          <a:xfrm>
            <a:off x="4648200" y="1200150"/>
            <a:ext cx="4038599" cy="3394472"/>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dt" idx="10"/>
          </p:nvPr>
        </p:nvSpPr>
        <p:spPr>
          <a:xfrm>
            <a:off x="457200" y="4767264"/>
            <a:ext cx="2133599" cy="273843"/>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CO" sz="1200">
                <a:solidFill>
                  <a:srgbClr val="888888"/>
                </a:solidFill>
                <a:latin typeface="Calibri"/>
                <a:ea typeface="Calibri"/>
                <a:cs typeface="Calibri"/>
                <a:sym typeface="Calibri"/>
              </a:rPr>
              <a:t>‹Nº›</a:t>
            </a:fld>
            <a:endParaRPr lang="es-CO" sz="120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ación">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05979"/>
            <a:ext cx="8229600" cy="85725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6" name="Shape 46"/>
          <p:cNvSpPr txBox="1">
            <a:spLocks noGrp="1"/>
          </p:cNvSpPr>
          <p:nvPr>
            <p:ph type="body" idx="1"/>
          </p:nvPr>
        </p:nvSpPr>
        <p:spPr>
          <a:xfrm>
            <a:off x="457200" y="1151334"/>
            <a:ext cx="4040187" cy="479821"/>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body" idx="2"/>
          </p:nvPr>
        </p:nvSpPr>
        <p:spPr>
          <a:xfrm>
            <a:off x="457200" y="1631155"/>
            <a:ext cx="4040187" cy="2963465"/>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body" idx="3"/>
          </p:nvPr>
        </p:nvSpPr>
        <p:spPr>
          <a:xfrm>
            <a:off x="4645028" y="1151334"/>
            <a:ext cx="4041774" cy="479821"/>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body" idx="4"/>
          </p:nvPr>
        </p:nvSpPr>
        <p:spPr>
          <a:xfrm>
            <a:off x="4645028" y="1631155"/>
            <a:ext cx="4041774" cy="2963465"/>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dt" idx="10"/>
          </p:nvPr>
        </p:nvSpPr>
        <p:spPr>
          <a:xfrm>
            <a:off x="457200" y="4767264"/>
            <a:ext cx="2133599" cy="273843"/>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1" name="Shape 51"/>
          <p:cNvSpPr txBox="1">
            <a:spLocks noGrp="1"/>
          </p:cNvSpPr>
          <p:nvPr>
            <p:ph type="ftr" idx="11"/>
          </p:nvPr>
        </p:nvSpPr>
        <p:spPr>
          <a:xfrm>
            <a:off x="3124200"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sldNum" idx="12"/>
          </p:nvPr>
        </p:nvSpPr>
        <p:spPr>
          <a:xfrm>
            <a:off x="6553200"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CO" sz="1200">
                <a:solidFill>
                  <a:srgbClr val="888888"/>
                </a:solidFill>
                <a:latin typeface="Calibri"/>
                <a:ea typeface="Calibri"/>
                <a:cs typeface="Calibri"/>
                <a:sym typeface="Calibri"/>
              </a:rPr>
              <a:t>‹Nº›</a:t>
            </a:fld>
            <a:endParaRPr lang="es-CO" sz="120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Sólo el título">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05979"/>
            <a:ext cx="8229600" cy="85725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5" name="Shape 55"/>
          <p:cNvSpPr txBox="1">
            <a:spLocks noGrp="1"/>
          </p:cNvSpPr>
          <p:nvPr>
            <p:ph type="dt" idx="10"/>
          </p:nvPr>
        </p:nvSpPr>
        <p:spPr>
          <a:xfrm>
            <a:off x="457200" y="4767264"/>
            <a:ext cx="2133599" cy="273843"/>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124200"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553200"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CO" sz="1200">
                <a:solidFill>
                  <a:srgbClr val="888888"/>
                </a:solidFill>
                <a:latin typeface="Calibri"/>
                <a:ea typeface="Calibri"/>
                <a:cs typeface="Calibri"/>
                <a:sym typeface="Calibri"/>
              </a:rPr>
              <a:t>‹Nº›</a:t>
            </a:fld>
            <a:endParaRPr lang="es-CO" sz="120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ido con título">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2" y="204786"/>
            <a:ext cx="3008313" cy="871538"/>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0" name="Shape 60"/>
          <p:cNvSpPr txBox="1">
            <a:spLocks noGrp="1"/>
          </p:cNvSpPr>
          <p:nvPr>
            <p:ph type="body" idx="1"/>
          </p:nvPr>
        </p:nvSpPr>
        <p:spPr>
          <a:xfrm>
            <a:off x="3575050" y="204789"/>
            <a:ext cx="5111750" cy="438983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457202" y="1076326"/>
            <a:ext cx="3008313" cy="3518296"/>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457200" y="4767264"/>
            <a:ext cx="2133599" cy="273843"/>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CO" sz="1200">
                <a:solidFill>
                  <a:srgbClr val="888888"/>
                </a:solidFill>
                <a:latin typeface="Calibri"/>
                <a:ea typeface="Calibri"/>
                <a:cs typeface="Calibri"/>
                <a:sym typeface="Calibri"/>
              </a:rPr>
              <a:t>‹Nº›</a:t>
            </a:fld>
            <a:endParaRPr lang="es-CO" sz="120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Imagen con título">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1792288" y="3600451"/>
            <a:ext cx="5486399" cy="425053"/>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7" name="Shape 67"/>
          <p:cNvSpPr>
            <a:spLocks noGrp="1"/>
          </p:cNvSpPr>
          <p:nvPr>
            <p:ph type="pic" idx="2"/>
          </p:nvPr>
        </p:nvSpPr>
        <p:spPr>
          <a:xfrm>
            <a:off x="1792288" y="459581"/>
            <a:ext cx="5486399" cy="3086099"/>
          </a:xfrm>
          <a:prstGeom prst="rect">
            <a:avLst/>
          </a:prstGeom>
          <a:noFill/>
          <a:ln>
            <a:noFill/>
          </a:ln>
        </p:spPr>
        <p:txBody>
          <a:bodyPr lIns="91425" tIns="91425" rIns="91425" bIns="91425" anchor="t" anchorCtr="0"/>
          <a:lstStyle>
            <a:lvl1pPr marL="0" marR="0" lvl="0" indent="0" algn="l" rtl="0">
              <a:spcBef>
                <a:spcPts val="64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1792288" y="4025503"/>
            <a:ext cx="5486399" cy="603647"/>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457200" y="4767264"/>
            <a:ext cx="2133599" cy="273843"/>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CO" sz="1200">
                <a:solidFill>
                  <a:srgbClr val="888888"/>
                </a:solidFill>
                <a:latin typeface="Calibri"/>
                <a:ea typeface="Calibri"/>
                <a:cs typeface="Calibri"/>
                <a:sym typeface="Calibri"/>
              </a:rPr>
              <a:t>‹Nº›</a:t>
            </a:fld>
            <a:endParaRPr lang="es-CO" sz="12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05979"/>
            <a:ext cx="8229600" cy="85725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200150"/>
            <a:ext cx="8229600" cy="3394472"/>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457200" y="4767264"/>
            <a:ext cx="2133599" cy="273843"/>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124200" y="4767264"/>
            <a:ext cx="2895600" cy="273843"/>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553200" y="4767264"/>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s-CO" sz="1200" b="0" i="0" u="none" strike="noStrike" cap="none">
                <a:solidFill>
                  <a:srgbClr val="888888"/>
                </a:solidFill>
                <a:latin typeface="Calibri"/>
                <a:ea typeface="Calibri"/>
                <a:cs typeface="Calibri"/>
                <a:sym typeface="Calibri"/>
              </a:rPr>
              <a:t>‹Nº›</a:t>
            </a:fld>
            <a:endParaRPr lang="es-CO"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p:nvPr/>
        </p:nvSpPr>
        <p:spPr>
          <a:xfrm>
            <a:off x="323528" y="1491630"/>
            <a:ext cx="8677500" cy="858600"/>
          </a:xfrm>
          <a:prstGeom prst="rect">
            <a:avLst/>
          </a:prstGeom>
          <a:noFill/>
          <a:ln>
            <a:noFill/>
          </a:ln>
        </p:spPr>
        <p:txBody>
          <a:bodyPr lIns="91425" tIns="45700" rIns="91425" bIns="45700" anchor="t" anchorCtr="0">
            <a:noAutofit/>
          </a:bodyPr>
          <a:lstStyle/>
          <a:p>
            <a:pPr algn="ctr">
              <a:buSzPct val="25000"/>
            </a:pPr>
            <a:r>
              <a:rPr lang="es-ES" sz="2400" b="1" dirty="0">
                <a:solidFill>
                  <a:srgbClr val="FFFF00"/>
                </a:solidFill>
              </a:rPr>
              <a:t>CAMBIOS CON IMPACTO NEGATIVO AL ECOSISTEMA Y SU EFECTO EN LA GENERACIÓN DE ENFERMEDADES EMERGENTES.</a:t>
            </a:r>
            <a:endParaRPr lang="es-CO" sz="2400" b="1" dirty="0">
              <a:solidFill>
                <a:srgbClr val="FFFF00"/>
              </a:solidFill>
            </a:endParaRPr>
          </a:p>
          <a:p>
            <a:pPr marL="0" marR="0" lvl="0" indent="0" algn="ctr" rtl="0">
              <a:spcBef>
                <a:spcPts val="0"/>
              </a:spcBef>
              <a:buSzPct val="25000"/>
              <a:buNone/>
            </a:pPr>
            <a:endParaRPr lang="es-CO" sz="2400" b="1" dirty="0">
              <a:solidFill>
                <a:srgbClr val="FFFF00"/>
              </a:solidFill>
              <a:latin typeface="Calibri"/>
              <a:ea typeface="Calibri"/>
              <a:cs typeface="Calibri"/>
              <a:sym typeface="Calibri"/>
            </a:endParaRPr>
          </a:p>
        </p:txBody>
      </p:sp>
      <p:cxnSp>
        <p:nvCxnSpPr>
          <p:cNvPr id="89" name="Shape 89"/>
          <p:cNvCxnSpPr/>
          <p:nvPr/>
        </p:nvCxnSpPr>
        <p:spPr>
          <a:xfrm>
            <a:off x="278198" y="934349"/>
            <a:ext cx="8784900" cy="0"/>
          </a:xfrm>
          <a:prstGeom prst="straightConnector1">
            <a:avLst/>
          </a:prstGeom>
          <a:noFill/>
          <a:ln w="25400" cap="flat" cmpd="sng">
            <a:solidFill>
              <a:srgbClr val="FFFF00"/>
            </a:solidFill>
            <a:prstDash val="solid"/>
            <a:round/>
            <a:headEnd type="none" w="med" len="med"/>
            <a:tailEnd type="none" w="med" len="med"/>
          </a:ln>
          <a:effectLst>
            <a:outerShdw blurRad="50799" dist="38100" dir="8100000" algn="tr" rotWithShape="0">
              <a:srgbClr val="000000">
                <a:alpha val="40000"/>
              </a:srgbClr>
            </a:outerShdw>
          </a:effectLst>
        </p:spPr>
      </p:cxnSp>
      <p:sp>
        <p:nvSpPr>
          <p:cNvPr id="90" name="Shape 90"/>
          <p:cNvSpPr txBox="1"/>
          <p:nvPr/>
        </p:nvSpPr>
        <p:spPr>
          <a:xfrm>
            <a:off x="1566050" y="3409750"/>
            <a:ext cx="6426899" cy="9234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s-CO" sz="2400" b="1">
                <a:solidFill>
                  <a:srgbClr val="FFFF00"/>
                </a:solidFill>
                <a:latin typeface="Calibri"/>
                <a:ea typeface="Calibri"/>
                <a:cs typeface="Calibri"/>
                <a:sym typeface="Calibri"/>
              </a:rPr>
              <a:t>CORPORACIÓN UNIVERSITARIA </a:t>
            </a:r>
          </a:p>
          <a:p>
            <a:pPr marL="0" marR="0" lvl="0" indent="0" algn="ctr" rtl="0">
              <a:spcBef>
                <a:spcPts val="0"/>
              </a:spcBef>
              <a:buSzPct val="25000"/>
              <a:buNone/>
            </a:pPr>
            <a:r>
              <a:rPr lang="es-CO" sz="2400" b="1">
                <a:solidFill>
                  <a:srgbClr val="FFFF00"/>
                </a:solidFill>
                <a:latin typeface="Calibri"/>
                <a:ea typeface="Calibri"/>
                <a:cs typeface="Calibri"/>
                <a:sym typeface="Calibri"/>
              </a:rPr>
              <a:t>RAFAEL NUÑEZ</a:t>
            </a:r>
          </a:p>
        </p:txBody>
      </p:sp>
      <p:pic>
        <p:nvPicPr>
          <p:cNvPr id="91" name="Shape 91" descr="http://54.225.230.5:8090/evaluaciondocente/estudiantes/Rafa.jpg"/>
          <p:cNvPicPr preferRelativeResize="0"/>
          <p:nvPr/>
        </p:nvPicPr>
        <p:blipFill rotWithShape="1">
          <a:blip r:embed="rId3">
            <a:alphaModFix/>
          </a:blip>
          <a:srcRect/>
          <a:stretch/>
        </p:blipFill>
        <p:spPr>
          <a:xfrm>
            <a:off x="138575" y="2659350"/>
            <a:ext cx="2255100" cy="2064600"/>
          </a:xfrm>
          <a:prstGeom prst="rect">
            <a:avLst/>
          </a:prstGeom>
          <a:noFill/>
          <a:ln>
            <a:noFill/>
          </a:ln>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457200" y="66004"/>
            <a:ext cx="8229600" cy="857400"/>
          </a:xfrm>
          <a:prstGeom prst="rect">
            <a:avLst/>
          </a:prstGeom>
        </p:spPr>
        <p:txBody>
          <a:bodyPr lIns="91425" tIns="91425" rIns="91425" bIns="91425" anchor="ctr" anchorCtr="0">
            <a:noAutofit/>
          </a:bodyPr>
          <a:lstStyle/>
          <a:p>
            <a:pPr lvl="0">
              <a:spcBef>
                <a:spcPts val="0"/>
              </a:spcBef>
              <a:buClr>
                <a:schemeClr val="dk1"/>
              </a:buClr>
              <a:buSzPct val="27500"/>
              <a:buFont typeface="Arial"/>
              <a:buNone/>
            </a:pPr>
            <a:r>
              <a:rPr lang="es-CO" sz="4000" b="1">
                <a:solidFill>
                  <a:srgbClr val="FFFF00"/>
                </a:solidFill>
              </a:rPr>
              <a:t>Conclusión</a:t>
            </a:r>
          </a:p>
        </p:txBody>
      </p:sp>
      <p:sp>
        <p:nvSpPr>
          <p:cNvPr id="151" name="Shape 151"/>
          <p:cNvSpPr txBox="1">
            <a:spLocks noGrp="1"/>
          </p:cNvSpPr>
          <p:nvPr>
            <p:ph type="body" idx="1"/>
          </p:nvPr>
        </p:nvSpPr>
        <p:spPr>
          <a:xfrm>
            <a:off x="457200" y="1126000"/>
            <a:ext cx="8229600" cy="3394500"/>
          </a:xfrm>
          <a:prstGeom prst="rect">
            <a:avLst/>
          </a:prstGeom>
        </p:spPr>
        <p:txBody>
          <a:bodyPr lIns="91425" tIns="91425" rIns="91425" bIns="91425" anchor="t" anchorCtr="0">
            <a:noAutofit/>
          </a:bodyPr>
          <a:lstStyle/>
          <a:p>
            <a:pPr marL="457200" lvl="0" indent="-381000" algn="just" rtl="0">
              <a:spcBef>
                <a:spcPts val="0"/>
              </a:spcBef>
              <a:buClr>
                <a:schemeClr val="lt1"/>
              </a:buClr>
              <a:buSzPct val="100000"/>
            </a:pPr>
            <a:r>
              <a:rPr lang="es-CO" sz="2400" dirty="0">
                <a:solidFill>
                  <a:schemeClr val="lt1"/>
                </a:solidFill>
              </a:rPr>
              <a:t>Las enfermedades emergentes y reemergentes, son consecuencia de procesos de interacción de múltiples factores que determinaron su aparición. </a:t>
            </a:r>
          </a:p>
          <a:p>
            <a:pPr marL="457200" lvl="0" indent="-381000" algn="just" rtl="0">
              <a:spcBef>
                <a:spcPts val="0"/>
              </a:spcBef>
              <a:buClr>
                <a:schemeClr val="lt1"/>
              </a:buClr>
              <a:buSzPct val="100000"/>
            </a:pPr>
            <a:r>
              <a:rPr lang="es-CO" sz="2400" dirty="0">
                <a:solidFill>
                  <a:schemeClr val="lt1"/>
                </a:solidFill>
              </a:rPr>
              <a:t>La mayoría de los factores que han favorecido el desarrollo de estas enfermedades son causadas por el hombre como: FACTORES TECNOLÓGICOS E INDUSTRIALES, COMERCIO INTERNACIONAL, POLÍTICAS DE SALUD PÚBLICA, VIAJES, CAMBIOS ECOLÓGICOS.</a:t>
            </a:r>
          </a:p>
          <a:p>
            <a:pPr marL="0" lvl="0" indent="0" algn="just" rtl="0">
              <a:spcBef>
                <a:spcPts val="0"/>
              </a:spcBef>
              <a:buNone/>
            </a:pPr>
            <a:endParaRP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457200" y="205979"/>
            <a:ext cx="8229600" cy="857400"/>
          </a:xfrm>
          <a:prstGeom prst="rect">
            <a:avLst/>
          </a:prstGeom>
        </p:spPr>
        <p:txBody>
          <a:bodyPr lIns="91425" tIns="91425" rIns="91425" bIns="91425" anchor="ctr" anchorCtr="0">
            <a:noAutofit/>
          </a:bodyPr>
          <a:lstStyle/>
          <a:p>
            <a:pPr lvl="0">
              <a:spcBef>
                <a:spcPts val="0"/>
              </a:spcBef>
              <a:buNone/>
            </a:pPr>
            <a:endParaRPr/>
          </a:p>
        </p:txBody>
      </p:sp>
      <p:sp>
        <p:nvSpPr>
          <p:cNvPr id="158" name="Shape 158"/>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lvl="0">
              <a:spcBef>
                <a:spcPts val="0"/>
              </a:spcBef>
              <a:buNone/>
            </a:pPr>
            <a:r>
              <a:rPr lang="es-CO" dirty="0">
                <a:solidFill>
                  <a:schemeClr val="lt1"/>
                </a:solidFill>
              </a:rPr>
              <a:t>-Debemos ser conscientes del daño que le causamos diariamente al ecosistema, ya que esto se nos revierte negativamente en forma de enfermedades.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457200" y="205979"/>
            <a:ext cx="8229600" cy="857400"/>
          </a:xfrm>
          <a:prstGeom prst="rect">
            <a:avLst/>
          </a:prstGeom>
        </p:spPr>
        <p:txBody>
          <a:bodyPr lIns="91425" tIns="91425" rIns="91425" bIns="91425" anchor="ctr" anchorCtr="0">
            <a:noAutofit/>
          </a:bodyPr>
          <a:lstStyle/>
          <a:p>
            <a:pPr lvl="0">
              <a:spcBef>
                <a:spcPts val="0"/>
              </a:spcBef>
              <a:buNone/>
            </a:pPr>
            <a:r>
              <a:rPr lang="es-CO" b="1">
                <a:solidFill>
                  <a:srgbClr val="FFFF00"/>
                </a:solidFill>
              </a:rPr>
              <a:t>REFERENCIAS BIBLIOGRÁFICAS</a:t>
            </a:r>
          </a:p>
        </p:txBody>
      </p:sp>
      <p:sp>
        <p:nvSpPr>
          <p:cNvPr id="165" name="Shape 165"/>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marL="431800" lvl="0" indent="-228600">
              <a:buFont typeface="+mj-lt"/>
              <a:buAutoNum type="arabicPeriod"/>
            </a:pPr>
            <a:r>
              <a:rPr lang="es-CO" sz="1400" dirty="0">
                <a:solidFill>
                  <a:schemeClr val="bg1"/>
                </a:solidFill>
                <a:latin typeface="+mj-lt"/>
              </a:rPr>
              <a:t> Kuri-Morales P.A, Guzmán-Morales E, De La Paz-Nicolau  E y Salas     Fernández A. Enfermedades emergentes y reemergentes. </a:t>
            </a:r>
            <a:r>
              <a:rPr lang="es-CO" sz="1400" dirty="0" err="1">
                <a:solidFill>
                  <a:schemeClr val="bg1"/>
                </a:solidFill>
                <a:latin typeface="+mj-lt"/>
              </a:rPr>
              <a:t>rev</a:t>
            </a:r>
            <a:r>
              <a:rPr lang="es-CO" sz="1400" dirty="0">
                <a:solidFill>
                  <a:schemeClr val="bg1"/>
                </a:solidFill>
                <a:latin typeface="+mj-lt"/>
              </a:rPr>
              <a:t> </a:t>
            </a:r>
            <a:r>
              <a:rPr lang="es-CO" sz="1400" dirty="0" err="1">
                <a:solidFill>
                  <a:schemeClr val="bg1"/>
                </a:solidFill>
                <a:latin typeface="+mj-lt"/>
              </a:rPr>
              <a:t>mexico</a:t>
            </a:r>
            <a:r>
              <a:rPr lang="es-CO" sz="1400" dirty="0">
                <a:solidFill>
                  <a:schemeClr val="bg1"/>
                </a:solidFill>
                <a:latin typeface="+mj-lt"/>
              </a:rPr>
              <a:t> </a:t>
            </a:r>
            <a:r>
              <a:rPr lang="es-CO" sz="1400" dirty="0" err="1">
                <a:solidFill>
                  <a:schemeClr val="bg1"/>
                </a:solidFill>
                <a:latin typeface="+mj-lt"/>
              </a:rPr>
              <a:t>med</a:t>
            </a:r>
            <a:r>
              <a:rPr lang="es-CO" sz="1400" dirty="0">
                <a:solidFill>
                  <a:schemeClr val="bg1"/>
                </a:solidFill>
                <a:latin typeface="+mj-lt"/>
              </a:rPr>
              <a:t>. 2002</a:t>
            </a:r>
          </a:p>
          <a:p>
            <a:pPr marL="431800" lvl="0" indent="-228600">
              <a:buFont typeface="+mj-lt"/>
              <a:buAutoNum type="arabicPeriod"/>
            </a:pPr>
            <a:r>
              <a:rPr lang="es-CO" sz="1400" dirty="0" err="1">
                <a:solidFill>
                  <a:schemeClr val="bg1"/>
                </a:solidFill>
                <a:latin typeface="+mj-lt"/>
              </a:rPr>
              <a:t>Riverón</a:t>
            </a:r>
            <a:r>
              <a:rPr lang="es-CO" sz="1400" dirty="0">
                <a:solidFill>
                  <a:schemeClr val="bg1"/>
                </a:solidFill>
                <a:latin typeface="+mj-lt"/>
              </a:rPr>
              <a:t> </a:t>
            </a:r>
            <a:r>
              <a:rPr lang="es-CO" sz="1400" dirty="0" err="1">
                <a:solidFill>
                  <a:schemeClr val="bg1"/>
                </a:solidFill>
                <a:latin typeface="+mj-lt"/>
              </a:rPr>
              <a:t>Corteguera</a:t>
            </a:r>
            <a:r>
              <a:rPr lang="es-CO" sz="1400" dirty="0">
                <a:solidFill>
                  <a:schemeClr val="bg1"/>
                </a:solidFill>
                <a:latin typeface="+mj-lt"/>
              </a:rPr>
              <a:t> </a:t>
            </a:r>
            <a:r>
              <a:rPr lang="es-CO" sz="1400" dirty="0" smtClean="0">
                <a:solidFill>
                  <a:schemeClr val="bg1"/>
                </a:solidFill>
                <a:latin typeface="+mj-lt"/>
              </a:rPr>
              <a:t>R.L </a:t>
            </a:r>
            <a:r>
              <a:rPr lang="es-CO" sz="1400" dirty="0">
                <a:solidFill>
                  <a:schemeClr val="bg1"/>
                </a:solidFill>
                <a:latin typeface="+mj-lt"/>
              </a:rPr>
              <a:t>Enfermedades emergentes y reemergentes: un reto al siglo XXI. </a:t>
            </a:r>
            <a:r>
              <a:rPr lang="es-CO" sz="1400" dirty="0" err="1">
                <a:solidFill>
                  <a:schemeClr val="bg1"/>
                </a:solidFill>
                <a:latin typeface="+mj-lt"/>
              </a:rPr>
              <a:t>Rev</a:t>
            </a:r>
            <a:r>
              <a:rPr lang="es-CO" sz="1400" dirty="0">
                <a:solidFill>
                  <a:schemeClr val="bg1"/>
                </a:solidFill>
                <a:latin typeface="+mj-lt"/>
              </a:rPr>
              <a:t> Cubana Pediatr.2002</a:t>
            </a:r>
          </a:p>
          <a:p>
            <a:pPr marL="431800" lvl="0" indent="-228600">
              <a:buFont typeface="+mj-lt"/>
              <a:buAutoNum type="arabicPeriod"/>
            </a:pPr>
            <a:r>
              <a:rPr lang="es-CO" sz="1400" dirty="0">
                <a:solidFill>
                  <a:schemeClr val="bg1"/>
                </a:solidFill>
                <a:latin typeface="+mj-lt"/>
              </a:rPr>
              <a:t>Suárez </a:t>
            </a:r>
            <a:r>
              <a:rPr lang="es-CO" sz="1400" dirty="0" err="1">
                <a:solidFill>
                  <a:schemeClr val="bg1"/>
                </a:solidFill>
                <a:latin typeface="+mj-lt"/>
              </a:rPr>
              <a:t>Larreinaga</a:t>
            </a:r>
            <a:r>
              <a:rPr lang="es-CO" sz="1400" dirty="0">
                <a:solidFill>
                  <a:schemeClr val="bg1"/>
                </a:solidFill>
                <a:latin typeface="+mj-lt"/>
              </a:rPr>
              <a:t> CL, </a:t>
            </a:r>
            <a:r>
              <a:rPr lang="es-CO" sz="1400" dirty="0" err="1">
                <a:solidFill>
                  <a:schemeClr val="bg1"/>
                </a:solidFill>
                <a:latin typeface="+mj-lt"/>
              </a:rPr>
              <a:t>Berdasquera</a:t>
            </a:r>
            <a:r>
              <a:rPr lang="es-CO" sz="1400" dirty="0">
                <a:solidFill>
                  <a:schemeClr val="bg1"/>
                </a:solidFill>
                <a:latin typeface="+mj-lt"/>
              </a:rPr>
              <a:t> Corcho D. Enfermedades emergentes y reemergentes: factores causales y vigilancia. </a:t>
            </a:r>
            <a:r>
              <a:rPr lang="es-CO" sz="1400" dirty="0" err="1">
                <a:solidFill>
                  <a:schemeClr val="bg1"/>
                </a:solidFill>
                <a:latin typeface="+mj-lt"/>
              </a:rPr>
              <a:t>Rev</a:t>
            </a:r>
            <a:r>
              <a:rPr lang="es-CO" sz="1400" dirty="0">
                <a:solidFill>
                  <a:schemeClr val="bg1"/>
                </a:solidFill>
                <a:latin typeface="+mj-lt"/>
              </a:rPr>
              <a:t> Cubana </a:t>
            </a:r>
            <a:r>
              <a:rPr lang="es-CO" sz="1400" dirty="0" err="1">
                <a:solidFill>
                  <a:schemeClr val="bg1"/>
                </a:solidFill>
                <a:latin typeface="+mj-lt"/>
              </a:rPr>
              <a:t>Med</a:t>
            </a:r>
            <a:r>
              <a:rPr lang="es-CO" sz="1400" dirty="0">
                <a:solidFill>
                  <a:schemeClr val="bg1"/>
                </a:solidFill>
                <a:latin typeface="+mj-lt"/>
              </a:rPr>
              <a:t> Gen </a:t>
            </a:r>
            <a:r>
              <a:rPr lang="es-CO" sz="1400" dirty="0" err="1">
                <a:solidFill>
                  <a:schemeClr val="bg1"/>
                </a:solidFill>
                <a:latin typeface="+mj-lt"/>
              </a:rPr>
              <a:t>Integr</a:t>
            </a:r>
            <a:r>
              <a:rPr lang="es-CO" sz="1400" dirty="0">
                <a:solidFill>
                  <a:schemeClr val="bg1"/>
                </a:solidFill>
                <a:latin typeface="+mj-lt"/>
              </a:rPr>
              <a:t>. 2000</a:t>
            </a:r>
          </a:p>
          <a:p>
            <a:pPr marL="431800" lvl="0" indent="-228600">
              <a:buFont typeface="+mj-lt"/>
              <a:buAutoNum type="arabicPeriod"/>
            </a:pPr>
            <a:r>
              <a:rPr lang="es-CO" sz="1400" dirty="0">
                <a:solidFill>
                  <a:schemeClr val="bg1"/>
                </a:solidFill>
                <a:latin typeface="+mj-lt"/>
              </a:rPr>
              <a:t>López Céspedes A, Cañas Ruiz  R, Olmo Arévalo F. Enfermedades emergentes y reemergentes Prevención epidemiológica . 2012</a:t>
            </a:r>
          </a:p>
          <a:p>
            <a:pPr marL="431800" lvl="0" indent="-228600">
              <a:buFont typeface="+mj-lt"/>
              <a:buAutoNum type="arabicPeriod"/>
            </a:pPr>
            <a:r>
              <a:rPr lang="es-CO" sz="1400" dirty="0">
                <a:solidFill>
                  <a:schemeClr val="bg1"/>
                </a:solidFill>
                <a:latin typeface="+mj-lt"/>
              </a:rPr>
              <a:t>Santiago Monsalve B*, </a:t>
            </a:r>
            <a:r>
              <a:rPr lang="es-CO" sz="1400" dirty="0" err="1">
                <a:solidFill>
                  <a:schemeClr val="bg1"/>
                </a:solidFill>
                <a:latin typeface="+mj-lt"/>
              </a:rPr>
              <a:t>M.Sc</a:t>
            </a:r>
            <a:r>
              <a:rPr lang="es-CO" sz="1400" dirty="0">
                <a:solidFill>
                  <a:schemeClr val="bg1"/>
                </a:solidFill>
                <a:latin typeface="+mj-lt"/>
              </a:rPr>
              <a:t>, </a:t>
            </a:r>
            <a:r>
              <a:rPr lang="es-CO" sz="1400" dirty="0" err="1">
                <a:solidFill>
                  <a:schemeClr val="bg1"/>
                </a:solidFill>
                <a:latin typeface="+mj-lt"/>
              </a:rPr>
              <a:t>Salim</a:t>
            </a:r>
            <a:r>
              <a:rPr lang="es-CO" sz="1400" dirty="0">
                <a:solidFill>
                  <a:schemeClr val="bg1"/>
                </a:solidFill>
                <a:latin typeface="+mj-lt"/>
              </a:rPr>
              <a:t> </a:t>
            </a:r>
            <a:r>
              <a:rPr lang="es-CO" sz="1400" dirty="0" err="1">
                <a:solidFill>
                  <a:schemeClr val="bg1"/>
                </a:solidFill>
                <a:latin typeface="+mj-lt"/>
              </a:rPr>
              <a:t>Mattar</a:t>
            </a:r>
            <a:r>
              <a:rPr lang="es-CO" sz="1400" dirty="0">
                <a:solidFill>
                  <a:schemeClr val="bg1"/>
                </a:solidFill>
                <a:latin typeface="+mj-lt"/>
              </a:rPr>
              <a:t> V, </a:t>
            </a:r>
            <a:r>
              <a:rPr lang="es-CO" sz="1400" dirty="0" err="1">
                <a:solidFill>
                  <a:schemeClr val="bg1"/>
                </a:solidFill>
                <a:latin typeface="+mj-lt"/>
              </a:rPr>
              <a:t>Ph.D</a:t>
            </a:r>
            <a:r>
              <a:rPr lang="es-CO" sz="1400" dirty="0">
                <a:solidFill>
                  <a:schemeClr val="bg1"/>
                </a:solidFill>
                <a:latin typeface="+mj-lt"/>
              </a:rPr>
              <a:t>, Marco González T, </a:t>
            </a:r>
            <a:r>
              <a:rPr lang="es-CO" sz="1400" dirty="0" err="1">
                <a:solidFill>
                  <a:schemeClr val="bg1"/>
                </a:solidFill>
                <a:latin typeface="+mj-lt"/>
              </a:rPr>
              <a:t>M.Sc</a:t>
            </a:r>
            <a:r>
              <a:rPr lang="es-CO" sz="1400" dirty="0">
                <a:solidFill>
                  <a:schemeClr val="bg1"/>
                </a:solidFill>
                <a:latin typeface="+mj-lt"/>
              </a:rPr>
              <a:t>. ZOONOSIS TRANSMITIDAS POR ANIMALES SILVESTRES Y SU IMPACTO EN LAS ENFERMEDADES EMERGENTES Y REEMERGENTES art de </a:t>
            </a:r>
            <a:r>
              <a:rPr lang="es-CO" sz="1400" dirty="0" err="1">
                <a:solidFill>
                  <a:schemeClr val="bg1"/>
                </a:solidFill>
                <a:latin typeface="+mj-lt"/>
              </a:rPr>
              <a:t>revision</a:t>
            </a:r>
            <a:r>
              <a:rPr lang="es-CO" sz="1400" dirty="0">
                <a:solidFill>
                  <a:schemeClr val="bg1"/>
                </a:solidFill>
                <a:latin typeface="+mj-lt"/>
              </a:rPr>
              <a:t> 2009</a:t>
            </a:r>
          </a:p>
          <a:p>
            <a:pPr>
              <a:spcBef>
                <a:spcPts val="0"/>
              </a:spcBef>
              <a:buNone/>
            </a:pPr>
            <a:r>
              <a:rPr lang="es-CO" sz="1400" dirty="0">
                <a:solidFill>
                  <a:schemeClr val="tx1"/>
                </a:solidFill>
                <a:latin typeface="+mj-lt"/>
              </a:rPr>
              <a:t>6.</a:t>
            </a:r>
            <a:r>
              <a:rPr lang="es-CO" sz="1400" dirty="0">
                <a:solidFill>
                  <a:schemeClr val="tx1"/>
                </a:solidFill>
                <a:latin typeface="+mj-lt"/>
              </a:rPr>
              <a:t> </a:t>
            </a:r>
            <a:r>
              <a:rPr lang="es-CO" sz="1400" dirty="0" err="1">
                <a:solidFill>
                  <a:schemeClr val="bg1"/>
                </a:solidFill>
                <a:latin typeface="+mj-lt"/>
              </a:rPr>
              <a:t>Oyhantçabal</a:t>
            </a:r>
            <a:r>
              <a:rPr lang="es-CO" sz="1400" dirty="0">
                <a:solidFill>
                  <a:schemeClr val="bg1"/>
                </a:solidFill>
                <a:latin typeface="+mj-lt"/>
              </a:rPr>
              <a:t> W, </a:t>
            </a:r>
            <a:r>
              <a:rPr lang="es-CO" sz="1400" dirty="0" err="1">
                <a:solidFill>
                  <a:schemeClr val="bg1"/>
                </a:solidFill>
                <a:latin typeface="+mj-lt"/>
              </a:rPr>
              <a:t>Vitale</a:t>
            </a:r>
            <a:r>
              <a:rPr lang="es-CO" sz="1400" dirty="0">
                <a:solidFill>
                  <a:schemeClr val="bg1"/>
                </a:solidFill>
                <a:latin typeface="+mj-lt"/>
              </a:rPr>
              <a:t> E, </a:t>
            </a:r>
            <a:r>
              <a:rPr lang="es-CO" sz="1400" dirty="0" err="1">
                <a:solidFill>
                  <a:schemeClr val="bg1"/>
                </a:solidFill>
                <a:latin typeface="+mj-lt"/>
              </a:rPr>
              <a:t>Lagarmilla</a:t>
            </a:r>
            <a:r>
              <a:rPr lang="es-CO" sz="1400" dirty="0">
                <a:solidFill>
                  <a:schemeClr val="bg1"/>
                </a:solidFill>
                <a:latin typeface="+mj-lt"/>
              </a:rPr>
              <a:t> P EL CAMBIO CLIMÁTICO Y SU RELACIÓN CON LAS ENFERMEDADES.2010</a:t>
            </a:r>
          </a:p>
          <a:p>
            <a:pPr lvl="0">
              <a:spcBef>
                <a:spcPts val="0"/>
              </a:spcBef>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body" idx="1"/>
          </p:nvPr>
        </p:nvSpPr>
        <p:spPr>
          <a:xfrm>
            <a:off x="971600" y="1444774"/>
            <a:ext cx="8229600" cy="3394500"/>
          </a:xfrm>
          <a:prstGeom prst="rect">
            <a:avLst/>
          </a:prstGeom>
          <a:noFill/>
          <a:ln>
            <a:noFill/>
          </a:ln>
        </p:spPr>
        <p:txBody>
          <a:bodyPr lIns="91425" tIns="45700" rIns="91425" bIns="45700" anchor="t" anchorCtr="0">
            <a:noAutofit/>
          </a:bodyPr>
          <a:lstStyle/>
          <a:p>
            <a:pPr marL="0" marR="0" lvl="0" indent="0" algn="l" rtl="0">
              <a:spcBef>
                <a:spcPts val="0"/>
              </a:spcBef>
              <a:buClr>
                <a:srgbClr val="FFFF00"/>
              </a:buClr>
              <a:buSzPct val="25000"/>
              <a:buFont typeface="Arial"/>
              <a:buNone/>
            </a:pPr>
            <a:r>
              <a:rPr lang="es-CO" sz="16600" b="0" i="0" u="none" strike="noStrike" cap="none">
                <a:solidFill>
                  <a:srgbClr val="FFFF00"/>
                </a:solidFill>
                <a:latin typeface="Calibri"/>
                <a:ea typeface="Calibri"/>
                <a:cs typeface="Calibri"/>
                <a:sym typeface="Calibri"/>
              </a:rPr>
              <a:t>Gracias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p:nvPr/>
        </p:nvSpPr>
        <p:spPr>
          <a:xfrm>
            <a:off x="-713600" y="3374448"/>
            <a:ext cx="4320600" cy="923400"/>
          </a:xfrm>
          <a:prstGeom prst="rect">
            <a:avLst/>
          </a:prstGeom>
          <a:noFill/>
          <a:ln>
            <a:noFill/>
          </a:ln>
        </p:spPr>
        <p:txBody>
          <a:bodyPr lIns="91425" tIns="45700" rIns="91425" bIns="45700" anchor="t" anchorCtr="0">
            <a:noAutofit/>
          </a:bodyPr>
          <a:lstStyle/>
          <a:p>
            <a:pPr marL="0" marR="0" lvl="0" indent="0" algn="ctr" rtl="0">
              <a:spcBef>
                <a:spcPts val="0"/>
              </a:spcBef>
              <a:buNone/>
            </a:pPr>
            <a:endParaRPr/>
          </a:p>
        </p:txBody>
      </p:sp>
      <p:sp>
        <p:nvSpPr>
          <p:cNvPr id="98" name="Shape 98"/>
          <p:cNvSpPr txBox="1"/>
          <p:nvPr/>
        </p:nvSpPr>
        <p:spPr>
          <a:xfrm>
            <a:off x="2555775" y="1288172"/>
            <a:ext cx="5184600" cy="2031300"/>
          </a:xfrm>
          <a:prstGeom prst="rect">
            <a:avLst/>
          </a:prstGeom>
          <a:noFill/>
          <a:ln>
            <a:noFill/>
          </a:ln>
        </p:spPr>
        <p:txBody>
          <a:bodyPr lIns="91425" tIns="45700" rIns="91425" bIns="45700" anchor="t" anchorCtr="0">
            <a:noAutofit/>
          </a:bodyPr>
          <a:lstStyle/>
          <a:p>
            <a:pPr marL="0" marR="0" lvl="0" indent="0" algn="ctr" rtl="0">
              <a:spcBef>
                <a:spcPts val="0"/>
              </a:spcBef>
              <a:buNone/>
            </a:pPr>
            <a:endParaRPr/>
          </a:p>
          <a:p>
            <a:pPr marL="0" marR="0" lvl="0" indent="0" algn="l" rtl="0">
              <a:spcBef>
                <a:spcPts val="0"/>
              </a:spcBef>
              <a:buNone/>
            </a:pPr>
            <a:endParaRPr sz="1800">
              <a:solidFill>
                <a:srgbClr val="FFFF00"/>
              </a:solidFill>
              <a:latin typeface="Calibri"/>
              <a:ea typeface="Calibri"/>
              <a:cs typeface="Calibri"/>
              <a:sym typeface="Calibri"/>
            </a:endParaRPr>
          </a:p>
          <a:p>
            <a:pPr marL="0" marR="0" lvl="0" indent="0" algn="l" rtl="0">
              <a:spcBef>
                <a:spcPts val="0"/>
              </a:spcBef>
              <a:buNone/>
            </a:pPr>
            <a:endParaRPr sz="1800">
              <a:solidFill>
                <a:srgbClr val="FFFF00"/>
              </a:solidFill>
              <a:latin typeface="Calibri"/>
              <a:ea typeface="Calibri"/>
              <a:cs typeface="Calibri"/>
              <a:sym typeface="Calibri"/>
            </a:endParaRPr>
          </a:p>
        </p:txBody>
      </p:sp>
      <p:sp>
        <p:nvSpPr>
          <p:cNvPr id="99" name="Shape 99"/>
          <p:cNvSpPr txBox="1"/>
          <p:nvPr/>
        </p:nvSpPr>
        <p:spPr>
          <a:xfrm>
            <a:off x="1467550" y="371174"/>
            <a:ext cx="5478600" cy="3346800"/>
          </a:xfrm>
          <a:prstGeom prst="rect">
            <a:avLst/>
          </a:prstGeom>
          <a:noFill/>
          <a:ln>
            <a:noFill/>
          </a:ln>
        </p:spPr>
        <p:txBody>
          <a:bodyPr lIns="91425" tIns="45700" rIns="91425" bIns="45700" anchor="t" anchorCtr="0">
            <a:noAutofit/>
          </a:bodyPr>
          <a:lstStyle/>
          <a:p>
            <a:pPr lvl="0" algn="ctr" rtl="0">
              <a:spcBef>
                <a:spcPts val="0"/>
              </a:spcBef>
              <a:buNone/>
            </a:pPr>
            <a:endParaRPr sz="1800">
              <a:solidFill>
                <a:srgbClr val="FFFF00"/>
              </a:solidFill>
              <a:latin typeface="Calibri"/>
              <a:ea typeface="Calibri"/>
              <a:cs typeface="Calibri"/>
              <a:sym typeface="Calibri"/>
            </a:endParaRPr>
          </a:p>
          <a:p>
            <a:pPr lvl="0" algn="ctr" rtl="0">
              <a:spcBef>
                <a:spcPts val="0"/>
              </a:spcBef>
              <a:buSzPct val="25000"/>
              <a:buNone/>
            </a:pPr>
            <a:r>
              <a:rPr lang="es-CO" sz="2400">
                <a:solidFill>
                  <a:srgbClr val="FFFF00"/>
                </a:solidFill>
                <a:latin typeface="Calibri"/>
                <a:ea typeface="Calibri"/>
                <a:cs typeface="Calibri"/>
                <a:sym typeface="Calibri"/>
              </a:rPr>
              <a:t>Asesor principal: </a:t>
            </a:r>
          </a:p>
          <a:p>
            <a:pPr lvl="0" algn="ctr" rtl="0">
              <a:spcBef>
                <a:spcPts val="0"/>
              </a:spcBef>
              <a:buClr>
                <a:schemeClr val="dk1"/>
              </a:buClr>
              <a:buSzPct val="25000"/>
              <a:buFont typeface="Arial"/>
              <a:buNone/>
            </a:pPr>
            <a:r>
              <a:rPr lang="es-CO" sz="2400">
                <a:solidFill>
                  <a:srgbClr val="FFFF00"/>
                </a:solidFill>
                <a:latin typeface="Calibri"/>
                <a:ea typeface="Calibri"/>
                <a:cs typeface="Calibri"/>
                <a:sym typeface="Calibri"/>
              </a:rPr>
              <a:t>Dra Teresita Tuñón Hidalgo </a:t>
            </a:r>
          </a:p>
          <a:p>
            <a:pPr lvl="0" rtl="0">
              <a:spcBef>
                <a:spcPts val="0"/>
              </a:spcBef>
              <a:buClr>
                <a:schemeClr val="dk1"/>
              </a:buClr>
              <a:buFont typeface="Arial"/>
              <a:buNone/>
            </a:pPr>
            <a:endParaRPr sz="2400">
              <a:solidFill>
                <a:srgbClr val="FFFF00"/>
              </a:solidFill>
              <a:latin typeface="Calibri"/>
              <a:ea typeface="Calibri"/>
              <a:cs typeface="Calibri"/>
              <a:sym typeface="Calibri"/>
            </a:endParaRPr>
          </a:p>
          <a:p>
            <a:pPr lvl="0" algn="ctr" rtl="0">
              <a:spcBef>
                <a:spcPts val="0"/>
              </a:spcBef>
              <a:buClr>
                <a:schemeClr val="dk1"/>
              </a:buClr>
              <a:buSzPct val="25000"/>
              <a:buFont typeface="Arial"/>
              <a:buNone/>
            </a:pPr>
            <a:r>
              <a:rPr lang="es-CO" sz="2400">
                <a:solidFill>
                  <a:srgbClr val="FFFF00"/>
                </a:solidFill>
                <a:latin typeface="Calibri"/>
                <a:ea typeface="Calibri"/>
                <a:cs typeface="Calibri"/>
                <a:sym typeface="Calibri"/>
              </a:rPr>
              <a:t>Integrantes:</a:t>
            </a:r>
          </a:p>
          <a:p>
            <a:pPr lvl="0" rtl="0">
              <a:spcBef>
                <a:spcPts val="0"/>
              </a:spcBef>
              <a:buClr>
                <a:schemeClr val="dk1"/>
              </a:buClr>
              <a:buFont typeface="Arial"/>
              <a:buNone/>
            </a:pPr>
            <a:endParaRPr sz="2400">
              <a:solidFill>
                <a:srgbClr val="FFFF00"/>
              </a:solidFill>
              <a:latin typeface="Calibri"/>
              <a:ea typeface="Calibri"/>
              <a:cs typeface="Calibri"/>
              <a:sym typeface="Calibri"/>
            </a:endParaRPr>
          </a:p>
          <a:p>
            <a:pPr marL="0" marR="0" lvl="0" indent="0" algn="ctr" rtl="0">
              <a:spcBef>
                <a:spcPts val="0"/>
              </a:spcBef>
              <a:buSzPct val="25000"/>
              <a:buNone/>
            </a:pPr>
            <a:r>
              <a:rPr lang="es-CO" sz="2400">
                <a:solidFill>
                  <a:srgbClr val="FFFF00"/>
                </a:solidFill>
                <a:latin typeface="Calibri"/>
                <a:ea typeface="Calibri"/>
                <a:cs typeface="Calibri"/>
                <a:sym typeface="Calibri"/>
              </a:rPr>
              <a:t>Alvaro Galvis Florez</a:t>
            </a:r>
          </a:p>
          <a:p>
            <a:pPr marL="0" marR="0" lvl="0" indent="0" algn="ctr" rtl="0">
              <a:spcBef>
                <a:spcPts val="0"/>
              </a:spcBef>
              <a:buSzPct val="25000"/>
              <a:buNone/>
            </a:pPr>
            <a:r>
              <a:rPr lang="es-CO" sz="2400">
                <a:solidFill>
                  <a:srgbClr val="FFFF00"/>
                </a:solidFill>
                <a:latin typeface="Calibri"/>
                <a:ea typeface="Calibri"/>
                <a:cs typeface="Calibri"/>
                <a:sym typeface="Calibri"/>
              </a:rPr>
              <a:t>Diana Castro Leal </a:t>
            </a:r>
          </a:p>
          <a:p>
            <a:pPr marL="0" marR="0" lvl="0" indent="0" algn="ctr" rtl="0">
              <a:spcBef>
                <a:spcPts val="0"/>
              </a:spcBef>
              <a:buSzPct val="25000"/>
              <a:buNone/>
            </a:pPr>
            <a:r>
              <a:rPr lang="es-CO" sz="2400">
                <a:solidFill>
                  <a:srgbClr val="FFFF00"/>
                </a:solidFill>
                <a:latin typeface="Calibri"/>
                <a:ea typeface="Calibri"/>
                <a:cs typeface="Calibri"/>
                <a:sym typeface="Calibri"/>
              </a:rPr>
              <a:t>Wilkar Ibarra Zarat</a:t>
            </a:r>
          </a:p>
          <a:p>
            <a:pPr marL="0" marR="0" lvl="0" indent="0" algn="ctr" rtl="0">
              <a:spcBef>
                <a:spcPts val="0"/>
              </a:spcBef>
              <a:buSzPct val="25000"/>
              <a:buNone/>
            </a:pPr>
            <a:r>
              <a:rPr lang="es-CO" sz="2400">
                <a:solidFill>
                  <a:srgbClr val="FFFF00"/>
                </a:solidFill>
                <a:latin typeface="Calibri"/>
                <a:ea typeface="Calibri"/>
                <a:cs typeface="Calibri"/>
                <a:sym typeface="Calibri"/>
              </a:rPr>
              <a:t>Maria Iriarte Jiménez</a:t>
            </a:r>
          </a:p>
          <a:p>
            <a:pPr marL="0" marR="0" lvl="0" indent="0" algn="ctr" rtl="0">
              <a:spcBef>
                <a:spcPts val="0"/>
              </a:spcBef>
              <a:buSzPct val="25000"/>
              <a:buNone/>
            </a:pPr>
            <a:r>
              <a:rPr lang="es-CO" sz="2400">
                <a:solidFill>
                  <a:srgbClr val="FFFF00"/>
                </a:solidFill>
                <a:latin typeface="Calibri"/>
                <a:ea typeface="Calibri"/>
                <a:cs typeface="Calibri"/>
                <a:sym typeface="Calibri"/>
              </a:rPr>
              <a:t>Yulieth Saez Osorio</a:t>
            </a:r>
          </a:p>
          <a:p>
            <a:pPr lvl="0" algn="ctr" rtl="0">
              <a:spcBef>
                <a:spcPts val="0"/>
              </a:spcBef>
              <a:buSzPct val="25000"/>
              <a:buNone/>
            </a:pPr>
            <a:r>
              <a:rPr lang="es-CO" sz="2400">
                <a:solidFill>
                  <a:srgbClr val="FFFF00"/>
                </a:solidFill>
                <a:latin typeface="Calibri"/>
                <a:ea typeface="Calibri"/>
                <a:cs typeface="Calibri"/>
                <a:sym typeface="Calibri"/>
              </a:rPr>
              <a:t>Karen Robles Vergara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p:nvPr/>
        </p:nvSpPr>
        <p:spPr>
          <a:xfrm>
            <a:off x="1170125" y="395650"/>
            <a:ext cx="7164000" cy="715500"/>
          </a:xfrm>
          <a:prstGeom prst="rect">
            <a:avLst/>
          </a:prstGeom>
          <a:noFill/>
          <a:ln>
            <a:noFill/>
          </a:ln>
        </p:spPr>
        <p:txBody>
          <a:bodyPr lIns="91425" tIns="91425" rIns="91425" bIns="91425" anchor="t" anchorCtr="0">
            <a:noAutofit/>
          </a:bodyPr>
          <a:lstStyle/>
          <a:p>
            <a:pPr lvl="0" algn="ctr">
              <a:spcBef>
                <a:spcPts val="0"/>
              </a:spcBef>
              <a:buNone/>
            </a:pPr>
            <a:r>
              <a:rPr lang="es-CO" sz="4000" b="1">
                <a:solidFill>
                  <a:srgbClr val="FFFF00"/>
                </a:solidFill>
              </a:rPr>
              <a:t>INTRODUCCION</a:t>
            </a:r>
          </a:p>
        </p:txBody>
      </p:sp>
      <p:sp>
        <p:nvSpPr>
          <p:cNvPr id="2" name="1 Rectángulo"/>
          <p:cNvSpPr/>
          <p:nvPr/>
        </p:nvSpPr>
        <p:spPr>
          <a:xfrm>
            <a:off x="683568" y="1347614"/>
            <a:ext cx="7848872" cy="2554545"/>
          </a:xfrm>
          <a:prstGeom prst="rect">
            <a:avLst/>
          </a:prstGeom>
        </p:spPr>
        <p:txBody>
          <a:bodyPr wrap="square">
            <a:spAutoFit/>
          </a:bodyPr>
          <a:lstStyle/>
          <a:p>
            <a:r>
              <a:rPr lang="es-CO" sz="2000" dirty="0">
                <a:solidFill>
                  <a:schemeClr val="bg1"/>
                </a:solidFill>
                <a:latin typeface="Calibri" pitchFamily="34" charset="0"/>
              </a:rPr>
              <a:t>Las enfermedades emergentes y reemergentes han constituido en un problema de salud pública a nivel mundial. Una enfermedad emergente es aquella que aparece en una población por primera vez o que, habiendo existido previamente presenta un rápido incremento de su incidencia o de su distribución geográfica.(1) Además, existe el riesgo de que surjan estas enfermedades como consecuencia de la introducción deliberada de agentes infecciosos en espacios y escenarios, donde habitualmente no ocurre.(2)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205979"/>
            <a:ext cx="8229600" cy="857250"/>
          </a:xfrm>
          <a:prstGeom prst="rect">
            <a:avLst/>
          </a:prstGeom>
          <a:noFill/>
          <a:ln>
            <a:noFill/>
          </a:ln>
        </p:spPr>
        <p:txBody>
          <a:bodyPr lIns="91425" tIns="45700" rIns="91425" bIns="45700" anchor="ctr" anchorCtr="0">
            <a:noAutofit/>
          </a:bodyPr>
          <a:lstStyle/>
          <a:p>
            <a:pPr marL="0" marR="0" lvl="0" indent="0" algn="ctr" rtl="0">
              <a:spcBef>
                <a:spcPts val="0"/>
              </a:spcBef>
              <a:buClr>
                <a:srgbClr val="FFFF00"/>
              </a:buClr>
              <a:buSzPct val="25000"/>
              <a:buFont typeface="Calibri"/>
              <a:buNone/>
            </a:pPr>
            <a:r>
              <a:rPr lang="es-CO" sz="4400" b="0" i="0" u="none" strike="noStrike" cap="none">
                <a:solidFill>
                  <a:srgbClr val="FFFF00"/>
                </a:solidFill>
                <a:latin typeface="Calibri"/>
                <a:ea typeface="Calibri"/>
                <a:cs typeface="Calibri"/>
                <a:sym typeface="Calibri"/>
              </a:rPr>
              <a:t>¿PREGUNTA PROBLEMA ?</a:t>
            </a:r>
          </a:p>
        </p:txBody>
      </p:sp>
      <p:sp>
        <p:nvSpPr>
          <p:cNvPr id="111" name="Shape 111"/>
          <p:cNvSpPr txBox="1">
            <a:spLocks noGrp="1"/>
          </p:cNvSpPr>
          <p:nvPr>
            <p:ph type="body" idx="1"/>
          </p:nvPr>
        </p:nvSpPr>
        <p:spPr>
          <a:xfrm>
            <a:off x="457200" y="1200150"/>
            <a:ext cx="8229600" cy="3394472"/>
          </a:xfrm>
          <a:prstGeom prst="rect">
            <a:avLst/>
          </a:prstGeom>
          <a:noFill/>
          <a:ln>
            <a:noFill/>
          </a:ln>
        </p:spPr>
        <p:txBody>
          <a:bodyPr lIns="91425" tIns="45700" rIns="91425" bIns="45700" anchor="t" anchorCtr="0">
            <a:noAutofit/>
          </a:bodyPr>
          <a:lstStyle/>
          <a:p>
            <a:pPr marL="0" lvl="0" indent="-69850" algn="just" rtl="0">
              <a:spcBef>
                <a:spcPts val="0"/>
              </a:spcBef>
              <a:buClr>
                <a:schemeClr val="dk1"/>
              </a:buClr>
              <a:buSzPct val="45833"/>
              <a:buFont typeface="Arial"/>
              <a:buNone/>
            </a:pPr>
            <a:r>
              <a:rPr lang="es-CO" sz="2400" b="1" dirty="0">
                <a:solidFill>
                  <a:schemeClr val="lt1"/>
                </a:solidFill>
              </a:rPr>
              <a:t>¿CUALES SON LOS PRINCIPALES CAMBIOS QUE HAN IMPACTADO DE FORMA NEGATIVA AL ECOSISTEMA Y QUE HAN GENERADO ENFERMEDADES EMERGENTES?</a:t>
            </a:r>
          </a:p>
          <a:p>
            <a:pPr marL="203200" marR="0" lvl="0" indent="-203200" algn="l" rtl="0">
              <a:spcBef>
                <a:spcPts val="640"/>
              </a:spcBef>
              <a:buClr>
                <a:schemeClr val="dk1"/>
              </a:buClr>
              <a:buSzPct val="133333"/>
              <a:buFont typeface="Arial"/>
              <a:buNone/>
            </a:pPr>
            <a:endParaRPr sz="2400" b="1" dirty="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p:nvPr/>
        </p:nvSpPr>
        <p:spPr>
          <a:xfrm>
            <a:off x="214282" y="0"/>
            <a:ext cx="8229600" cy="857250"/>
          </a:xfrm>
          <a:prstGeom prst="rect">
            <a:avLst/>
          </a:prstGeom>
          <a:noFill/>
          <a:ln>
            <a:noFill/>
          </a:ln>
        </p:spPr>
        <p:txBody>
          <a:bodyPr lIns="91425" tIns="45700" rIns="91425" bIns="45700" anchor="t" anchorCtr="0">
            <a:noAutofit/>
          </a:bodyPr>
          <a:lstStyle/>
          <a:p>
            <a:pPr marL="0" marR="0" lvl="0" indent="0" algn="ctr" rtl="0">
              <a:spcBef>
                <a:spcPts val="0"/>
              </a:spcBef>
              <a:buClr>
                <a:srgbClr val="FFFF00"/>
              </a:buClr>
              <a:buSzPct val="25000"/>
              <a:buFont typeface="Calibri"/>
              <a:buNone/>
            </a:pPr>
            <a:r>
              <a:rPr lang="es-CO" sz="4000" b="1">
                <a:solidFill>
                  <a:srgbClr val="FFFF00"/>
                </a:solidFill>
                <a:latin typeface="Calibri"/>
                <a:ea typeface="Calibri"/>
                <a:cs typeface="Calibri"/>
                <a:sym typeface="Calibri"/>
              </a:rPr>
              <a:t>OBJETIVOS</a:t>
            </a:r>
          </a:p>
        </p:txBody>
      </p:sp>
      <p:sp>
        <p:nvSpPr>
          <p:cNvPr id="117" name="Shape 117"/>
          <p:cNvSpPr txBox="1"/>
          <p:nvPr/>
        </p:nvSpPr>
        <p:spPr>
          <a:xfrm>
            <a:off x="637010" y="857250"/>
            <a:ext cx="7572428" cy="14465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s-CO" sz="2400" b="1">
                <a:solidFill>
                  <a:schemeClr val="lt1"/>
                </a:solidFill>
                <a:latin typeface="Calibri"/>
                <a:ea typeface="Calibri"/>
                <a:cs typeface="Calibri"/>
                <a:sym typeface="Calibri"/>
              </a:rPr>
              <a:t> </a:t>
            </a:r>
            <a:br>
              <a:rPr lang="es-CO" sz="2400" b="1">
                <a:solidFill>
                  <a:schemeClr val="lt1"/>
                </a:solidFill>
                <a:latin typeface="Calibri"/>
                <a:ea typeface="Calibri"/>
                <a:cs typeface="Calibri"/>
                <a:sym typeface="Calibri"/>
              </a:rPr>
            </a:br>
            <a:r>
              <a:rPr lang="es-CO" sz="1600" b="1">
                <a:solidFill>
                  <a:schemeClr val="lt1"/>
                </a:solidFill>
                <a:latin typeface="Calibri"/>
                <a:ea typeface="Calibri"/>
                <a:cs typeface="Calibri"/>
                <a:sym typeface="Calibri"/>
              </a:rPr>
              <a:t/>
            </a:r>
            <a:br>
              <a:rPr lang="es-CO" sz="1600" b="1">
                <a:solidFill>
                  <a:schemeClr val="lt1"/>
                </a:solidFill>
                <a:latin typeface="Calibri"/>
                <a:ea typeface="Calibri"/>
                <a:cs typeface="Calibri"/>
                <a:sym typeface="Calibri"/>
              </a:rPr>
            </a:br>
            <a:r>
              <a:rPr lang="es-CO" sz="2400" b="1">
                <a:solidFill>
                  <a:schemeClr val="lt1"/>
                </a:solidFill>
                <a:latin typeface="Calibri"/>
                <a:ea typeface="Calibri"/>
                <a:cs typeface="Calibri"/>
                <a:sym typeface="Calibri"/>
              </a:rPr>
              <a:t/>
            </a:r>
            <a:br>
              <a:rPr lang="es-CO" sz="2400" b="1">
                <a:solidFill>
                  <a:schemeClr val="lt1"/>
                </a:solidFill>
                <a:latin typeface="Calibri"/>
                <a:ea typeface="Calibri"/>
                <a:cs typeface="Calibri"/>
                <a:sym typeface="Calibri"/>
              </a:rPr>
            </a:br>
            <a:endParaRPr lang="es-CO" sz="2400" b="1">
              <a:solidFill>
                <a:schemeClr val="lt1"/>
              </a:solidFill>
              <a:latin typeface="Calibri"/>
              <a:ea typeface="Calibri"/>
              <a:cs typeface="Calibri"/>
              <a:sym typeface="Calibri"/>
            </a:endParaRPr>
          </a:p>
        </p:txBody>
      </p:sp>
      <p:sp>
        <p:nvSpPr>
          <p:cNvPr id="118" name="Shape 118"/>
          <p:cNvSpPr txBox="1"/>
          <p:nvPr/>
        </p:nvSpPr>
        <p:spPr>
          <a:xfrm>
            <a:off x="664760" y="835633"/>
            <a:ext cx="7572428" cy="3472232"/>
          </a:xfrm>
          <a:prstGeom prst="rect">
            <a:avLst/>
          </a:prstGeom>
          <a:noFill/>
          <a:ln>
            <a:noFill/>
          </a:ln>
        </p:spPr>
        <p:txBody>
          <a:bodyPr lIns="91425" tIns="45700" rIns="91425" bIns="45700" anchor="t" anchorCtr="0">
            <a:noAutofit/>
          </a:bodyPr>
          <a:lstStyle/>
          <a:p>
            <a:pPr marL="0" marR="0" lvl="0" indent="0" algn="l" rtl="0">
              <a:lnSpc>
                <a:spcPct val="115000"/>
              </a:lnSpc>
              <a:spcBef>
                <a:spcPts val="0"/>
              </a:spcBef>
              <a:spcAft>
                <a:spcPts val="0"/>
              </a:spcAft>
              <a:buSzPct val="25000"/>
              <a:buNone/>
            </a:pPr>
            <a:r>
              <a:rPr lang="es-CO" sz="1800" b="1">
                <a:solidFill>
                  <a:schemeClr val="lt1"/>
                </a:solidFill>
                <a:latin typeface="Calibri"/>
                <a:ea typeface="Calibri"/>
                <a:cs typeface="Calibri"/>
                <a:sym typeface="Calibri"/>
              </a:rPr>
              <a:t>OBJETIVO GENERAL</a:t>
            </a:r>
          </a:p>
          <a:p>
            <a:pPr marL="457200" lvl="0" indent="-342900" rtl="0">
              <a:spcBef>
                <a:spcPts val="0"/>
              </a:spcBef>
              <a:buClr>
                <a:schemeClr val="lt1"/>
              </a:buClr>
              <a:buSzPct val="100000"/>
              <a:buFont typeface="Calibri"/>
              <a:buChar char="●"/>
            </a:pPr>
            <a:r>
              <a:rPr lang="es-CO" sz="1800">
                <a:solidFill>
                  <a:schemeClr val="lt1"/>
                </a:solidFill>
                <a:latin typeface="Calibri"/>
                <a:ea typeface="Calibri"/>
                <a:cs typeface="Calibri"/>
                <a:sym typeface="Calibri"/>
              </a:rPr>
              <a:t>Identificar cuáles son los principales cambios que han impactado de forma negativa al ecosistema y que han generado enfermedades emergentes.</a:t>
            </a:r>
          </a:p>
          <a:p>
            <a:pPr marL="0" marR="0" lvl="0" indent="0" algn="l" rtl="0">
              <a:lnSpc>
                <a:spcPct val="115000"/>
              </a:lnSpc>
              <a:spcBef>
                <a:spcPts val="1000"/>
              </a:spcBef>
              <a:spcAft>
                <a:spcPts val="0"/>
              </a:spcAft>
              <a:buNone/>
            </a:pPr>
            <a:endParaRPr sz="1800" b="1">
              <a:solidFill>
                <a:schemeClr val="lt1"/>
              </a:solidFill>
              <a:latin typeface="Calibri"/>
              <a:ea typeface="Calibri"/>
              <a:cs typeface="Calibri"/>
              <a:sym typeface="Calibri"/>
            </a:endParaRPr>
          </a:p>
          <a:p>
            <a:pPr marL="0" marR="0" lvl="0" indent="0" algn="l" rtl="0">
              <a:lnSpc>
                <a:spcPct val="115000"/>
              </a:lnSpc>
              <a:spcBef>
                <a:spcPts val="1000"/>
              </a:spcBef>
              <a:spcAft>
                <a:spcPts val="0"/>
              </a:spcAft>
              <a:buSzPct val="25000"/>
              <a:buNone/>
            </a:pPr>
            <a:r>
              <a:rPr lang="es-CO" sz="1800" b="1">
                <a:solidFill>
                  <a:schemeClr val="lt1"/>
                </a:solidFill>
                <a:latin typeface="Calibri"/>
                <a:ea typeface="Calibri"/>
                <a:cs typeface="Calibri"/>
                <a:sym typeface="Calibri"/>
              </a:rPr>
              <a:t>OBJETIVOS ESPECÍFICOS</a:t>
            </a:r>
          </a:p>
          <a:p>
            <a:pPr marL="457200" lvl="0" indent="-342900" rtl="0">
              <a:spcBef>
                <a:spcPts val="0"/>
              </a:spcBef>
              <a:buClr>
                <a:schemeClr val="lt1"/>
              </a:buClr>
              <a:buSzPct val="100000"/>
              <a:buFont typeface="Calibri"/>
              <a:buChar char="●"/>
            </a:pPr>
            <a:r>
              <a:rPr lang="es-CO" sz="1800">
                <a:solidFill>
                  <a:schemeClr val="lt1"/>
                </a:solidFill>
                <a:latin typeface="Calibri"/>
                <a:ea typeface="Calibri"/>
                <a:cs typeface="Calibri"/>
                <a:sym typeface="Calibri"/>
              </a:rPr>
              <a:t> Determinar los factores ambientales que permitieron la aparición de enfermedades emergentes en los últimos años </a:t>
            </a:r>
          </a:p>
          <a:p>
            <a:pPr lvl="0" rtl="0">
              <a:spcBef>
                <a:spcPts val="0"/>
              </a:spcBef>
              <a:buNone/>
            </a:pPr>
            <a:endParaRPr sz="1800">
              <a:solidFill>
                <a:schemeClr val="lt1"/>
              </a:solidFill>
              <a:latin typeface="Calibri"/>
              <a:ea typeface="Calibri"/>
              <a:cs typeface="Calibri"/>
              <a:sym typeface="Calibri"/>
            </a:endParaRPr>
          </a:p>
          <a:p>
            <a:pPr marL="457200" lvl="0" indent="-342900" rtl="0">
              <a:spcBef>
                <a:spcPts val="0"/>
              </a:spcBef>
              <a:buClr>
                <a:schemeClr val="lt1"/>
              </a:buClr>
              <a:buSzPct val="100000"/>
              <a:buFont typeface="Calibri"/>
              <a:buChar char="●"/>
            </a:pPr>
            <a:r>
              <a:rPr lang="es-CO" sz="1800">
                <a:solidFill>
                  <a:schemeClr val="lt1"/>
                </a:solidFill>
                <a:latin typeface="Calibri"/>
                <a:ea typeface="Calibri"/>
                <a:cs typeface="Calibri"/>
                <a:sym typeface="Calibri"/>
              </a:rPr>
              <a:t>Describir los cambios en el ecosistema que han favorecido el desarrollo de las enfermedades reemergentes </a:t>
            </a:r>
          </a:p>
          <a:p>
            <a:pPr lvl="0" rtl="0">
              <a:spcBef>
                <a:spcPts val="0"/>
              </a:spcBef>
              <a:buNone/>
            </a:pPr>
            <a:endParaRPr sz="1800">
              <a:solidFill>
                <a:schemeClr val="lt1"/>
              </a:solidFill>
              <a:latin typeface="Calibri"/>
              <a:ea typeface="Calibri"/>
              <a:cs typeface="Calibri"/>
              <a:sym typeface="Calibri"/>
            </a:endParaRPr>
          </a:p>
          <a:p>
            <a:pPr marL="457200" lvl="0" indent="-342900" rtl="0">
              <a:spcBef>
                <a:spcPts val="0"/>
              </a:spcBef>
              <a:buClr>
                <a:schemeClr val="lt1"/>
              </a:buClr>
              <a:buSzPct val="100000"/>
              <a:buFont typeface="Calibri"/>
              <a:buChar char="●"/>
            </a:pPr>
            <a:r>
              <a:rPr lang="es-CO" sz="1800">
                <a:solidFill>
                  <a:schemeClr val="lt1"/>
                </a:solidFill>
                <a:latin typeface="Calibri"/>
                <a:ea typeface="Calibri"/>
                <a:cs typeface="Calibri"/>
                <a:sym typeface="Calibri"/>
              </a:rPr>
              <a:t>Identificar las enfermedades emergentes que en los últimos años han afectado al hombre</a:t>
            </a:r>
          </a:p>
          <a:p>
            <a:pPr marR="0" lvl="0" algn="l" rtl="0">
              <a:lnSpc>
                <a:spcPct val="115000"/>
              </a:lnSpc>
              <a:spcBef>
                <a:spcPts val="100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p:nvPr/>
        </p:nvSpPr>
        <p:spPr>
          <a:xfrm>
            <a:off x="2500298" y="4743389"/>
            <a:ext cx="7344815" cy="246220"/>
          </a:xfrm>
          <a:prstGeom prst="rect">
            <a:avLst/>
          </a:prstGeom>
          <a:noFill/>
          <a:ln>
            <a:noFill/>
          </a:ln>
        </p:spPr>
        <p:txBody>
          <a:bodyPr lIns="91425" tIns="45700" rIns="91425" bIns="45700" anchor="t" anchorCtr="0">
            <a:noAutofit/>
          </a:bodyPr>
          <a:lstStyle/>
          <a:p>
            <a:pPr marL="0" marR="0" lvl="0" indent="0" algn="l" rtl="0">
              <a:spcBef>
                <a:spcPts val="0"/>
              </a:spcBef>
              <a:buNone/>
            </a:pPr>
            <a:endParaRPr sz="1000" b="1">
              <a:solidFill>
                <a:schemeClr val="lt1"/>
              </a:solidFill>
              <a:latin typeface="Calibri"/>
              <a:ea typeface="Calibri"/>
              <a:cs typeface="Calibri"/>
              <a:sym typeface="Calibri"/>
            </a:endParaRPr>
          </a:p>
        </p:txBody>
      </p:sp>
      <p:sp>
        <p:nvSpPr>
          <p:cNvPr id="125" name="Shape 125"/>
          <p:cNvSpPr txBox="1"/>
          <p:nvPr/>
        </p:nvSpPr>
        <p:spPr>
          <a:xfrm>
            <a:off x="68759" y="267494"/>
            <a:ext cx="8229600" cy="857400"/>
          </a:xfrm>
          <a:prstGeom prst="rect">
            <a:avLst/>
          </a:prstGeom>
          <a:noFill/>
          <a:ln>
            <a:noFill/>
          </a:ln>
        </p:spPr>
        <p:txBody>
          <a:bodyPr lIns="91425" tIns="45700" rIns="91425" bIns="45700" anchor="t" anchorCtr="0">
            <a:noAutofit/>
          </a:bodyPr>
          <a:lstStyle/>
          <a:p>
            <a:pPr marL="0" marR="0" lvl="0" indent="0" algn="ctr" rtl="0">
              <a:spcBef>
                <a:spcPts val="0"/>
              </a:spcBef>
              <a:buClr>
                <a:schemeClr val="dk1"/>
              </a:buClr>
              <a:buSzPct val="25000"/>
              <a:buFont typeface="Calibri"/>
              <a:buNone/>
            </a:pPr>
            <a:r>
              <a:rPr lang="es-CO" sz="4400" b="1">
                <a:solidFill>
                  <a:srgbClr val="FFFF00"/>
                </a:solidFill>
                <a:latin typeface="Calibri"/>
                <a:ea typeface="Calibri"/>
                <a:cs typeface="Calibri"/>
                <a:sym typeface="Calibri"/>
              </a:rPr>
              <a:t>MARCO TEORICO</a:t>
            </a:r>
          </a:p>
        </p:txBody>
      </p:sp>
      <p:sp>
        <p:nvSpPr>
          <p:cNvPr id="126" name="Shape 126"/>
          <p:cNvSpPr txBox="1"/>
          <p:nvPr/>
        </p:nvSpPr>
        <p:spPr>
          <a:xfrm>
            <a:off x="611560" y="1011789"/>
            <a:ext cx="7890600" cy="3816300"/>
          </a:xfrm>
          <a:prstGeom prst="rect">
            <a:avLst/>
          </a:prstGeom>
          <a:noFill/>
          <a:ln>
            <a:noFill/>
          </a:ln>
        </p:spPr>
        <p:txBody>
          <a:bodyPr lIns="91425" tIns="45700" rIns="91425" bIns="45700" anchor="t" anchorCtr="0">
            <a:noAutofit/>
          </a:bodyPr>
          <a:lstStyle/>
          <a:p>
            <a:pPr marL="0" marR="0" lvl="0" indent="0" algn="l" rtl="0">
              <a:spcBef>
                <a:spcPts val="0"/>
              </a:spcBef>
              <a:buNone/>
            </a:pPr>
            <a:endParaRPr sz="2000" b="1" dirty="0">
              <a:solidFill>
                <a:schemeClr val="lt1"/>
              </a:solidFill>
              <a:latin typeface="Calibri"/>
              <a:ea typeface="Calibri"/>
              <a:cs typeface="Calibri"/>
              <a:sym typeface="Calibri"/>
            </a:endParaRPr>
          </a:p>
          <a:p>
            <a:pPr lvl="0" algn="just" rtl="0">
              <a:spcBef>
                <a:spcPts val="0"/>
              </a:spcBef>
              <a:buSzPct val="61111"/>
              <a:buNone/>
            </a:pPr>
            <a:r>
              <a:rPr lang="es-CO" sz="2000" dirty="0">
                <a:solidFill>
                  <a:schemeClr val="lt1"/>
                </a:solidFill>
                <a:latin typeface="Calibri"/>
                <a:ea typeface="Calibri"/>
                <a:cs typeface="Calibri"/>
                <a:sym typeface="Calibri"/>
              </a:rPr>
              <a:t>Las enfermedades emergentes o reemergentes son consecuencia de un proceso de interacción de múltiples factores, tales como: determinantes sociales de la salud, el cambio climático y condiciones que prevalecen y son identificables en algunas poblaciones también son originadas desde animales de vida silvestre, pueden ser transmitidas a las poblaciones humanas por contacto directo o por vectores</a:t>
            </a:r>
            <a:r>
              <a:rPr lang="es-CO" sz="2000" dirty="0" smtClean="0">
                <a:solidFill>
                  <a:schemeClr val="lt1"/>
                </a:solidFill>
                <a:latin typeface="Calibri"/>
                <a:ea typeface="Calibri"/>
                <a:cs typeface="Calibri"/>
                <a:sym typeface="Calibri"/>
              </a:rPr>
              <a:t>.(1)(4)</a:t>
            </a:r>
            <a:endParaRPr lang="es-CO" sz="2000" dirty="0">
              <a:solidFill>
                <a:schemeClr val="lt1"/>
              </a:solidFill>
              <a:latin typeface="Calibri"/>
              <a:ea typeface="Calibri"/>
              <a:cs typeface="Calibri"/>
              <a:sym typeface="Calibri"/>
            </a:endParaRPr>
          </a:p>
          <a:p>
            <a:pPr marL="0" marR="0" lvl="0" indent="0" algn="l" rtl="0">
              <a:spcBef>
                <a:spcPts val="0"/>
              </a:spcBef>
              <a:buNone/>
            </a:pPr>
            <a:endParaRPr sz="2000" b="1" dirty="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p:nvPr/>
        </p:nvSpPr>
        <p:spPr>
          <a:xfrm>
            <a:off x="1202100" y="195486"/>
            <a:ext cx="6739800" cy="1486500"/>
          </a:xfrm>
          <a:prstGeom prst="rect">
            <a:avLst/>
          </a:prstGeom>
          <a:noFill/>
          <a:ln>
            <a:noFill/>
          </a:ln>
        </p:spPr>
        <p:txBody>
          <a:bodyPr lIns="91425" tIns="91425" rIns="91425" bIns="91425" anchor="t" anchorCtr="0">
            <a:noAutofit/>
          </a:bodyPr>
          <a:lstStyle/>
          <a:p>
            <a:pPr lvl="0" algn="just">
              <a:spcBef>
                <a:spcPts val="0"/>
              </a:spcBef>
              <a:buNone/>
            </a:pPr>
            <a:r>
              <a:rPr lang="es-CO" sz="1800" b="1" dirty="0">
                <a:solidFill>
                  <a:srgbClr val="FFFF00"/>
                </a:solidFill>
              </a:rPr>
              <a:t>Algunas de estas enfermedades agrupadas según el agente etiológico son:</a:t>
            </a:r>
          </a:p>
        </p:txBody>
      </p:sp>
      <p:graphicFrame>
        <p:nvGraphicFramePr>
          <p:cNvPr id="133" name="Shape 133"/>
          <p:cNvGraphicFramePr/>
          <p:nvPr>
            <p:extLst>
              <p:ext uri="{D42A27DB-BD31-4B8C-83A1-F6EECF244321}">
                <p14:modId xmlns:p14="http://schemas.microsoft.com/office/powerpoint/2010/main" val="1062078072"/>
              </p:ext>
            </p:extLst>
          </p:nvPr>
        </p:nvGraphicFramePr>
        <p:xfrm>
          <a:off x="827584" y="931807"/>
          <a:ext cx="7239000" cy="4054010"/>
        </p:xfrm>
        <a:graphic>
          <a:graphicData uri="http://schemas.openxmlformats.org/drawingml/2006/table">
            <a:tbl>
              <a:tblPr>
                <a:noFill/>
                <a:tableStyleId>{95489B60-DE33-47C7-B47E-D6B62E814EAD}</a:tableStyleId>
              </a:tblPr>
              <a:tblGrid>
                <a:gridCol w="1809750"/>
                <a:gridCol w="1801325"/>
                <a:gridCol w="1818175"/>
                <a:gridCol w="1809750"/>
              </a:tblGrid>
              <a:tr h="670760">
                <a:tc>
                  <a:txBody>
                    <a:bodyPr/>
                    <a:lstStyle/>
                    <a:p>
                      <a:pPr lvl="0">
                        <a:spcBef>
                          <a:spcPts val="0"/>
                        </a:spcBef>
                        <a:buNone/>
                      </a:pPr>
                      <a:r>
                        <a:rPr lang="es-CO" b="1" dirty="0">
                          <a:solidFill>
                            <a:schemeClr val="lt1"/>
                          </a:solidFill>
                        </a:rPr>
                        <a:t>VIRALES </a:t>
                      </a:r>
                    </a:p>
                  </a:txBody>
                  <a:tcPr marL="91425" marR="91425" marT="91425" marB="91425">
                    <a:lnL w="19050" cap="flat" cmpd="sng">
                      <a:solidFill>
                        <a:srgbClr val="FFFF00"/>
                      </a:solidFill>
                      <a:prstDash val="solid"/>
                      <a:round/>
                      <a:headEnd type="none" w="med" len="med"/>
                      <a:tailEnd type="none" w="med" len="med"/>
                    </a:lnL>
                    <a:lnR w="19050" cap="flat" cmpd="sng">
                      <a:solidFill>
                        <a:srgbClr val="FFFF00"/>
                      </a:solidFill>
                      <a:prstDash val="solid"/>
                      <a:round/>
                      <a:headEnd type="none" w="med" len="med"/>
                      <a:tailEnd type="none" w="med" len="med"/>
                    </a:lnR>
                    <a:lnT w="19050" cap="flat" cmpd="sng">
                      <a:solidFill>
                        <a:srgbClr val="FFFF00"/>
                      </a:solidFill>
                      <a:prstDash val="solid"/>
                      <a:round/>
                      <a:headEnd type="none" w="med" len="med"/>
                      <a:tailEnd type="none" w="med" len="med"/>
                    </a:lnT>
                    <a:lnB w="19050" cap="flat" cmpd="sng">
                      <a:solidFill>
                        <a:srgbClr val="FFFF00"/>
                      </a:solidFill>
                      <a:prstDash val="solid"/>
                      <a:round/>
                      <a:headEnd type="none" w="med" len="med"/>
                      <a:tailEnd type="none" w="med" len="med"/>
                    </a:lnB>
                  </a:tcPr>
                </a:tc>
                <a:tc>
                  <a:txBody>
                    <a:bodyPr/>
                    <a:lstStyle/>
                    <a:p>
                      <a:pPr lvl="0">
                        <a:spcBef>
                          <a:spcPts val="0"/>
                        </a:spcBef>
                        <a:buClr>
                          <a:schemeClr val="dk1"/>
                        </a:buClr>
                        <a:buSzPct val="78571"/>
                        <a:buFont typeface="Arial"/>
                        <a:buNone/>
                      </a:pPr>
                      <a:r>
                        <a:rPr lang="es-CO" b="1">
                          <a:solidFill>
                            <a:schemeClr val="lt1"/>
                          </a:solidFill>
                        </a:rPr>
                        <a:t>BACTERIANAS</a:t>
                      </a:r>
                    </a:p>
                  </a:txBody>
                  <a:tcPr marL="91425" marR="91425" marT="91425" marB="91425">
                    <a:lnL w="19050" cap="flat" cmpd="sng">
                      <a:solidFill>
                        <a:srgbClr val="FFFF00"/>
                      </a:solidFill>
                      <a:prstDash val="solid"/>
                      <a:round/>
                      <a:headEnd type="none" w="med" len="med"/>
                      <a:tailEnd type="none" w="med" len="med"/>
                    </a:lnL>
                    <a:lnR w="19050" cap="flat" cmpd="sng">
                      <a:solidFill>
                        <a:srgbClr val="FFFF00"/>
                      </a:solidFill>
                      <a:prstDash val="solid"/>
                      <a:round/>
                      <a:headEnd type="none" w="med" len="med"/>
                      <a:tailEnd type="none" w="med" len="med"/>
                    </a:lnR>
                    <a:lnT w="19050" cap="flat" cmpd="sng">
                      <a:solidFill>
                        <a:srgbClr val="FFFF00"/>
                      </a:solidFill>
                      <a:prstDash val="solid"/>
                      <a:round/>
                      <a:headEnd type="none" w="med" len="med"/>
                      <a:tailEnd type="none" w="med" len="med"/>
                    </a:lnT>
                    <a:lnB w="19050" cap="flat" cmpd="sng">
                      <a:solidFill>
                        <a:srgbClr val="FFFF00"/>
                      </a:solidFill>
                      <a:prstDash val="solid"/>
                      <a:round/>
                      <a:headEnd type="none" w="med" len="med"/>
                      <a:tailEnd type="none" w="med" len="med"/>
                    </a:lnB>
                  </a:tcPr>
                </a:tc>
                <a:tc>
                  <a:txBody>
                    <a:bodyPr/>
                    <a:lstStyle/>
                    <a:p>
                      <a:pPr lvl="0">
                        <a:spcBef>
                          <a:spcPts val="0"/>
                        </a:spcBef>
                        <a:buClr>
                          <a:schemeClr val="dk1"/>
                        </a:buClr>
                        <a:buSzPct val="78571"/>
                        <a:buFont typeface="Arial"/>
                        <a:buNone/>
                      </a:pPr>
                      <a:r>
                        <a:rPr lang="es-CO" b="1">
                          <a:solidFill>
                            <a:schemeClr val="lt1"/>
                          </a:solidFill>
                        </a:rPr>
                        <a:t>PARASITARIAS </a:t>
                      </a:r>
                    </a:p>
                  </a:txBody>
                  <a:tcPr marL="91425" marR="91425" marT="91425" marB="91425">
                    <a:lnL w="19050" cap="flat" cmpd="sng">
                      <a:solidFill>
                        <a:srgbClr val="FFFF00"/>
                      </a:solidFill>
                      <a:prstDash val="solid"/>
                      <a:round/>
                      <a:headEnd type="none" w="med" len="med"/>
                      <a:tailEnd type="none" w="med" len="med"/>
                    </a:lnL>
                    <a:lnR w="19050" cap="flat" cmpd="sng">
                      <a:solidFill>
                        <a:srgbClr val="FFFF00"/>
                      </a:solidFill>
                      <a:prstDash val="solid"/>
                      <a:round/>
                      <a:headEnd type="none" w="med" len="med"/>
                      <a:tailEnd type="none" w="med" len="med"/>
                    </a:lnR>
                    <a:lnT w="19050" cap="flat" cmpd="sng">
                      <a:solidFill>
                        <a:srgbClr val="FFFF00"/>
                      </a:solidFill>
                      <a:prstDash val="solid"/>
                      <a:round/>
                      <a:headEnd type="none" w="med" len="med"/>
                      <a:tailEnd type="none" w="med" len="med"/>
                    </a:lnT>
                    <a:lnB w="19050" cap="flat" cmpd="sng">
                      <a:solidFill>
                        <a:srgbClr val="FFFF00"/>
                      </a:solidFill>
                      <a:prstDash val="solid"/>
                      <a:round/>
                      <a:headEnd type="none" w="med" len="med"/>
                      <a:tailEnd type="none" w="med" len="med"/>
                    </a:lnB>
                  </a:tcPr>
                </a:tc>
                <a:tc>
                  <a:txBody>
                    <a:bodyPr/>
                    <a:lstStyle/>
                    <a:p>
                      <a:pPr lvl="0">
                        <a:spcBef>
                          <a:spcPts val="0"/>
                        </a:spcBef>
                        <a:buClr>
                          <a:schemeClr val="dk1"/>
                        </a:buClr>
                        <a:buSzPct val="78571"/>
                        <a:buFont typeface="Arial"/>
                        <a:buNone/>
                      </a:pPr>
                      <a:r>
                        <a:rPr lang="es-CO" b="1" dirty="0">
                          <a:solidFill>
                            <a:schemeClr val="lt1"/>
                          </a:solidFill>
                        </a:rPr>
                        <a:t>MICÓTICAS</a:t>
                      </a:r>
                    </a:p>
                    <a:p>
                      <a:pPr lvl="0">
                        <a:spcBef>
                          <a:spcPts val="0"/>
                        </a:spcBef>
                        <a:buNone/>
                      </a:pPr>
                      <a:endParaRPr b="1" dirty="0">
                        <a:solidFill>
                          <a:srgbClr val="FFFF00"/>
                        </a:solidFill>
                      </a:endParaRPr>
                    </a:p>
                  </a:txBody>
                  <a:tcPr marL="91425" marR="91425" marT="91425" marB="91425">
                    <a:lnL w="19050" cap="flat" cmpd="sng">
                      <a:solidFill>
                        <a:srgbClr val="FFFF00"/>
                      </a:solidFill>
                      <a:prstDash val="solid"/>
                      <a:round/>
                      <a:headEnd type="none" w="med" len="med"/>
                      <a:tailEnd type="none" w="med" len="med"/>
                    </a:lnL>
                    <a:lnR w="19050" cap="flat" cmpd="sng">
                      <a:solidFill>
                        <a:srgbClr val="FFFF00"/>
                      </a:solidFill>
                      <a:prstDash val="solid"/>
                      <a:round/>
                      <a:headEnd type="none" w="med" len="med"/>
                      <a:tailEnd type="none" w="med" len="med"/>
                    </a:lnR>
                    <a:lnT w="19050" cap="flat" cmpd="sng">
                      <a:solidFill>
                        <a:srgbClr val="FFFF00"/>
                      </a:solidFill>
                      <a:prstDash val="solid"/>
                      <a:round/>
                      <a:headEnd type="none" w="med" len="med"/>
                      <a:tailEnd type="none" w="med" len="med"/>
                    </a:lnT>
                    <a:lnB w="19050" cap="flat" cmpd="sng">
                      <a:solidFill>
                        <a:srgbClr val="FFFF00"/>
                      </a:solidFill>
                      <a:prstDash val="solid"/>
                      <a:round/>
                      <a:headEnd type="none" w="med" len="med"/>
                      <a:tailEnd type="none" w="med" len="med"/>
                    </a:lnB>
                  </a:tcPr>
                </a:tc>
              </a:tr>
              <a:tr h="3253315">
                <a:tc>
                  <a:txBody>
                    <a:bodyPr/>
                    <a:lstStyle/>
                    <a:p>
                      <a:pPr lvl="0">
                        <a:spcBef>
                          <a:spcPts val="0"/>
                        </a:spcBef>
                        <a:buNone/>
                      </a:pPr>
                      <a:r>
                        <a:rPr lang="es-CO" dirty="0">
                          <a:solidFill>
                            <a:schemeClr val="lt1"/>
                          </a:solidFill>
                        </a:rPr>
                        <a:t>-</a:t>
                      </a:r>
                      <a:r>
                        <a:rPr lang="es-CO" dirty="0" err="1" smtClean="0">
                          <a:solidFill>
                            <a:schemeClr val="lt1"/>
                          </a:solidFill>
                        </a:rPr>
                        <a:t>Arenavirosis</a:t>
                      </a:r>
                      <a:endParaRPr lang="es-CO" dirty="0" smtClean="0">
                        <a:solidFill>
                          <a:schemeClr val="lt1"/>
                        </a:solidFill>
                      </a:endParaRPr>
                    </a:p>
                    <a:p>
                      <a:pPr lvl="0">
                        <a:spcBef>
                          <a:spcPts val="0"/>
                        </a:spcBef>
                        <a:buNone/>
                      </a:pPr>
                      <a:r>
                        <a:rPr lang="es-CO" dirty="0" smtClean="0">
                          <a:solidFill>
                            <a:schemeClr val="lt1"/>
                          </a:solidFill>
                        </a:rPr>
                        <a:t> </a:t>
                      </a:r>
                      <a:r>
                        <a:rPr lang="es-CO" dirty="0">
                          <a:solidFill>
                            <a:schemeClr val="lt1"/>
                          </a:solidFill>
                        </a:rPr>
                        <a:t>-</a:t>
                      </a:r>
                      <a:r>
                        <a:rPr lang="es-CO" dirty="0" smtClean="0">
                          <a:solidFill>
                            <a:schemeClr val="lt1"/>
                          </a:solidFill>
                        </a:rPr>
                        <a:t>Dengue</a:t>
                      </a:r>
                    </a:p>
                    <a:p>
                      <a:pPr lvl="0">
                        <a:spcBef>
                          <a:spcPts val="0"/>
                        </a:spcBef>
                        <a:buNone/>
                      </a:pPr>
                      <a:r>
                        <a:rPr lang="es-CO" dirty="0" smtClean="0">
                          <a:solidFill>
                            <a:schemeClr val="lt1"/>
                          </a:solidFill>
                        </a:rPr>
                        <a:t> </a:t>
                      </a:r>
                      <a:r>
                        <a:rPr lang="es-CO" dirty="0">
                          <a:solidFill>
                            <a:schemeClr val="lt1"/>
                          </a:solidFill>
                        </a:rPr>
                        <a:t>-</a:t>
                      </a:r>
                      <a:r>
                        <a:rPr lang="es-CO" dirty="0" smtClean="0">
                          <a:solidFill>
                            <a:schemeClr val="lt1"/>
                          </a:solidFill>
                        </a:rPr>
                        <a:t>EEB/CJ</a:t>
                      </a:r>
                    </a:p>
                    <a:p>
                      <a:pPr lvl="0">
                        <a:spcBef>
                          <a:spcPts val="0"/>
                        </a:spcBef>
                        <a:buNone/>
                      </a:pPr>
                      <a:r>
                        <a:rPr lang="es-CO" dirty="0" smtClean="0">
                          <a:solidFill>
                            <a:schemeClr val="lt1"/>
                          </a:solidFill>
                        </a:rPr>
                        <a:t> </a:t>
                      </a:r>
                      <a:r>
                        <a:rPr lang="es-CO" dirty="0">
                          <a:solidFill>
                            <a:schemeClr val="lt1"/>
                          </a:solidFill>
                        </a:rPr>
                        <a:t>-Fiebre </a:t>
                      </a:r>
                      <a:r>
                        <a:rPr lang="es-CO" dirty="0" smtClean="0">
                          <a:solidFill>
                            <a:schemeClr val="lt1"/>
                          </a:solidFill>
                        </a:rPr>
                        <a:t>amarilla</a:t>
                      </a:r>
                    </a:p>
                    <a:p>
                      <a:pPr lvl="0">
                        <a:spcBef>
                          <a:spcPts val="0"/>
                        </a:spcBef>
                        <a:buNone/>
                      </a:pPr>
                      <a:r>
                        <a:rPr lang="es-CO" dirty="0" smtClean="0">
                          <a:solidFill>
                            <a:schemeClr val="lt1"/>
                          </a:solidFill>
                        </a:rPr>
                        <a:t> </a:t>
                      </a:r>
                      <a:r>
                        <a:rPr lang="es-CO" dirty="0">
                          <a:solidFill>
                            <a:schemeClr val="lt1"/>
                          </a:solidFill>
                        </a:rPr>
                        <a:t>-Fiebre del valle del </a:t>
                      </a:r>
                      <a:r>
                        <a:rPr lang="es-CO" dirty="0" err="1">
                          <a:solidFill>
                            <a:schemeClr val="lt1"/>
                          </a:solidFill>
                        </a:rPr>
                        <a:t>rift</a:t>
                      </a:r>
                      <a:r>
                        <a:rPr lang="es-CO" dirty="0">
                          <a:solidFill>
                            <a:schemeClr val="lt1"/>
                          </a:solidFill>
                        </a:rPr>
                        <a:t> </a:t>
                      </a:r>
                      <a:endParaRPr lang="es-CO" dirty="0" smtClean="0">
                        <a:solidFill>
                          <a:schemeClr val="lt1"/>
                        </a:solidFill>
                      </a:endParaRPr>
                    </a:p>
                    <a:p>
                      <a:pPr lvl="0">
                        <a:spcBef>
                          <a:spcPts val="0"/>
                        </a:spcBef>
                        <a:buNone/>
                      </a:pPr>
                      <a:r>
                        <a:rPr lang="es-CO" dirty="0" smtClean="0">
                          <a:solidFill>
                            <a:schemeClr val="lt1"/>
                          </a:solidFill>
                        </a:rPr>
                        <a:t>-Fiebre </a:t>
                      </a:r>
                      <a:r>
                        <a:rPr lang="es-CO" dirty="0" err="1">
                          <a:solidFill>
                            <a:schemeClr val="lt1"/>
                          </a:solidFill>
                        </a:rPr>
                        <a:t>Ebola</a:t>
                      </a:r>
                      <a:r>
                        <a:rPr lang="es-CO" dirty="0">
                          <a:solidFill>
                            <a:schemeClr val="lt1"/>
                          </a:solidFill>
                        </a:rPr>
                        <a:t> </a:t>
                      </a:r>
                      <a:endParaRPr lang="es-CO" dirty="0" smtClean="0">
                        <a:solidFill>
                          <a:schemeClr val="lt1"/>
                        </a:solidFill>
                      </a:endParaRPr>
                    </a:p>
                    <a:p>
                      <a:pPr lvl="0">
                        <a:spcBef>
                          <a:spcPts val="0"/>
                        </a:spcBef>
                        <a:buNone/>
                      </a:pPr>
                      <a:r>
                        <a:rPr lang="es-CO" dirty="0" smtClean="0">
                          <a:solidFill>
                            <a:schemeClr val="lt1"/>
                          </a:solidFill>
                        </a:rPr>
                        <a:t>–</a:t>
                      </a:r>
                      <a:r>
                        <a:rPr lang="es-CO" dirty="0" err="1" smtClean="0">
                          <a:solidFill>
                            <a:schemeClr val="lt1"/>
                          </a:solidFill>
                        </a:rPr>
                        <a:t>Hantavirosis</a:t>
                      </a:r>
                      <a:endParaRPr lang="es-CO" dirty="0" smtClean="0">
                        <a:solidFill>
                          <a:schemeClr val="lt1"/>
                        </a:solidFill>
                      </a:endParaRPr>
                    </a:p>
                    <a:p>
                      <a:pPr lvl="0">
                        <a:spcBef>
                          <a:spcPts val="0"/>
                        </a:spcBef>
                        <a:buNone/>
                      </a:pPr>
                      <a:r>
                        <a:rPr lang="es-CO" dirty="0" smtClean="0">
                          <a:solidFill>
                            <a:schemeClr val="lt1"/>
                          </a:solidFill>
                        </a:rPr>
                        <a:t> </a:t>
                      </a:r>
                      <a:r>
                        <a:rPr lang="es-CO" dirty="0">
                          <a:solidFill>
                            <a:schemeClr val="lt1"/>
                          </a:solidFill>
                        </a:rPr>
                        <a:t>-Hepatitis </a:t>
                      </a:r>
                      <a:r>
                        <a:rPr lang="es-CO" dirty="0" smtClean="0">
                          <a:solidFill>
                            <a:schemeClr val="lt1"/>
                          </a:solidFill>
                        </a:rPr>
                        <a:t>C</a:t>
                      </a:r>
                    </a:p>
                    <a:p>
                      <a:pPr lvl="0">
                        <a:spcBef>
                          <a:spcPts val="0"/>
                        </a:spcBef>
                        <a:buNone/>
                      </a:pPr>
                      <a:r>
                        <a:rPr lang="es-CO" dirty="0" smtClean="0">
                          <a:solidFill>
                            <a:schemeClr val="lt1"/>
                          </a:solidFill>
                        </a:rPr>
                        <a:t> </a:t>
                      </a:r>
                      <a:r>
                        <a:rPr lang="es-CO" dirty="0">
                          <a:solidFill>
                            <a:schemeClr val="lt1"/>
                          </a:solidFill>
                        </a:rPr>
                        <a:t>-</a:t>
                      </a:r>
                      <a:r>
                        <a:rPr lang="es-CO" dirty="0" err="1" smtClean="0">
                          <a:solidFill>
                            <a:schemeClr val="lt1"/>
                          </a:solidFill>
                        </a:rPr>
                        <a:t>Rotavirosis</a:t>
                      </a:r>
                      <a:endParaRPr lang="es-CO" dirty="0" smtClean="0">
                        <a:solidFill>
                          <a:schemeClr val="lt1"/>
                        </a:solidFill>
                      </a:endParaRPr>
                    </a:p>
                    <a:p>
                      <a:pPr lvl="0">
                        <a:spcBef>
                          <a:spcPts val="0"/>
                        </a:spcBef>
                        <a:buNone/>
                      </a:pPr>
                      <a:r>
                        <a:rPr lang="es-CO" dirty="0" smtClean="0">
                          <a:solidFill>
                            <a:schemeClr val="lt1"/>
                          </a:solidFill>
                        </a:rPr>
                        <a:t> </a:t>
                      </a:r>
                      <a:r>
                        <a:rPr lang="es-CO" dirty="0">
                          <a:solidFill>
                            <a:schemeClr val="lt1"/>
                          </a:solidFill>
                        </a:rPr>
                        <a:t>-Sida</a:t>
                      </a:r>
                    </a:p>
                  </a:txBody>
                  <a:tcPr marL="91425" marR="91425" marT="91425" marB="91425">
                    <a:lnL w="19050" cap="flat" cmpd="sng">
                      <a:solidFill>
                        <a:srgbClr val="FFFF00"/>
                      </a:solidFill>
                      <a:prstDash val="solid"/>
                      <a:round/>
                      <a:headEnd type="none" w="med" len="med"/>
                      <a:tailEnd type="none" w="med" len="med"/>
                    </a:lnL>
                    <a:lnR w="19050" cap="flat" cmpd="sng">
                      <a:solidFill>
                        <a:srgbClr val="FFFF00"/>
                      </a:solidFill>
                      <a:prstDash val="solid"/>
                      <a:round/>
                      <a:headEnd type="none" w="med" len="med"/>
                      <a:tailEnd type="none" w="med" len="med"/>
                    </a:lnR>
                    <a:lnT w="19050" cap="flat" cmpd="sng">
                      <a:solidFill>
                        <a:srgbClr val="FFFF00"/>
                      </a:solidFill>
                      <a:prstDash val="solid"/>
                      <a:round/>
                      <a:headEnd type="none" w="med" len="med"/>
                      <a:tailEnd type="none" w="med" len="med"/>
                    </a:lnT>
                    <a:lnB w="19050" cap="flat" cmpd="sng">
                      <a:solidFill>
                        <a:srgbClr val="FFFF00"/>
                      </a:solidFill>
                      <a:prstDash val="solid"/>
                      <a:round/>
                      <a:headEnd type="none" w="med" len="med"/>
                      <a:tailEnd type="none" w="med" len="med"/>
                    </a:lnB>
                  </a:tcPr>
                </a:tc>
                <a:tc>
                  <a:txBody>
                    <a:bodyPr/>
                    <a:lstStyle/>
                    <a:p>
                      <a:pPr lvl="0">
                        <a:spcBef>
                          <a:spcPts val="0"/>
                        </a:spcBef>
                        <a:buNone/>
                      </a:pPr>
                      <a:r>
                        <a:rPr lang="es-CO" dirty="0">
                          <a:solidFill>
                            <a:schemeClr val="lt1"/>
                          </a:solidFill>
                        </a:rPr>
                        <a:t>-</a:t>
                      </a:r>
                      <a:r>
                        <a:rPr lang="es-CO" dirty="0" err="1" smtClean="0">
                          <a:solidFill>
                            <a:schemeClr val="lt1"/>
                          </a:solidFill>
                        </a:rPr>
                        <a:t>Blastocistosis</a:t>
                      </a:r>
                      <a:endParaRPr lang="es-CO" dirty="0" smtClean="0">
                        <a:solidFill>
                          <a:schemeClr val="lt1"/>
                        </a:solidFill>
                      </a:endParaRPr>
                    </a:p>
                    <a:p>
                      <a:pPr lvl="0">
                        <a:spcBef>
                          <a:spcPts val="0"/>
                        </a:spcBef>
                        <a:buNone/>
                      </a:pPr>
                      <a:r>
                        <a:rPr lang="es-CO" dirty="0" smtClean="0">
                          <a:solidFill>
                            <a:schemeClr val="lt1"/>
                          </a:solidFill>
                        </a:rPr>
                        <a:t> </a:t>
                      </a:r>
                      <a:r>
                        <a:rPr lang="es-CO" dirty="0">
                          <a:solidFill>
                            <a:schemeClr val="lt1"/>
                          </a:solidFill>
                        </a:rPr>
                        <a:t>-</a:t>
                      </a:r>
                      <a:r>
                        <a:rPr lang="es-CO" dirty="0" err="1">
                          <a:solidFill>
                            <a:schemeClr val="lt1"/>
                          </a:solidFill>
                        </a:rPr>
                        <a:t>Criptosporidiasis</a:t>
                      </a:r>
                      <a:r>
                        <a:rPr lang="es-CO" dirty="0">
                          <a:solidFill>
                            <a:schemeClr val="lt1"/>
                          </a:solidFill>
                        </a:rPr>
                        <a:t> </a:t>
                      </a:r>
                      <a:endParaRPr lang="es-CO" dirty="0" smtClean="0">
                        <a:solidFill>
                          <a:schemeClr val="lt1"/>
                        </a:solidFill>
                      </a:endParaRPr>
                    </a:p>
                    <a:p>
                      <a:pPr lvl="0">
                        <a:spcBef>
                          <a:spcPts val="0"/>
                        </a:spcBef>
                        <a:buNone/>
                      </a:pPr>
                      <a:r>
                        <a:rPr lang="es-CO" dirty="0" smtClean="0">
                          <a:solidFill>
                            <a:schemeClr val="lt1"/>
                          </a:solidFill>
                        </a:rPr>
                        <a:t>-</a:t>
                      </a:r>
                      <a:r>
                        <a:rPr lang="es-CO" dirty="0" err="1" smtClean="0">
                          <a:solidFill>
                            <a:schemeClr val="lt1"/>
                          </a:solidFill>
                        </a:rPr>
                        <a:t>Ciclosporiasis</a:t>
                      </a:r>
                      <a:endParaRPr lang="es-CO" dirty="0" smtClean="0">
                        <a:solidFill>
                          <a:schemeClr val="lt1"/>
                        </a:solidFill>
                      </a:endParaRPr>
                    </a:p>
                    <a:p>
                      <a:pPr lvl="0">
                        <a:spcBef>
                          <a:spcPts val="0"/>
                        </a:spcBef>
                        <a:buNone/>
                      </a:pPr>
                      <a:r>
                        <a:rPr lang="es-CO" dirty="0" smtClean="0">
                          <a:solidFill>
                            <a:schemeClr val="lt1"/>
                          </a:solidFill>
                        </a:rPr>
                        <a:t> </a:t>
                      </a:r>
                      <a:r>
                        <a:rPr lang="es-CO" dirty="0">
                          <a:solidFill>
                            <a:schemeClr val="lt1"/>
                          </a:solidFill>
                        </a:rPr>
                        <a:t>-</a:t>
                      </a:r>
                      <a:r>
                        <a:rPr lang="es-CO" dirty="0" err="1" smtClean="0">
                          <a:solidFill>
                            <a:schemeClr val="lt1"/>
                          </a:solidFill>
                        </a:rPr>
                        <a:t>Isosporiasis</a:t>
                      </a:r>
                      <a:endParaRPr lang="es-CO" dirty="0" smtClean="0">
                        <a:solidFill>
                          <a:schemeClr val="lt1"/>
                        </a:solidFill>
                      </a:endParaRPr>
                    </a:p>
                    <a:p>
                      <a:pPr lvl="0">
                        <a:spcBef>
                          <a:spcPts val="0"/>
                        </a:spcBef>
                        <a:buNone/>
                      </a:pPr>
                      <a:r>
                        <a:rPr lang="es-CO" dirty="0" smtClean="0">
                          <a:solidFill>
                            <a:schemeClr val="lt1"/>
                          </a:solidFill>
                        </a:rPr>
                        <a:t> </a:t>
                      </a:r>
                      <a:r>
                        <a:rPr lang="es-CO" dirty="0">
                          <a:solidFill>
                            <a:schemeClr val="lt1"/>
                          </a:solidFill>
                        </a:rPr>
                        <a:t>-</a:t>
                      </a:r>
                      <a:r>
                        <a:rPr lang="es-CO" dirty="0" err="1" smtClean="0">
                          <a:solidFill>
                            <a:schemeClr val="lt1"/>
                          </a:solidFill>
                        </a:rPr>
                        <a:t>Leishmaniasis</a:t>
                      </a:r>
                      <a:endParaRPr lang="es-CO" dirty="0" smtClean="0">
                        <a:solidFill>
                          <a:schemeClr val="lt1"/>
                        </a:solidFill>
                      </a:endParaRPr>
                    </a:p>
                    <a:p>
                      <a:pPr lvl="0">
                        <a:spcBef>
                          <a:spcPts val="0"/>
                        </a:spcBef>
                        <a:buNone/>
                      </a:pPr>
                      <a:r>
                        <a:rPr lang="es-CO" dirty="0" smtClean="0">
                          <a:solidFill>
                            <a:schemeClr val="lt1"/>
                          </a:solidFill>
                        </a:rPr>
                        <a:t> </a:t>
                      </a:r>
                      <a:r>
                        <a:rPr lang="es-CO" dirty="0">
                          <a:solidFill>
                            <a:schemeClr val="lt1"/>
                          </a:solidFill>
                        </a:rPr>
                        <a:t>-</a:t>
                      </a:r>
                      <a:r>
                        <a:rPr lang="es-CO" dirty="0" err="1" smtClean="0">
                          <a:solidFill>
                            <a:schemeClr val="lt1"/>
                          </a:solidFill>
                        </a:rPr>
                        <a:t>Microsporidiasis</a:t>
                      </a:r>
                      <a:endParaRPr lang="es-CO" dirty="0" smtClean="0">
                        <a:solidFill>
                          <a:schemeClr val="lt1"/>
                        </a:solidFill>
                      </a:endParaRPr>
                    </a:p>
                    <a:p>
                      <a:pPr lvl="0">
                        <a:spcBef>
                          <a:spcPts val="0"/>
                        </a:spcBef>
                        <a:buNone/>
                      </a:pPr>
                      <a:r>
                        <a:rPr lang="es-CO" dirty="0" smtClean="0">
                          <a:solidFill>
                            <a:schemeClr val="lt1"/>
                          </a:solidFill>
                        </a:rPr>
                        <a:t> </a:t>
                      </a:r>
                      <a:r>
                        <a:rPr lang="es-CO" dirty="0">
                          <a:solidFill>
                            <a:schemeClr val="lt1"/>
                          </a:solidFill>
                        </a:rPr>
                        <a:t>-Paludismo </a:t>
                      </a:r>
                      <a:r>
                        <a:rPr lang="es-CO" dirty="0" smtClean="0">
                          <a:solidFill>
                            <a:schemeClr val="lt1"/>
                          </a:solidFill>
                        </a:rPr>
                        <a:t>resistente</a:t>
                      </a:r>
                    </a:p>
                    <a:p>
                      <a:pPr lvl="0">
                        <a:spcBef>
                          <a:spcPts val="0"/>
                        </a:spcBef>
                        <a:buNone/>
                      </a:pPr>
                      <a:r>
                        <a:rPr lang="es-CO" dirty="0" smtClean="0">
                          <a:solidFill>
                            <a:schemeClr val="lt1"/>
                          </a:solidFill>
                        </a:rPr>
                        <a:t> </a:t>
                      </a:r>
                      <a:r>
                        <a:rPr lang="es-CO" dirty="0">
                          <a:solidFill>
                            <a:schemeClr val="lt1"/>
                          </a:solidFill>
                        </a:rPr>
                        <a:t>-</a:t>
                      </a:r>
                      <a:r>
                        <a:rPr lang="es-CO" dirty="0" smtClean="0">
                          <a:solidFill>
                            <a:schemeClr val="lt1"/>
                          </a:solidFill>
                        </a:rPr>
                        <a:t>Pediculosis</a:t>
                      </a:r>
                    </a:p>
                    <a:p>
                      <a:pPr lvl="0">
                        <a:spcBef>
                          <a:spcPts val="0"/>
                        </a:spcBef>
                        <a:buNone/>
                      </a:pPr>
                      <a:r>
                        <a:rPr lang="es-CO" dirty="0" smtClean="0">
                          <a:solidFill>
                            <a:schemeClr val="lt1"/>
                          </a:solidFill>
                        </a:rPr>
                        <a:t> </a:t>
                      </a:r>
                      <a:r>
                        <a:rPr lang="es-CO" dirty="0">
                          <a:solidFill>
                            <a:schemeClr val="lt1"/>
                          </a:solidFill>
                        </a:rPr>
                        <a:t>-Sarna -Toxoplasmosis</a:t>
                      </a:r>
                    </a:p>
                  </a:txBody>
                  <a:tcPr marL="91425" marR="91425" marT="91425" marB="91425">
                    <a:lnL w="19050" cap="flat" cmpd="sng">
                      <a:solidFill>
                        <a:srgbClr val="FFFF00"/>
                      </a:solidFill>
                      <a:prstDash val="solid"/>
                      <a:round/>
                      <a:headEnd type="none" w="med" len="med"/>
                      <a:tailEnd type="none" w="med" len="med"/>
                    </a:lnL>
                    <a:lnR w="19050" cap="flat" cmpd="sng">
                      <a:solidFill>
                        <a:srgbClr val="FFFF00"/>
                      </a:solidFill>
                      <a:prstDash val="solid"/>
                      <a:round/>
                      <a:headEnd type="none" w="med" len="med"/>
                      <a:tailEnd type="none" w="med" len="med"/>
                    </a:lnR>
                    <a:lnT w="19050" cap="flat" cmpd="sng">
                      <a:solidFill>
                        <a:srgbClr val="FFFF00"/>
                      </a:solidFill>
                      <a:prstDash val="solid"/>
                      <a:round/>
                      <a:headEnd type="none" w="med" len="med"/>
                      <a:tailEnd type="none" w="med" len="med"/>
                    </a:lnT>
                    <a:lnB w="19050" cap="flat" cmpd="sng">
                      <a:solidFill>
                        <a:srgbClr val="FFFF00"/>
                      </a:solidFill>
                      <a:prstDash val="solid"/>
                      <a:round/>
                      <a:headEnd type="none" w="med" len="med"/>
                      <a:tailEnd type="none" w="med" len="med"/>
                    </a:lnB>
                  </a:tcPr>
                </a:tc>
                <a:tc>
                  <a:txBody>
                    <a:bodyPr/>
                    <a:lstStyle/>
                    <a:p>
                      <a:pPr lvl="0">
                        <a:spcBef>
                          <a:spcPts val="0"/>
                        </a:spcBef>
                        <a:buNone/>
                      </a:pPr>
                      <a:r>
                        <a:rPr lang="es-CO" dirty="0">
                          <a:solidFill>
                            <a:schemeClr val="lt1"/>
                          </a:solidFill>
                        </a:rPr>
                        <a:t>-</a:t>
                      </a:r>
                      <a:r>
                        <a:rPr lang="es-CO" dirty="0" smtClean="0">
                          <a:solidFill>
                            <a:schemeClr val="lt1"/>
                          </a:solidFill>
                        </a:rPr>
                        <a:t>Cólera</a:t>
                      </a:r>
                    </a:p>
                    <a:p>
                      <a:pPr lvl="0">
                        <a:spcBef>
                          <a:spcPts val="0"/>
                        </a:spcBef>
                        <a:buNone/>
                      </a:pPr>
                      <a:r>
                        <a:rPr lang="es-CO" dirty="0" smtClean="0">
                          <a:solidFill>
                            <a:schemeClr val="lt1"/>
                          </a:solidFill>
                        </a:rPr>
                        <a:t> </a:t>
                      </a:r>
                      <a:r>
                        <a:rPr lang="es-CO" dirty="0">
                          <a:solidFill>
                            <a:schemeClr val="lt1"/>
                          </a:solidFill>
                        </a:rPr>
                        <a:t>-Cólera (0139) </a:t>
                      </a:r>
                      <a:endParaRPr lang="es-CO" dirty="0" smtClean="0">
                        <a:solidFill>
                          <a:schemeClr val="lt1"/>
                        </a:solidFill>
                      </a:endParaRPr>
                    </a:p>
                    <a:p>
                      <a:pPr lvl="0">
                        <a:spcBef>
                          <a:spcPts val="0"/>
                        </a:spcBef>
                        <a:buNone/>
                      </a:pPr>
                      <a:r>
                        <a:rPr lang="es-CO" dirty="0" smtClean="0">
                          <a:solidFill>
                            <a:schemeClr val="lt1"/>
                          </a:solidFill>
                        </a:rPr>
                        <a:t>-</a:t>
                      </a:r>
                      <a:r>
                        <a:rPr lang="es-CO" dirty="0">
                          <a:solidFill>
                            <a:schemeClr val="lt1"/>
                          </a:solidFill>
                        </a:rPr>
                        <a:t>Difteria </a:t>
                      </a:r>
                      <a:endParaRPr lang="es-CO" dirty="0" smtClean="0">
                        <a:solidFill>
                          <a:schemeClr val="lt1"/>
                        </a:solidFill>
                      </a:endParaRPr>
                    </a:p>
                    <a:p>
                      <a:pPr lvl="0">
                        <a:spcBef>
                          <a:spcPts val="0"/>
                        </a:spcBef>
                        <a:buNone/>
                      </a:pPr>
                      <a:r>
                        <a:rPr lang="es-CO" dirty="0" smtClean="0">
                          <a:solidFill>
                            <a:schemeClr val="lt1"/>
                          </a:solidFill>
                        </a:rPr>
                        <a:t>-</a:t>
                      </a:r>
                      <a:r>
                        <a:rPr lang="es-CO" dirty="0">
                          <a:solidFill>
                            <a:schemeClr val="lt1"/>
                          </a:solidFill>
                        </a:rPr>
                        <a:t>Enfermedad de </a:t>
                      </a:r>
                      <a:r>
                        <a:rPr lang="es-CO" dirty="0" err="1" smtClean="0">
                          <a:solidFill>
                            <a:schemeClr val="lt1"/>
                          </a:solidFill>
                        </a:rPr>
                        <a:t>Lyme</a:t>
                      </a:r>
                      <a:endParaRPr lang="es-CO" dirty="0" smtClean="0">
                        <a:solidFill>
                          <a:schemeClr val="lt1"/>
                        </a:solidFill>
                      </a:endParaRPr>
                    </a:p>
                    <a:p>
                      <a:pPr lvl="0">
                        <a:spcBef>
                          <a:spcPts val="0"/>
                        </a:spcBef>
                        <a:buNone/>
                      </a:pPr>
                      <a:r>
                        <a:rPr lang="es-CO" dirty="0" smtClean="0">
                          <a:solidFill>
                            <a:schemeClr val="lt1"/>
                          </a:solidFill>
                        </a:rPr>
                        <a:t>-</a:t>
                      </a:r>
                      <a:r>
                        <a:rPr lang="es-CO" dirty="0">
                          <a:solidFill>
                            <a:schemeClr val="lt1"/>
                          </a:solidFill>
                        </a:rPr>
                        <a:t>Enfermedades por resistencia antibiótica </a:t>
                      </a:r>
                    </a:p>
                    <a:p>
                      <a:pPr lvl="0">
                        <a:spcBef>
                          <a:spcPts val="0"/>
                        </a:spcBef>
                        <a:buNone/>
                      </a:pPr>
                      <a:r>
                        <a:rPr lang="es-CO" dirty="0">
                          <a:solidFill>
                            <a:schemeClr val="lt1"/>
                          </a:solidFill>
                        </a:rPr>
                        <a:t>-</a:t>
                      </a:r>
                      <a:r>
                        <a:rPr lang="es-CO" dirty="0" err="1">
                          <a:solidFill>
                            <a:schemeClr val="lt1"/>
                          </a:solidFill>
                        </a:rPr>
                        <a:t>Fascitis</a:t>
                      </a:r>
                      <a:r>
                        <a:rPr lang="es-CO" dirty="0">
                          <a:solidFill>
                            <a:schemeClr val="lt1"/>
                          </a:solidFill>
                        </a:rPr>
                        <a:t> </a:t>
                      </a:r>
                      <a:r>
                        <a:rPr lang="es-CO" dirty="0" smtClean="0">
                          <a:solidFill>
                            <a:schemeClr val="lt1"/>
                          </a:solidFill>
                        </a:rPr>
                        <a:t>necrotizante</a:t>
                      </a:r>
                    </a:p>
                    <a:p>
                      <a:pPr lvl="0">
                        <a:spcBef>
                          <a:spcPts val="0"/>
                        </a:spcBef>
                        <a:buNone/>
                      </a:pPr>
                      <a:r>
                        <a:rPr lang="es-CO" dirty="0" smtClean="0">
                          <a:solidFill>
                            <a:schemeClr val="lt1"/>
                          </a:solidFill>
                        </a:rPr>
                        <a:t>-</a:t>
                      </a:r>
                      <a:r>
                        <a:rPr lang="es-CO" dirty="0" err="1">
                          <a:solidFill>
                            <a:schemeClr val="lt1"/>
                          </a:solidFill>
                        </a:rPr>
                        <a:t>Legionelosis</a:t>
                      </a:r>
                      <a:r>
                        <a:rPr lang="es-CO" dirty="0">
                          <a:solidFill>
                            <a:schemeClr val="lt1"/>
                          </a:solidFill>
                        </a:rPr>
                        <a:t> </a:t>
                      </a:r>
                      <a:endParaRPr lang="es-CO" dirty="0" smtClean="0">
                        <a:solidFill>
                          <a:schemeClr val="lt1"/>
                        </a:solidFill>
                      </a:endParaRPr>
                    </a:p>
                    <a:p>
                      <a:pPr lvl="0">
                        <a:spcBef>
                          <a:spcPts val="0"/>
                        </a:spcBef>
                        <a:buNone/>
                      </a:pPr>
                      <a:r>
                        <a:rPr lang="es-CO" dirty="0" smtClean="0">
                          <a:solidFill>
                            <a:schemeClr val="lt1"/>
                          </a:solidFill>
                        </a:rPr>
                        <a:t>-Peste</a:t>
                      </a:r>
                    </a:p>
                    <a:p>
                      <a:pPr lvl="0">
                        <a:spcBef>
                          <a:spcPts val="0"/>
                        </a:spcBef>
                        <a:buNone/>
                      </a:pPr>
                      <a:r>
                        <a:rPr lang="es-CO" dirty="0" smtClean="0">
                          <a:solidFill>
                            <a:schemeClr val="lt1"/>
                          </a:solidFill>
                        </a:rPr>
                        <a:t>-</a:t>
                      </a:r>
                      <a:r>
                        <a:rPr lang="es-CO" dirty="0">
                          <a:solidFill>
                            <a:schemeClr val="lt1"/>
                          </a:solidFill>
                        </a:rPr>
                        <a:t>Síndrome urémico </a:t>
                      </a:r>
                      <a:r>
                        <a:rPr lang="es-CO" dirty="0" smtClean="0">
                          <a:solidFill>
                            <a:schemeClr val="lt1"/>
                          </a:solidFill>
                        </a:rPr>
                        <a:t>hemolítico</a:t>
                      </a:r>
                    </a:p>
                    <a:p>
                      <a:pPr lvl="0">
                        <a:spcBef>
                          <a:spcPts val="0"/>
                        </a:spcBef>
                        <a:buNone/>
                      </a:pPr>
                      <a:r>
                        <a:rPr lang="es-CO" dirty="0" smtClean="0">
                          <a:solidFill>
                            <a:schemeClr val="lt1"/>
                          </a:solidFill>
                        </a:rPr>
                        <a:t> </a:t>
                      </a:r>
                      <a:r>
                        <a:rPr lang="es-CO" dirty="0">
                          <a:solidFill>
                            <a:schemeClr val="lt1"/>
                          </a:solidFill>
                        </a:rPr>
                        <a:t>-Tuberculosis</a:t>
                      </a:r>
                    </a:p>
                  </a:txBody>
                  <a:tcPr marL="91425" marR="91425" marT="91425" marB="91425">
                    <a:lnL w="19050" cap="flat" cmpd="sng">
                      <a:solidFill>
                        <a:srgbClr val="FFFF00"/>
                      </a:solidFill>
                      <a:prstDash val="solid"/>
                      <a:round/>
                      <a:headEnd type="none" w="med" len="med"/>
                      <a:tailEnd type="none" w="med" len="med"/>
                    </a:lnL>
                    <a:lnR w="19050" cap="flat" cmpd="sng">
                      <a:solidFill>
                        <a:srgbClr val="FFFF00"/>
                      </a:solidFill>
                      <a:prstDash val="solid"/>
                      <a:round/>
                      <a:headEnd type="none" w="med" len="med"/>
                      <a:tailEnd type="none" w="med" len="med"/>
                    </a:lnR>
                    <a:lnT w="19050" cap="flat" cmpd="sng">
                      <a:solidFill>
                        <a:srgbClr val="FFFF00"/>
                      </a:solidFill>
                      <a:prstDash val="solid"/>
                      <a:round/>
                      <a:headEnd type="none" w="med" len="med"/>
                      <a:tailEnd type="none" w="med" len="med"/>
                    </a:lnT>
                    <a:lnB w="19050" cap="flat" cmpd="sng">
                      <a:solidFill>
                        <a:srgbClr val="FFFF00"/>
                      </a:solidFill>
                      <a:prstDash val="solid"/>
                      <a:round/>
                      <a:headEnd type="none" w="med" len="med"/>
                      <a:tailEnd type="none" w="med" len="med"/>
                    </a:lnB>
                  </a:tcPr>
                </a:tc>
                <a:tc>
                  <a:txBody>
                    <a:bodyPr/>
                    <a:lstStyle/>
                    <a:p>
                      <a:pPr lvl="0">
                        <a:spcBef>
                          <a:spcPts val="0"/>
                        </a:spcBef>
                        <a:buNone/>
                      </a:pPr>
                      <a:r>
                        <a:rPr lang="es-CO" dirty="0">
                          <a:solidFill>
                            <a:schemeClr val="lt1"/>
                          </a:solidFill>
                        </a:rPr>
                        <a:t>-</a:t>
                      </a:r>
                      <a:r>
                        <a:rPr lang="es-CO" dirty="0" err="1">
                          <a:solidFill>
                            <a:schemeClr val="lt1"/>
                          </a:solidFill>
                        </a:rPr>
                        <a:t>Aspergilosis</a:t>
                      </a:r>
                      <a:r>
                        <a:rPr lang="es-CO" dirty="0">
                          <a:solidFill>
                            <a:schemeClr val="lt1"/>
                          </a:solidFill>
                        </a:rPr>
                        <a:t> </a:t>
                      </a:r>
                      <a:endParaRPr lang="es-CO" dirty="0" smtClean="0">
                        <a:solidFill>
                          <a:schemeClr val="lt1"/>
                        </a:solidFill>
                      </a:endParaRPr>
                    </a:p>
                    <a:p>
                      <a:pPr lvl="0">
                        <a:spcBef>
                          <a:spcPts val="0"/>
                        </a:spcBef>
                        <a:buNone/>
                      </a:pPr>
                      <a:r>
                        <a:rPr lang="es-CO" dirty="0" smtClean="0">
                          <a:solidFill>
                            <a:schemeClr val="lt1"/>
                          </a:solidFill>
                        </a:rPr>
                        <a:t>-</a:t>
                      </a:r>
                      <a:r>
                        <a:rPr lang="es-CO" dirty="0">
                          <a:solidFill>
                            <a:schemeClr val="lt1"/>
                          </a:solidFill>
                        </a:rPr>
                        <a:t>Candidiasis </a:t>
                      </a:r>
                      <a:endParaRPr lang="es-CO" dirty="0" smtClean="0">
                        <a:solidFill>
                          <a:schemeClr val="lt1"/>
                        </a:solidFill>
                      </a:endParaRPr>
                    </a:p>
                    <a:p>
                      <a:pPr lvl="0">
                        <a:spcBef>
                          <a:spcPts val="0"/>
                        </a:spcBef>
                        <a:buNone/>
                      </a:pPr>
                      <a:r>
                        <a:rPr lang="es-CO" dirty="0" smtClean="0">
                          <a:solidFill>
                            <a:schemeClr val="lt1"/>
                          </a:solidFill>
                        </a:rPr>
                        <a:t>-</a:t>
                      </a:r>
                      <a:r>
                        <a:rPr lang="es-CO" dirty="0" err="1">
                          <a:solidFill>
                            <a:schemeClr val="lt1"/>
                          </a:solidFill>
                        </a:rPr>
                        <a:t>Criptococosis</a:t>
                      </a:r>
                      <a:r>
                        <a:rPr lang="es-CO" dirty="0">
                          <a:solidFill>
                            <a:schemeClr val="lt1"/>
                          </a:solidFill>
                        </a:rPr>
                        <a:t> </a:t>
                      </a:r>
                      <a:endParaRPr lang="es-CO" dirty="0" smtClean="0">
                        <a:solidFill>
                          <a:schemeClr val="lt1"/>
                        </a:solidFill>
                      </a:endParaRPr>
                    </a:p>
                    <a:p>
                      <a:pPr lvl="0">
                        <a:spcBef>
                          <a:spcPts val="0"/>
                        </a:spcBef>
                        <a:buNone/>
                      </a:pPr>
                      <a:r>
                        <a:rPr lang="es-CO" dirty="0" smtClean="0">
                          <a:solidFill>
                            <a:schemeClr val="lt1"/>
                          </a:solidFill>
                        </a:rPr>
                        <a:t>-</a:t>
                      </a:r>
                      <a:r>
                        <a:rPr lang="es-CO" dirty="0" err="1">
                          <a:solidFill>
                            <a:schemeClr val="lt1"/>
                          </a:solidFill>
                        </a:rPr>
                        <a:t>Feohifomicosis</a:t>
                      </a:r>
                      <a:r>
                        <a:rPr lang="es-CO" dirty="0">
                          <a:solidFill>
                            <a:schemeClr val="lt1"/>
                          </a:solidFill>
                        </a:rPr>
                        <a:t> </a:t>
                      </a:r>
                      <a:endParaRPr lang="es-CO" dirty="0" smtClean="0">
                        <a:solidFill>
                          <a:schemeClr val="lt1"/>
                        </a:solidFill>
                      </a:endParaRPr>
                    </a:p>
                    <a:p>
                      <a:pPr lvl="0">
                        <a:spcBef>
                          <a:spcPts val="0"/>
                        </a:spcBef>
                        <a:buNone/>
                      </a:pPr>
                      <a:r>
                        <a:rPr lang="es-CO" dirty="0" smtClean="0">
                          <a:solidFill>
                            <a:schemeClr val="lt1"/>
                          </a:solidFill>
                        </a:rPr>
                        <a:t>-</a:t>
                      </a:r>
                      <a:r>
                        <a:rPr lang="es-CO" dirty="0" err="1" smtClean="0">
                          <a:solidFill>
                            <a:schemeClr val="lt1"/>
                          </a:solidFill>
                        </a:rPr>
                        <a:t>Hialohifomicosis</a:t>
                      </a:r>
                      <a:endParaRPr lang="es-CO" dirty="0" smtClean="0">
                        <a:solidFill>
                          <a:schemeClr val="lt1"/>
                        </a:solidFill>
                      </a:endParaRPr>
                    </a:p>
                    <a:p>
                      <a:pPr lvl="0">
                        <a:spcBef>
                          <a:spcPts val="0"/>
                        </a:spcBef>
                        <a:buNone/>
                      </a:pPr>
                      <a:r>
                        <a:rPr lang="es-CO" dirty="0" smtClean="0">
                          <a:solidFill>
                            <a:schemeClr val="lt1"/>
                          </a:solidFill>
                        </a:rPr>
                        <a:t>-</a:t>
                      </a:r>
                      <a:r>
                        <a:rPr lang="es-CO" dirty="0">
                          <a:solidFill>
                            <a:schemeClr val="lt1"/>
                          </a:solidFill>
                        </a:rPr>
                        <a:t>Histoplasmosis </a:t>
                      </a:r>
                      <a:endParaRPr lang="es-CO" dirty="0" smtClean="0">
                        <a:solidFill>
                          <a:schemeClr val="lt1"/>
                        </a:solidFill>
                      </a:endParaRPr>
                    </a:p>
                    <a:p>
                      <a:pPr lvl="0">
                        <a:spcBef>
                          <a:spcPts val="0"/>
                        </a:spcBef>
                        <a:buNone/>
                      </a:pPr>
                      <a:r>
                        <a:rPr lang="es-CO" dirty="0" smtClean="0">
                          <a:solidFill>
                            <a:schemeClr val="lt1"/>
                          </a:solidFill>
                        </a:rPr>
                        <a:t>-</a:t>
                      </a:r>
                      <a:r>
                        <a:rPr lang="es-CO" dirty="0" err="1" smtClean="0">
                          <a:solidFill>
                            <a:schemeClr val="lt1"/>
                          </a:solidFill>
                        </a:rPr>
                        <a:t>Pneumocistosis</a:t>
                      </a:r>
                      <a:endParaRPr lang="es-CO" dirty="0" smtClean="0">
                        <a:solidFill>
                          <a:schemeClr val="lt1"/>
                        </a:solidFill>
                      </a:endParaRPr>
                    </a:p>
                    <a:p>
                      <a:pPr lvl="0">
                        <a:spcBef>
                          <a:spcPts val="0"/>
                        </a:spcBef>
                        <a:buNone/>
                      </a:pPr>
                      <a:r>
                        <a:rPr lang="es-CO" dirty="0" smtClean="0">
                          <a:solidFill>
                            <a:schemeClr val="lt1"/>
                          </a:solidFill>
                        </a:rPr>
                        <a:t>-</a:t>
                      </a:r>
                      <a:r>
                        <a:rPr lang="es-CO" dirty="0" err="1">
                          <a:solidFill>
                            <a:schemeClr val="lt1"/>
                          </a:solidFill>
                        </a:rPr>
                        <a:t>Zigomicosis</a:t>
                      </a:r>
                      <a:endParaRPr lang="es-CO" dirty="0">
                        <a:solidFill>
                          <a:schemeClr val="lt1"/>
                        </a:solidFill>
                      </a:endParaRPr>
                    </a:p>
                  </a:txBody>
                  <a:tcPr marL="91425" marR="91425" marT="91425" marB="91425">
                    <a:lnL w="19050" cap="flat" cmpd="sng">
                      <a:solidFill>
                        <a:srgbClr val="FFFF00"/>
                      </a:solidFill>
                      <a:prstDash val="solid"/>
                      <a:round/>
                      <a:headEnd type="none" w="med" len="med"/>
                      <a:tailEnd type="none" w="med" len="med"/>
                    </a:lnL>
                    <a:lnR w="19050" cap="flat" cmpd="sng">
                      <a:solidFill>
                        <a:srgbClr val="FFFF00"/>
                      </a:solidFill>
                      <a:prstDash val="solid"/>
                      <a:round/>
                      <a:headEnd type="none" w="med" len="med"/>
                      <a:tailEnd type="none" w="med" len="med"/>
                    </a:lnR>
                    <a:lnT w="19050" cap="flat" cmpd="sng">
                      <a:solidFill>
                        <a:srgbClr val="FFFF00"/>
                      </a:solidFill>
                      <a:prstDash val="solid"/>
                      <a:round/>
                      <a:headEnd type="none" w="med" len="med"/>
                      <a:tailEnd type="none" w="med" len="med"/>
                    </a:lnT>
                    <a:lnB w="19050" cap="flat" cmpd="sng">
                      <a:solidFill>
                        <a:srgbClr val="FFFF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448458" y="0"/>
            <a:ext cx="8229600" cy="812699"/>
          </a:xfrm>
          <a:prstGeom prst="rect">
            <a:avLst/>
          </a:prstGeom>
          <a:noFill/>
          <a:ln>
            <a:noFill/>
          </a:ln>
        </p:spPr>
        <p:txBody>
          <a:bodyPr lIns="91425" tIns="45700" rIns="91425" bIns="45700" anchor="ctr" anchorCtr="0">
            <a:noAutofit/>
          </a:bodyPr>
          <a:lstStyle/>
          <a:p>
            <a:pPr lvl="0" rtl="0">
              <a:spcBef>
                <a:spcPts val="0"/>
              </a:spcBef>
              <a:buClr>
                <a:schemeClr val="dk1"/>
              </a:buClr>
              <a:buSzPct val="45833"/>
              <a:buFont typeface="Arial"/>
              <a:buNone/>
            </a:pPr>
            <a:r>
              <a:rPr lang="es-CO" sz="2400" b="1" dirty="0">
                <a:solidFill>
                  <a:srgbClr val="FFFF00"/>
                </a:solidFill>
              </a:rPr>
              <a:t>FACTORES QUE PREDISPONEN ESTAS ENFERMEDADES</a:t>
            </a:r>
          </a:p>
        </p:txBody>
      </p:sp>
      <p:sp>
        <p:nvSpPr>
          <p:cNvPr id="139" name="Shape 139"/>
          <p:cNvSpPr/>
          <p:nvPr/>
        </p:nvSpPr>
        <p:spPr>
          <a:xfrm>
            <a:off x="5715007" y="4943444"/>
            <a:ext cx="7286675" cy="40010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s-CO" sz="1000" b="1">
                <a:solidFill>
                  <a:schemeClr val="lt1"/>
                </a:solidFill>
                <a:latin typeface="Calibri"/>
                <a:ea typeface="Calibri"/>
                <a:cs typeface="Calibri"/>
                <a:sym typeface="Calibri"/>
              </a:rPr>
              <a:t> </a:t>
            </a:r>
          </a:p>
          <a:p>
            <a:pPr marL="0" marR="0" lvl="0" indent="0" algn="l" rtl="0">
              <a:spcBef>
                <a:spcPts val="0"/>
              </a:spcBef>
              <a:buNone/>
            </a:pPr>
            <a:endParaRPr sz="1000" b="1">
              <a:solidFill>
                <a:schemeClr val="lt1"/>
              </a:solidFill>
              <a:latin typeface="Calibri"/>
              <a:ea typeface="Calibri"/>
              <a:cs typeface="Calibri"/>
              <a:sym typeface="Calibri"/>
            </a:endParaRPr>
          </a:p>
        </p:txBody>
      </p:sp>
      <p:sp>
        <p:nvSpPr>
          <p:cNvPr id="140" name="Shape 140"/>
          <p:cNvSpPr txBox="1"/>
          <p:nvPr/>
        </p:nvSpPr>
        <p:spPr>
          <a:xfrm>
            <a:off x="2843808" y="818444"/>
            <a:ext cx="3438900" cy="4125000"/>
          </a:xfrm>
          <a:prstGeom prst="rect">
            <a:avLst/>
          </a:prstGeom>
          <a:noFill/>
          <a:ln>
            <a:noFill/>
          </a:ln>
        </p:spPr>
        <p:txBody>
          <a:bodyPr lIns="91425" tIns="91425" rIns="91425" bIns="91425" anchor="t" anchorCtr="0">
            <a:noAutofit/>
          </a:bodyPr>
          <a:lstStyle/>
          <a:p>
            <a:pPr lvl="0">
              <a:spcBef>
                <a:spcPts val="0"/>
              </a:spcBef>
              <a:buNone/>
            </a:pPr>
            <a:r>
              <a:rPr lang="es-CO" b="1">
                <a:solidFill>
                  <a:schemeClr val="lt1"/>
                </a:solidFill>
                <a:latin typeface="Calibri"/>
                <a:ea typeface="Calibri"/>
                <a:cs typeface="Calibri"/>
                <a:sym typeface="Calibri"/>
              </a:rPr>
              <a:t>1. Factores demográficos y de comportamiento. </a:t>
            </a:r>
          </a:p>
          <a:p>
            <a:pPr lvl="0">
              <a:spcBef>
                <a:spcPts val="0"/>
              </a:spcBef>
              <a:buNone/>
            </a:pPr>
            <a:endParaRPr b="1">
              <a:solidFill>
                <a:srgbClr val="FFFF00"/>
              </a:solidFill>
              <a:latin typeface="Calibri"/>
              <a:ea typeface="Calibri"/>
              <a:cs typeface="Calibri"/>
              <a:sym typeface="Calibri"/>
            </a:endParaRPr>
          </a:p>
          <a:p>
            <a:pPr lvl="0">
              <a:spcBef>
                <a:spcPts val="0"/>
              </a:spcBef>
              <a:buNone/>
            </a:pPr>
            <a:r>
              <a:rPr lang="es-CO" b="1">
                <a:solidFill>
                  <a:schemeClr val="lt1"/>
                </a:solidFill>
                <a:latin typeface="Calibri"/>
                <a:ea typeface="Calibri"/>
                <a:cs typeface="Calibri"/>
                <a:sym typeface="Calibri"/>
              </a:rPr>
              <a:t>2. Factores tecnológicos e industriales. </a:t>
            </a:r>
          </a:p>
          <a:p>
            <a:pPr lvl="0">
              <a:spcBef>
                <a:spcPts val="0"/>
              </a:spcBef>
              <a:buNone/>
            </a:pPr>
            <a:endParaRPr b="1">
              <a:solidFill>
                <a:srgbClr val="FFFF00"/>
              </a:solidFill>
              <a:latin typeface="Calibri"/>
              <a:ea typeface="Calibri"/>
              <a:cs typeface="Calibri"/>
              <a:sym typeface="Calibri"/>
            </a:endParaRPr>
          </a:p>
          <a:p>
            <a:pPr lvl="0">
              <a:spcBef>
                <a:spcPts val="0"/>
              </a:spcBef>
              <a:buNone/>
            </a:pPr>
            <a:r>
              <a:rPr lang="es-CO" b="1">
                <a:solidFill>
                  <a:schemeClr val="lt1"/>
                </a:solidFill>
                <a:latin typeface="Calibri"/>
                <a:ea typeface="Calibri"/>
                <a:cs typeface="Calibri"/>
                <a:sym typeface="Calibri"/>
              </a:rPr>
              <a:t>3. Factores derivados del desarrollo económico y utilización de la tierra.</a:t>
            </a:r>
          </a:p>
          <a:p>
            <a:pPr lvl="0">
              <a:spcBef>
                <a:spcPts val="0"/>
              </a:spcBef>
              <a:buNone/>
            </a:pPr>
            <a:endParaRPr b="1">
              <a:solidFill>
                <a:srgbClr val="FFFF00"/>
              </a:solidFill>
              <a:latin typeface="Calibri"/>
              <a:ea typeface="Calibri"/>
              <a:cs typeface="Calibri"/>
              <a:sym typeface="Calibri"/>
            </a:endParaRPr>
          </a:p>
          <a:p>
            <a:pPr lvl="0">
              <a:spcBef>
                <a:spcPts val="0"/>
              </a:spcBef>
              <a:buNone/>
            </a:pPr>
            <a:r>
              <a:rPr lang="es-CO" b="1">
                <a:solidFill>
                  <a:schemeClr val="lt1"/>
                </a:solidFill>
                <a:latin typeface="Calibri"/>
                <a:ea typeface="Calibri"/>
                <a:cs typeface="Calibri"/>
                <a:sym typeface="Calibri"/>
              </a:rPr>
              <a:t>4. Comercio internacional. </a:t>
            </a:r>
          </a:p>
          <a:p>
            <a:pPr lvl="0">
              <a:spcBef>
                <a:spcPts val="0"/>
              </a:spcBef>
              <a:buNone/>
            </a:pPr>
            <a:endParaRPr b="1">
              <a:solidFill>
                <a:srgbClr val="FFFF00"/>
              </a:solidFill>
              <a:latin typeface="Calibri"/>
              <a:ea typeface="Calibri"/>
              <a:cs typeface="Calibri"/>
              <a:sym typeface="Calibri"/>
            </a:endParaRPr>
          </a:p>
          <a:p>
            <a:pPr lvl="0">
              <a:spcBef>
                <a:spcPts val="0"/>
              </a:spcBef>
              <a:buNone/>
            </a:pPr>
            <a:r>
              <a:rPr lang="es-CO" b="1">
                <a:solidFill>
                  <a:schemeClr val="lt1"/>
                </a:solidFill>
                <a:latin typeface="Calibri"/>
                <a:ea typeface="Calibri"/>
                <a:cs typeface="Calibri"/>
                <a:sym typeface="Calibri"/>
              </a:rPr>
              <a:t>5. Adaptación y cambio de los microorganismos. </a:t>
            </a:r>
          </a:p>
          <a:p>
            <a:pPr lvl="0">
              <a:spcBef>
                <a:spcPts val="0"/>
              </a:spcBef>
              <a:buNone/>
            </a:pPr>
            <a:endParaRPr b="1">
              <a:solidFill>
                <a:srgbClr val="FFFF00"/>
              </a:solidFill>
              <a:latin typeface="Calibri"/>
              <a:ea typeface="Calibri"/>
              <a:cs typeface="Calibri"/>
              <a:sym typeface="Calibri"/>
            </a:endParaRPr>
          </a:p>
          <a:p>
            <a:pPr lvl="0">
              <a:spcBef>
                <a:spcPts val="0"/>
              </a:spcBef>
              <a:buClr>
                <a:schemeClr val="dk1"/>
              </a:buClr>
              <a:buFont typeface="Arial"/>
              <a:buNone/>
            </a:pPr>
            <a:r>
              <a:rPr lang="es-CO" b="1">
                <a:solidFill>
                  <a:schemeClr val="lt1"/>
                </a:solidFill>
                <a:latin typeface="Calibri"/>
                <a:ea typeface="Calibri"/>
                <a:cs typeface="Calibri"/>
                <a:sym typeface="Calibri"/>
              </a:rPr>
              <a:t>6. Políticas de Salud Pública</a:t>
            </a:r>
            <a:r>
              <a:rPr lang="es-CO" sz="1800" b="1">
                <a:solidFill>
                  <a:schemeClr val="lt1"/>
                </a:solidFill>
                <a:latin typeface="Calibri"/>
                <a:ea typeface="Calibri"/>
                <a:cs typeface="Calibri"/>
                <a:sym typeface="Calibri"/>
              </a:rPr>
              <a:t>.</a:t>
            </a:r>
          </a:p>
          <a:p>
            <a:pPr lvl="0">
              <a:spcBef>
                <a:spcPts val="0"/>
              </a:spcBef>
              <a:buNone/>
            </a:pPr>
            <a:endParaRPr/>
          </a:p>
        </p:txBody>
      </p:sp>
      <p:graphicFrame>
        <p:nvGraphicFramePr>
          <p:cNvPr id="141" name="Shape 141"/>
          <p:cNvGraphicFramePr/>
          <p:nvPr>
            <p:extLst>
              <p:ext uri="{D42A27DB-BD31-4B8C-83A1-F6EECF244321}">
                <p14:modId xmlns:p14="http://schemas.microsoft.com/office/powerpoint/2010/main" val="250502991"/>
              </p:ext>
            </p:extLst>
          </p:nvPr>
        </p:nvGraphicFramePr>
        <p:xfrm>
          <a:off x="2843808" y="823667"/>
          <a:ext cx="2982500" cy="3208350"/>
        </p:xfrm>
        <a:graphic>
          <a:graphicData uri="http://schemas.openxmlformats.org/drawingml/2006/table">
            <a:tbl>
              <a:tblPr>
                <a:noFill/>
                <a:tableStyleId>{95489B60-DE33-47C7-B47E-D6B62E814EAD}</a:tableStyleId>
              </a:tblPr>
              <a:tblGrid>
                <a:gridCol w="2982500"/>
              </a:tblGrid>
              <a:tr h="535950">
                <a:tc>
                  <a:txBody>
                    <a:bodyPr/>
                    <a:lstStyle/>
                    <a:p>
                      <a:pPr lvl="0">
                        <a:spcBef>
                          <a:spcPts val="0"/>
                        </a:spcBef>
                        <a:buNone/>
                      </a:pPr>
                      <a:endParaRPr dirty="0"/>
                    </a:p>
                  </a:txBody>
                  <a:tcPr marL="91425" marR="91425" marT="91425" marB="91425">
                    <a:lnL w="9525" cap="flat" cmpd="sng">
                      <a:solidFill>
                        <a:srgbClr val="FFFF00"/>
                      </a:solidFill>
                      <a:prstDash val="solid"/>
                      <a:round/>
                      <a:headEnd type="none" w="med" len="med"/>
                      <a:tailEnd type="none" w="med" len="med"/>
                    </a:lnL>
                    <a:lnR w="9525" cap="flat" cmpd="sng">
                      <a:solidFill>
                        <a:srgbClr val="FFFF00"/>
                      </a:solidFill>
                      <a:prstDash val="solid"/>
                      <a:round/>
                      <a:headEnd type="none" w="med" len="med"/>
                      <a:tailEnd type="none" w="med" len="med"/>
                    </a:lnR>
                    <a:lnT w="9525" cap="flat" cmpd="sng">
                      <a:solidFill>
                        <a:srgbClr val="FFFF00"/>
                      </a:solidFill>
                      <a:prstDash val="solid"/>
                      <a:round/>
                      <a:headEnd type="none" w="med" len="med"/>
                      <a:tailEnd type="none" w="med" len="med"/>
                    </a:lnT>
                    <a:lnB w="9525" cap="flat" cmpd="sng">
                      <a:solidFill>
                        <a:srgbClr val="FFFF00"/>
                      </a:solidFill>
                      <a:prstDash val="solid"/>
                      <a:round/>
                      <a:headEnd type="none" w="med" len="med"/>
                      <a:tailEnd type="none" w="med" len="med"/>
                    </a:lnB>
                  </a:tcPr>
                </a:tc>
              </a:tr>
              <a:tr h="432650">
                <a:tc>
                  <a:txBody>
                    <a:bodyPr/>
                    <a:lstStyle/>
                    <a:p>
                      <a:pPr lvl="0">
                        <a:spcBef>
                          <a:spcPts val="0"/>
                        </a:spcBef>
                        <a:buNone/>
                      </a:pPr>
                      <a:endParaRPr dirty="0"/>
                    </a:p>
                  </a:txBody>
                  <a:tcPr marL="91425" marR="91425" marT="91425" marB="91425">
                    <a:lnL w="9525" cap="flat" cmpd="sng">
                      <a:solidFill>
                        <a:srgbClr val="FFFF00"/>
                      </a:solidFill>
                      <a:prstDash val="solid"/>
                      <a:round/>
                      <a:headEnd type="none" w="med" len="med"/>
                      <a:tailEnd type="none" w="med" len="med"/>
                    </a:lnL>
                    <a:lnR w="9525" cap="flat" cmpd="sng">
                      <a:solidFill>
                        <a:srgbClr val="FFFF00"/>
                      </a:solidFill>
                      <a:prstDash val="solid"/>
                      <a:round/>
                      <a:headEnd type="none" w="med" len="med"/>
                      <a:tailEnd type="none" w="med" len="med"/>
                    </a:lnR>
                    <a:lnT w="9525" cap="flat" cmpd="sng">
                      <a:solidFill>
                        <a:srgbClr val="FFFF00"/>
                      </a:solidFill>
                      <a:prstDash val="solid"/>
                      <a:round/>
                      <a:headEnd type="none" w="med" len="med"/>
                      <a:tailEnd type="none" w="med" len="med"/>
                    </a:lnT>
                    <a:lnB w="9525" cap="flat" cmpd="sng">
                      <a:solidFill>
                        <a:srgbClr val="FFFF00"/>
                      </a:solidFill>
                      <a:prstDash val="solid"/>
                      <a:round/>
                      <a:headEnd type="none" w="med" len="med"/>
                      <a:tailEnd type="none" w="med" len="med"/>
                    </a:lnB>
                  </a:tcPr>
                </a:tc>
              </a:tr>
              <a:tr h="617125">
                <a:tc>
                  <a:txBody>
                    <a:bodyPr/>
                    <a:lstStyle/>
                    <a:p>
                      <a:pPr lvl="0">
                        <a:spcBef>
                          <a:spcPts val="0"/>
                        </a:spcBef>
                        <a:buNone/>
                      </a:pPr>
                      <a:endParaRPr/>
                    </a:p>
                  </a:txBody>
                  <a:tcPr marL="91425" marR="91425" marT="91425" marB="91425">
                    <a:lnL w="9525" cap="flat" cmpd="sng">
                      <a:solidFill>
                        <a:srgbClr val="FFFF00"/>
                      </a:solidFill>
                      <a:prstDash val="solid"/>
                      <a:round/>
                      <a:headEnd type="none" w="med" len="med"/>
                      <a:tailEnd type="none" w="med" len="med"/>
                    </a:lnL>
                    <a:lnR w="9525" cap="flat" cmpd="sng">
                      <a:solidFill>
                        <a:srgbClr val="FFFF00"/>
                      </a:solidFill>
                      <a:prstDash val="solid"/>
                      <a:round/>
                      <a:headEnd type="none" w="med" len="med"/>
                      <a:tailEnd type="none" w="med" len="med"/>
                    </a:lnR>
                    <a:lnT w="9525" cap="flat" cmpd="sng">
                      <a:solidFill>
                        <a:srgbClr val="FFFF00"/>
                      </a:solidFill>
                      <a:prstDash val="solid"/>
                      <a:round/>
                      <a:headEnd type="none" w="med" len="med"/>
                      <a:tailEnd type="none" w="med" len="med"/>
                    </a:lnT>
                    <a:lnB w="9525" cap="flat" cmpd="sng">
                      <a:solidFill>
                        <a:srgbClr val="FFFF00"/>
                      </a:solidFill>
                      <a:prstDash val="solid"/>
                      <a:round/>
                      <a:headEnd type="none" w="med" len="med"/>
                      <a:tailEnd type="none" w="med" len="med"/>
                    </a:lnB>
                  </a:tcPr>
                </a:tc>
              </a:tr>
              <a:tr h="491675">
                <a:tc>
                  <a:txBody>
                    <a:bodyPr/>
                    <a:lstStyle/>
                    <a:p>
                      <a:pPr lvl="0">
                        <a:spcBef>
                          <a:spcPts val="0"/>
                        </a:spcBef>
                        <a:buNone/>
                      </a:pPr>
                      <a:endParaRPr/>
                    </a:p>
                  </a:txBody>
                  <a:tcPr marL="91425" marR="91425" marT="91425" marB="91425">
                    <a:lnL w="9525" cap="flat" cmpd="sng">
                      <a:solidFill>
                        <a:srgbClr val="FFFF00"/>
                      </a:solidFill>
                      <a:prstDash val="solid"/>
                      <a:round/>
                      <a:headEnd type="none" w="med" len="med"/>
                      <a:tailEnd type="none" w="med" len="med"/>
                    </a:lnL>
                    <a:lnR w="9525" cap="flat" cmpd="sng">
                      <a:solidFill>
                        <a:srgbClr val="FFFF00"/>
                      </a:solidFill>
                      <a:prstDash val="solid"/>
                      <a:round/>
                      <a:headEnd type="none" w="med" len="med"/>
                      <a:tailEnd type="none" w="med" len="med"/>
                    </a:lnR>
                    <a:lnT w="9525" cap="flat" cmpd="sng">
                      <a:solidFill>
                        <a:srgbClr val="FFFF00"/>
                      </a:solidFill>
                      <a:prstDash val="solid"/>
                      <a:round/>
                      <a:headEnd type="none" w="med" len="med"/>
                      <a:tailEnd type="none" w="med" len="med"/>
                    </a:lnT>
                    <a:lnB w="9525" cap="flat" cmpd="sng">
                      <a:solidFill>
                        <a:srgbClr val="FFFF00"/>
                      </a:solidFill>
                      <a:prstDash val="solid"/>
                      <a:round/>
                      <a:headEnd type="none" w="med" len="med"/>
                      <a:tailEnd type="none" w="med" len="med"/>
                    </a:lnB>
                  </a:tcPr>
                </a:tc>
              </a:tr>
              <a:tr h="565475">
                <a:tc>
                  <a:txBody>
                    <a:bodyPr/>
                    <a:lstStyle/>
                    <a:p>
                      <a:pPr lvl="0">
                        <a:spcBef>
                          <a:spcPts val="0"/>
                        </a:spcBef>
                        <a:buNone/>
                      </a:pPr>
                      <a:endParaRPr/>
                    </a:p>
                  </a:txBody>
                  <a:tcPr marL="91425" marR="91425" marT="91425" marB="91425">
                    <a:lnL w="9525" cap="flat" cmpd="sng">
                      <a:solidFill>
                        <a:srgbClr val="FFFF00"/>
                      </a:solidFill>
                      <a:prstDash val="solid"/>
                      <a:round/>
                      <a:headEnd type="none" w="med" len="med"/>
                      <a:tailEnd type="none" w="med" len="med"/>
                    </a:lnL>
                    <a:lnR w="9525" cap="flat" cmpd="sng">
                      <a:solidFill>
                        <a:srgbClr val="FFFF00"/>
                      </a:solidFill>
                      <a:prstDash val="solid"/>
                      <a:round/>
                      <a:headEnd type="none" w="med" len="med"/>
                      <a:tailEnd type="none" w="med" len="med"/>
                    </a:lnR>
                    <a:lnT w="9525" cap="flat" cmpd="sng">
                      <a:solidFill>
                        <a:srgbClr val="FFFF00"/>
                      </a:solidFill>
                      <a:prstDash val="solid"/>
                      <a:round/>
                      <a:headEnd type="none" w="med" len="med"/>
                      <a:tailEnd type="none" w="med" len="med"/>
                    </a:lnT>
                    <a:lnB w="9525" cap="flat" cmpd="sng">
                      <a:solidFill>
                        <a:srgbClr val="FFFF00"/>
                      </a:solidFill>
                      <a:prstDash val="solid"/>
                      <a:round/>
                      <a:headEnd type="none" w="med" len="med"/>
                      <a:tailEnd type="none" w="med" len="med"/>
                    </a:lnB>
                  </a:tcPr>
                </a:tc>
              </a:tr>
              <a:tr h="565475">
                <a:tc>
                  <a:txBody>
                    <a:bodyPr/>
                    <a:lstStyle/>
                    <a:p>
                      <a:pPr lvl="0">
                        <a:spcBef>
                          <a:spcPts val="0"/>
                        </a:spcBef>
                        <a:buNone/>
                      </a:pPr>
                      <a:endParaRPr dirty="0"/>
                    </a:p>
                  </a:txBody>
                  <a:tcPr marL="91425" marR="91425" marT="91425" marB="91425">
                    <a:lnL w="9525" cap="flat" cmpd="sng">
                      <a:solidFill>
                        <a:srgbClr val="FFFF00"/>
                      </a:solidFill>
                      <a:prstDash val="solid"/>
                      <a:round/>
                      <a:headEnd type="none" w="med" len="med"/>
                      <a:tailEnd type="none" w="med" len="med"/>
                    </a:lnL>
                    <a:lnR w="9525" cap="flat" cmpd="sng">
                      <a:solidFill>
                        <a:srgbClr val="FFFF00"/>
                      </a:solidFill>
                      <a:prstDash val="solid"/>
                      <a:round/>
                      <a:headEnd type="none" w="med" len="med"/>
                      <a:tailEnd type="none" w="med" len="med"/>
                    </a:lnR>
                    <a:lnT w="9525" cap="flat" cmpd="sng">
                      <a:solidFill>
                        <a:srgbClr val="FFFF00"/>
                      </a:solidFill>
                      <a:prstDash val="solid"/>
                      <a:round/>
                      <a:headEnd type="none" w="med" len="med"/>
                      <a:tailEnd type="none" w="med" len="med"/>
                    </a:lnT>
                    <a:lnB w="9525" cap="flat" cmpd="sng">
                      <a:solidFill>
                        <a:srgbClr val="FFFF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texto"/>
          <p:cNvSpPr>
            <a:spLocks noGrp="1"/>
          </p:cNvSpPr>
          <p:nvPr>
            <p:ph type="body" idx="1"/>
          </p:nvPr>
        </p:nvSpPr>
        <p:spPr/>
        <p:txBody>
          <a:bodyPr/>
          <a:lstStyle/>
          <a:p>
            <a:endParaRPr lang="es-CO" dirty="0"/>
          </a:p>
        </p:txBody>
      </p:sp>
      <p:pic>
        <p:nvPicPr>
          <p:cNvPr id="4" name="Shape 144"/>
          <p:cNvPicPr preferRelativeResize="0"/>
          <p:nvPr/>
        </p:nvPicPr>
        <p:blipFill rotWithShape="1">
          <a:blip r:embed="rId2">
            <a:alphaModFix/>
          </a:blip>
          <a:srcRect l="31111" t="24697" r="30775" b="8044"/>
          <a:stretch/>
        </p:blipFill>
        <p:spPr>
          <a:xfrm>
            <a:off x="179512" y="339502"/>
            <a:ext cx="4326454" cy="4104456"/>
          </a:xfrm>
          <a:prstGeom prst="rect">
            <a:avLst/>
          </a:prstGeom>
          <a:noFill/>
          <a:ln>
            <a:noFill/>
          </a:ln>
        </p:spPr>
      </p:pic>
      <p:pic>
        <p:nvPicPr>
          <p:cNvPr id="5" name="Shape 142"/>
          <p:cNvPicPr preferRelativeResize="0"/>
          <p:nvPr/>
        </p:nvPicPr>
        <p:blipFill rotWithShape="1">
          <a:blip r:embed="rId3">
            <a:alphaModFix/>
          </a:blip>
          <a:srcRect l="31571" t="25496" r="31892" b="39047"/>
          <a:stretch/>
        </p:blipFill>
        <p:spPr>
          <a:xfrm>
            <a:off x="4572000" y="699542"/>
            <a:ext cx="4464496" cy="2304256"/>
          </a:xfrm>
          <a:prstGeom prst="rect">
            <a:avLst/>
          </a:prstGeom>
          <a:noFill/>
          <a:ln>
            <a:noFill/>
          </a:ln>
        </p:spPr>
      </p:pic>
      <p:sp>
        <p:nvSpPr>
          <p:cNvPr id="7" name="6 CuadroTexto"/>
          <p:cNvSpPr txBox="1"/>
          <p:nvPr/>
        </p:nvSpPr>
        <p:spPr>
          <a:xfrm>
            <a:off x="1187624" y="4371950"/>
            <a:ext cx="7416824" cy="892552"/>
          </a:xfrm>
          <a:prstGeom prst="rect">
            <a:avLst/>
          </a:prstGeom>
          <a:noFill/>
        </p:spPr>
        <p:txBody>
          <a:bodyPr wrap="square" rtlCol="0">
            <a:spAutoFit/>
          </a:bodyPr>
          <a:lstStyle/>
          <a:p>
            <a:r>
              <a:rPr lang="es-CO" dirty="0"/>
              <a:t> </a:t>
            </a:r>
            <a:endParaRPr lang="es-CO" sz="1200" dirty="0">
              <a:solidFill>
                <a:schemeClr val="bg1"/>
              </a:solidFill>
            </a:endParaRPr>
          </a:p>
          <a:p>
            <a:r>
              <a:rPr lang="es-CO" sz="1200" b="1" dirty="0">
                <a:solidFill>
                  <a:schemeClr val="bg1"/>
                </a:solidFill>
              </a:rPr>
              <a:t>Tabla 2. Modificado de López Céspedes A, Cañas Ruiz  R, Olmo Arévalo F. Enfermedades emergentes y reemergentes Prevención epidemiológica . 2012</a:t>
            </a:r>
          </a:p>
          <a:p>
            <a:endParaRPr lang="es-CO" dirty="0"/>
          </a:p>
        </p:txBody>
      </p:sp>
    </p:spTree>
    <p:extLst>
      <p:ext uri="{BB962C8B-B14F-4D97-AF65-F5344CB8AC3E}">
        <p14:creationId xmlns:p14="http://schemas.microsoft.com/office/powerpoint/2010/main" val="2226158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Alvis MD">
      <a:dk1>
        <a:srgbClr val="000000"/>
      </a:dk1>
      <a:lt1>
        <a:srgbClr val="FFFFFF"/>
      </a:lt1>
      <a:dk2>
        <a:srgbClr val="1F497D"/>
      </a:dk2>
      <a:lt2>
        <a:srgbClr val="EEECE1"/>
      </a:lt2>
      <a:accent1>
        <a:srgbClr val="C00000"/>
      </a:accent1>
      <a:accent2>
        <a:srgbClr val="800080"/>
      </a:accent2>
      <a:accent3>
        <a:srgbClr val="0070C0"/>
      </a:accent3>
      <a:accent4>
        <a:srgbClr val="FFC000"/>
      </a:accent4>
      <a:accent5>
        <a:srgbClr val="00007F"/>
      </a:accent5>
      <a:accent6>
        <a:srgbClr val="7030A0"/>
      </a:accent6>
      <a:hlink>
        <a:srgbClr val="00B0F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1789</Words>
  <Application>Microsoft Office PowerPoint</Application>
  <PresentationFormat>Presentación en pantalla (16:9)</PresentationFormat>
  <Paragraphs>112</Paragraphs>
  <Slides>13</Slides>
  <Notes>12</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1_Tema de Office</vt:lpstr>
      <vt:lpstr>Presentación de PowerPoint</vt:lpstr>
      <vt:lpstr>Presentación de PowerPoint</vt:lpstr>
      <vt:lpstr>Presentación de PowerPoint</vt:lpstr>
      <vt:lpstr>¿PREGUNTA PROBLEMA ?</vt:lpstr>
      <vt:lpstr>Presentación de PowerPoint</vt:lpstr>
      <vt:lpstr>Presentación de PowerPoint</vt:lpstr>
      <vt:lpstr>Presentación de PowerPoint</vt:lpstr>
      <vt:lpstr>FACTORES QUE PREDISPONEN ESTAS ENFERMEDADES</vt:lpstr>
      <vt:lpstr>Presentación de PowerPoint</vt:lpstr>
      <vt:lpstr>Conclusión</vt:lpstr>
      <vt:lpstr>Presentación de PowerPoint</vt:lpstr>
      <vt:lpstr>REFERENCIAS BIBLIOGRÁFICAS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Yulieth Sáez</dc:creator>
  <cp:lastModifiedBy>USER</cp:lastModifiedBy>
  <cp:revision>3</cp:revision>
  <dcterms:modified xsi:type="dcterms:W3CDTF">2016-10-31T01:39:49Z</dcterms:modified>
</cp:coreProperties>
</file>