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embeddedFontLst>
    <p:embeddedFont>
      <p:font typeface="Balthazar" panose="020B0604020202020204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8E256E1-5623-4A5A-A156-D371A6A45688}">
  <a:tblStyle styleId="{48E256E1-5623-4A5A-A156-D371A6A45688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s-E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3" name="Shape 253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415611" y="992766"/>
            <a:ext cx="11360700" cy="27369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6900"/>
            </a:lvl1pPr>
            <a:lvl2pPr lvl="1" algn="ctr">
              <a:spcBef>
                <a:spcPts val="0"/>
              </a:spcBef>
              <a:buSzPct val="100000"/>
              <a:defRPr sz="6900"/>
            </a:lvl2pPr>
            <a:lvl3pPr lvl="2" algn="ctr">
              <a:spcBef>
                <a:spcPts val="0"/>
              </a:spcBef>
              <a:buSzPct val="100000"/>
              <a:defRPr sz="6900"/>
            </a:lvl3pPr>
            <a:lvl4pPr lvl="3" algn="ctr">
              <a:spcBef>
                <a:spcPts val="0"/>
              </a:spcBef>
              <a:buSzPct val="100000"/>
              <a:defRPr sz="6900"/>
            </a:lvl4pPr>
            <a:lvl5pPr lvl="4" algn="ctr">
              <a:spcBef>
                <a:spcPts val="0"/>
              </a:spcBef>
              <a:buSzPct val="100000"/>
              <a:defRPr sz="6900"/>
            </a:lvl5pPr>
            <a:lvl6pPr lvl="5" algn="ctr">
              <a:spcBef>
                <a:spcPts val="0"/>
              </a:spcBef>
              <a:buSzPct val="100000"/>
              <a:defRPr sz="6900"/>
            </a:lvl6pPr>
            <a:lvl7pPr lvl="6" algn="ctr">
              <a:spcBef>
                <a:spcPts val="0"/>
              </a:spcBef>
              <a:buSzPct val="100000"/>
              <a:defRPr sz="6900"/>
            </a:lvl7pPr>
            <a:lvl8pPr lvl="7" algn="ctr">
              <a:spcBef>
                <a:spcPts val="0"/>
              </a:spcBef>
              <a:buSzPct val="100000"/>
              <a:defRPr sz="6900"/>
            </a:lvl8pPr>
            <a:lvl9pPr lvl="8" algn="ctr">
              <a:spcBef>
                <a:spcPts val="0"/>
              </a:spcBef>
              <a:buSzPct val="100000"/>
              <a:defRPr sz="69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ES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16000"/>
            </a:lvl1pPr>
            <a:lvl2pPr lvl="1" algn="ctr">
              <a:spcBef>
                <a:spcPts val="0"/>
              </a:spcBef>
              <a:buSzPct val="100000"/>
              <a:defRPr sz="16000"/>
            </a:lvl2pPr>
            <a:lvl3pPr lvl="2" algn="ctr">
              <a:spcBef>
                <a:spcPts val="0"/>
              </a:spcBef>
              <a:buSzPct val="100000"/>
              <a:defRPr sz="16000"/>
            </a:lvl3pPr>
            <a:lvl4pPr lvl="3" algn="ctr">
              <a:spcBef>
                <a:spcPts val="0"/>
              </a:spcBef>
              <a:buSzPct val="100000"/>
              <a:defRPr sz="16000"/>
            </a:lvl4pPr>
            <a:lvl5pPr lvl="4" algn="ctr">
              <a:spcBef>
                <a:spcPts val="0"/>
              </a:spcBef>
              <a:buSzPct val="100000"/>
              <a:defRPr sz="16000"/>
            </a:lvl5pPr>
            <a:lvl6pPr lvl="5" algn="ctr">
              <a:spcBef>
                <a:spcPts val="0"/>
              </a:spcBef>
              <a:buSzPct val="100000"/>
              <a:defRPr sz="16000"/>
            </a:lvl6pPr>
            <a:lvl7pPr lvl="6" algn="ctr">
              <a:spcBef>
                <a:spcPts val="0"/>
              </a:spcBef>
              <a:buSzPct val="100000"/>
              <a:defRPr sz="16000"/>
            </a:lvl7pPr>
            <a:lvl8pPr lvl="7" algn="ctr">
              <a:spcBef>
                <a:spcPts val="0"/>
              </a:spcBef>
              <a:buSzPct val="100000"/>
              <a:defRPr sz="16000"/>
            </a:lvl8pPr>
            <a:lvl9pPr lvl="8" algn="ctr">
              <a:spcBef>
                <a:spcPts val="0"/>
              </a:spcBef>
              <a:buSzPct val="100000"/>
              <a:defRPr sz="160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15600" y="4202966"/>
            <a:ext cx="11360700" cy="17343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ES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ES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2640011" y="274637"/>
            <a:ext cx="8942400" cy="11430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lt1"/>
                </a:solidFill>
                <a:latin typeface="Balthazar"/>
                <a:ea typeface="Balthazar"/>
                <a:cs typeface="Balthazar"/>
                <a:sym typeface="Balthazar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lt1"/>
                </a:solidFill>
                <a:latin typeface="Balthazar"/>
                <a:ea typeface="Balthazar"/>
                <a:cs typeface="Balthazar"/>
                <a:sym typeface="Balthazar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lt1"/>
                </a:solidFill>
                <a:latin typeface="Balthazar"/>
                <a:ea typeface="Balthazar"/>
                <a:cs typeface="Balthazar"/>
                <a:sym typeface="Balthazar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lt1"/>
                </a:solidFill>
                <a:latin typeface="Balthazar"/>
                <a:ea typeface="Balthazar"/>
                <a:cs typeface="Balthazar"/>
                <a:sym typeface="Balthazar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lt1"/>
                </a:solidFill>
                <a:latin typeface="Balthazar"/>
                <a:ea typeface="Balthazar"/>
                <a:cs typeface="Balthazar"/>
                <a:sym typeface="Balthazar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lt1"/>
                </a:solidFill>
                <a:latin typeface="Balthazar"/>
                <a:ea typeface="Balthazar"/>
                <a:cs typeface="Balthazar"/>
                <a:sym typeface="Balthazar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lt1"/>
                </a:solidFill>
                <a:latin typeface="Balthazar"/>
                <a:ea typeface="Balthazar"/>
                <a:cs typeface="Balthazar"/>
                <a:sym typeface="Balthazar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lt1"/>
                </a:solidFill>
                <a:latin typeface="Balthazar"/>
                <a:ea typeface="Balthazar"/>
                <a:cs typeface="Balthazar"/>
                <a:sym typeface="Balthazar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lt1"/>
                </a:solidFill>
                <a:latin typeface="Balthazar"/>
                <a:ea typeface="Balthazar"/>
                <a:cs typeface="Balthazar"/>
                <a:sym typeface="Balthazar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737600" y="6337300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s-ES" sz="14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s-ES" sz="1400" b="1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ES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ES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9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9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ES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ES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>
              <a:spcBef>
                <a:spcPts val="0"/>
              </a:spcBef>
              <a:buSzPct val="100000"/>
              <a:defRPr sz="3200"/>
            </a:lvl1pPr>
            <a:lvl2pPr lvl="1">
              <a:spcBef>
                <a:spcPts val="0"/>
              </a:spcBef>
              <a:buSzPct val="100000"/>
              <a:defRPr sz="3200"/>
            </a:lvl2pPr>
            <a:lvl3pPr lvl="2">
              <a:spcBef>
                <a:spcPts val="0"/>
              </a:spcBef>
              <a:buSzPct val="100000"/>
              <a:defRPr sz="3200"/>
            </a:lvl3pPr>
            <a:lvl4pPr lvl="3">
              <a:spcBef>
                <a:spcPts val="0"/>
              </a:spcBef>
              <a:buSzPct val="100000"/>
              <a:defRPr sz="3200"/>
            </a:lvl4pPr>
            <a:lvl5pPr lvl="4">
              <a:spcBef>
                <a:spcPts val="0"/>
              </a:spcBef>
              <a:buSzPct val="100000"/>
              <a:defRPr sz="3200"/>
            </a:lvl5pPr>
            <a:lvl6pPr lvl="5">
              <a:spcBef>
                <a:spcPts val="0"/>
              </a:spcBef>
              <a:buSzPct val="100000"/>
              <a:defRPr sz="3200"/>
            </a:lvl6pPr>
            <a:lvl7pPr lvl="6">
              <a:spcBef>
                <a:spcPts val="0"/>
              </a:spcBef>
              <a:buSzPct val="100000"/>
              <a:defRPr sz="3200"/>
            </a:lvl7pPr>
            <a:lvl8pPr lvl="7">
              <a:spcBef>
                <a:spcPts val="0"/>
              </a:spcBef>
              <a:buSzPct val="100000"/>
              <a:defRPr sz="3200"/>
            </a:lvl8pPr>
            <a:lvl9pPr lvl="8">
              <a:spcBef>
                <a:spcPts val="0"/>
              </a:spcBef>
              <a:buSzPct val="100000"/>
              <a:defRPr sz="3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6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ES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53666" y="600200"/>
            <a:ext cx="8490300" cy="54543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spcBef>
                <a:spcPts val="0"/>
              </a:spcBef>
              <a:buSzPct val="100000"/>
              <a:defRPr sz="6400"/>
            </a:lvl1pPr>
            <a:lvl2pPr lvl="1">
              <a:spcBef>
                <a:spcPts val="0"/>
              </a:spcBef>
              <a:buSzPct val="100000"/>
              <a:defRPr sz="6400"/>
            </a:lvl2pPr>
            <a:lvl3pPr lvl="2">
              <a:spcBef>
                <a:spcPts val="0"/>
              </a:spcBef>
              <a:buSzPct val="100000"/>
              <a:defRPr sz="6400"/>
            </a:lvl3pPr>
            <a:lvl4pPr lvl="3">
              <a:spcBef>
                <a:spcPts val="0"/>
              </a:spcBef>
              <a:buSzPct val="100000"/>
              <a:defRPr sz="6400"/>
            </a:lvl4pPr>
            <a:lvl5pPr lvl="4">
              <a:spcBef>
                <a:spcPts val="0"/>
              </a:spcBef>
              <a:buSzPct val="100000"/>
              <a:defRPr sz="6400"/>
            </a:lvl5pPr>
            <a:lvl6pPr lvl="5">
              <a:spcBef>
                <a:spcPts val="0"/>
              </a:spcBef>
              <a:buSzPct val="100000"/>
              <a:defRPr sz="6400"/>
            </a:lvl6pPr>
            <a:lvl7pPr lvl="6">
              <a:spcBef>
                <a:spcPts val="0"/>
              </a:spcBef>
              <a:buSzPct val="100000"/>
              <a:defRPr sz="6400"/>
            </a:lvl7pPr>
            <a:lvl8pPr lvl="7">
              <a:spcBef>
                <a:spcPts val="0"/>
              </a:spcBef>
              <a:buSzPct val="100000"/>
              <a:defRPr sz="6400"/>
            </a:lvl8pPr>
            <a:lvl9pPr lvl="8">
              <a:spcBef>
                <a:spcPts val="0"/>
              </a:spcBef>
              <a:buSzPct val="100000"/>
              <a:defRPr sz="64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ES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6096000" y="-166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5600"/>
            </a:lvl1pPr>
            <a:lvl2pPr lvl="1" algn="ctr">
              <a:spcBef>
                <a:spcPts val="0"/>
              </a:spcBef>
              <a:buSzPct val="100000"/>
              <a:defRPr sz="5600"/>
            </a:lvl2pPr>
            <a:lvl3pPr lvl="2" algn="ctr">
              <a:spcBef>
                <a:spcPts val="0"/>
              </a:spcBef>
              <a:buSzPct val="100000"/>
              <a:defRPr sz="5600"/>
            </a:lvl3pPr>
            <a:lvl4pPr lvl="3" algn="ctr">
              <a:spcBef>
                <a:spcPts val="0"/>
              </a:spcBef>
              <a:buSzPct val="100000"/>
              <a:defRPr sz="5600"/>
            </a:lvl4pPr>
            <a:lvl5pPr lvl="4" algn="ctr">
              <a:spcBef>
                <a:spcPts val="0"/>
              </a:spcBef>
              <a:buSzPct val="100000"/>
              <a:defRPr sz="5600"/>
            </a:lvl5pPr>
            <a:lvl6pPr lvl="5" algn="ctr">
              <a:spcBef>
                <a:spcPts val="0"/>
              </a:spcBef>
              <a:buSzPct val="100000"/>
              <a:defRPr sz="5600"/>
            </a:lvl6pPr>
            <a:lvl7pPr lvl="6" algn="ctr">
              <a:spcBef>
                <a:spcPts val="0"/>
              </a:spcBef>
              <a:buSzPct val="100000"/>
              <a:defRPr sz="5600"/>
            </a:lvl7pPr>
            <a:lvl8pPr lvl="7" algn="ctr">
              <a:spcBef>
                <a:spcPts val="0"/>
              </a:spcBef>
              <a:buSzPct val="100000"/>
              <a:defRPr sz="5600"/>
            </a:lvl8pPr>
            <a:lvl9pPr lvl="8" algn="ctr">
              <a:spcBef>
                <a:spcPts val="0"/>
              </a:spcBef>
              <a:buSzPct val="100000"/>
              <a:defRPr sz="56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ES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5640766"/>
            <a:ext cx="7998300" cy="8067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ES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-ES" sz="1300">
                <a:solidFill>
                  <a:schemeClr val="dk2"/>
                </a:solidFill>
              </a:rPr>
              <a:t>‹Nº›</a:t>
            </a:fld>
            <a:endParaRPr lang="es-ES" sz="13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 descr="data:image/jpeg;base64,/9j/4AAQSkZJRgABAQAAAQABAAD/2wCEAAkGBhQSERUUEhQWFRQVFhcYFRcVFxUXGRcWFRgYFBcXFRYXHCceFxkjGhcUIC8gIycqLS0sGB8xNTAqNSYrLCkBCQoKDgwOGg8PGi8lHB8pKSkpKSkpKSwpKSwvKiwpKSkpKSksLCwpLCwpLCwpKSkpLCksKSkpLCksKSkpKSksLP/AABEIAMMBAgMBIgACEQEDEQH/xAAcAAEAAgMBAQEAAAAAAAAAAAAABQYBBAcCAwj/xABAEAABAwIEAwQHBQcDBQEAAAABAgMRAAQFEiExBkFREyJhcQcjMkKBkbEUUmKCoTNDcpLB0fBTovEVJHOy4WT/xAAZAQEBAQEBAQAAAAAAAAAAAAAAAQIDBAX/xAAnEQEBAAICAgEDAwUAAAAAAAAAAQIRAxIhMUEEUWEicZETMkKB8P/aAAwDAQACEQMRAD8A7jSlKBSlKBSlKBSlKBSlKBSlKBSlKBSlKBWCqKzXlaAQQRIIgg7EHkRQZBrNRxQ417ILjf3ZGdA6JJ0WPAkEdTtX2YxJCpg6jcbKH8STBHxFBt1g15Dlad9jTTP7RQBOgG5J6JA1J8BV1Utkb1fE3acxSCCoRInUTtPSaie1uH9gbdvqoDtVD8KTo3+aT4CpGxw9LacqRzkkklRJ3UpR1Uo9TTWk3tsya9JpFZqKUpSilKUoFKUoFKUoFKUoFKUoFKUoFKUoFKUoFKUoFKUoFKUoFKUoMGtS/wANQ6BmGo9lQ0UnxSoag1tzXlSqCv2OMZLZSn1SWQsOkdWiUqPhOWemteOFsMV2f2h0eve9ZJ1KEKEoaTOyUpiR1k1T+IrszesTAXdIRp0eS0TPgZP611FAjQbDQV35Mesn5ccPNrLSIFe6ClcHYFZrFZoFKUoFKUoFKUoFKUoFKUoFKUoFK8qVArw2+CYnWhp9aUpQKxmqBxfiJxJ7O0YVcu6g65Gm4/1HlDLM+6mVeVQdxwM7detxS7JSnvdgwS0wgDXVR7yoHvGPOgvU1mufMYI+G+1wi9cKQdGLrMts84SXBnQCCCOoIMxW3gHHb6rlNpe2bjD6pyqR32lBIkqB5J8ZPKgu1YJpNQ2O8X2tn+3eSlXJA7yz4BCZNBMzQGqpa8X3K++MOf7DkoraDpH3uwUQY+M1M2HETDpyheVz/TdSppz+RwAn4TQSdKUoFYNDUXxLiot7V10nVKTl/jV3Uj+YirJu6HJMavu0cdcB7qrsr/K2tKR/tTXbk1wo2P8A20fdBKviIP1rsPC2K/abRl3mpAzeC091Q/mBr3/W8fTr+zy/T5du37pasVmlfPepis0pQKUpQKUpQKUpQKUpQKUpQKUpQa10idORMGKhuFQotpUoyVFevhnUBHwAqVxG7DTa1n92ha/5UlX9K0ODk/8AZW8iFdiifMpBP6k1uZeNNy+NJusE14fXA01PKofB7tS86yO6VqCDO6U6Zh0BM/KpMdxmTaazDaql6Q8YLLTaQ0XQpWZbY1C0pUhIQRuQpa0ac410mt2wuybl1syciW1iTulYg6eBBrYxxK0LaeQlSwgLQ6hHtlt3KStA3KkqQkwNSCqJMCrrrSxVOA+PzdXBahYSvN3FnMppaQV6KOpbUAqAfZKY2MDomWqXwNwnZMOOvWrhcPswoypuYJCwoBSVaAQQNBzkmrqKmWt+GY0sXt+0aW12qmlOpUhK0GFhRSTKPEAE+QNVnD+GcPwoBxXeeVPrXZceWrc5BBI/KNBuedWBTOe7lX7poFscpdKgtXnDYSOgKvvVTsdb7VVytSpLhWwmVBORLJ0SnNCSFFUqE5iYMEDS4SXKS3RldTcTNl6QWnUpW206pCnA2CC0DnUCUykuSJiBPOKnLW5Yu25GVxEwQpM5TAMKQod0wQdRsQedc04H4XukIdbylJLrawtYUlCeyCVpIkSslaUDQbBWo0nqGGYahhpLaBASlKZgScqQkFUbmAKZyS6hjbZ5bQEVmlKwryVVzT0mYznfatk6pbh14DrqG0n/AHKjyrpLpgEnYb+VcVW52gVcq3uXFL32SCUpHwSBXs+i45nyTfw4fUZ9cP3SGBoS44WiQSoFKh90qEg/GpT0X4kWn37JZ9klxv5gLA8wUH+aqLwniWW6UoH2ilY+BUkfpFWllfZ8QsgD2woH8zaz/b5V7PqdcmFv/eHn4Z0z063SlK+O95FIrFZoFKUoFKUoFKUoFKUoFKUoFKUoIHjZeXD7o/8A53B80kD61vYGzlYajbs0QfDLp9a2b2zS6hTaxmQsEKB5g/Sqhgd6qwuPsT6pacJNs4dIJM9mrpJmPxSOaas8xVh4iuyhkhPtrIQjxUvQf1rYtLEIQlA2SkDzMQT8dTUHbvG6xCdmrUK0OkulSmgY/K4fLJ1MWgCm9G9K06ezxJocnWHEfyKDg/TN8qn7u5S2grcISkbk+JgfqQKr3ErgReWKurikz/EAgD/eaxx7eBtlrMrIhTyMy/dCkytsOHkkrSkT5c6sm6mV+VmS2ASYEnc8zG0nnXutbDb5LzSHUey4kKHka2ayPBaEzziJ8N/6Vp4fhCGg6Eye1dW6vNqCpyJEdIAEVv0oKxiPEjlrdpbebBtXEgoeQD6ogpQUvCT3cyk98RGYSOdWXP1qmcb2b7r7TbbalpcATmBEIheZwuE7COzPjljc1YMcvChISmZUfd3gamOVasmpWZbupJtyRNe6hUYmQQkCQNFHx0Pz61vNX4Ue7rrHh8OtZafS9QVNLSncpUB5kECuFW14VYOAI7S2cUhY5hDmqVeWbMPMV3wCuW8f+jNEu3bNwLfNq6hYPZqKiJgp1GZXuwRJkRXXi5Ol2xnh2mnPMF7rtuQPab+q1D6RVzwx77RxGiNQyFkkfhbUmdPFQqlcRoXY3KWpHatNNIOXUBRQFHL8VaV1L0ScFuWyF3NyCH3wAEq3S3ObvdFKMGOQA8a9GfLP6emOn69ujUpSvE7FKUoFKUoFKUoFKUoFKUoFKUoFKUoFQHGXDSb22U3A7QAlpW0K6ZtwDtPLQ8qn6wab0OWejvGXvtfr/wB8lTRUYzKeY73rE+65Hag9Sa6ko6a1zXjzDQw48tBKC6gXDZBgpuLbRZT4qQpJ8cprWx7jtT9q00gZ1uIaS4lGnbPuBPqE/gBPfI/h+9XbLDerPluzflv218cRxdCmzmtrQFWYbFZBSn4qUSofhbSeddBubVDiShxKVpUIKVAEEeIOhqE4X4fFlahsQXVd91f3nDEnyGgHgKlbC5zCDuJ+sVzy/DD4YnjTVsWw5KEuEpSqO4kgSAsj2JEwdtDtUiDVY9IN92NuhwoK0JfaLmUTlQCTJ6DMEifxVLcPPFVs0Skp7ggKEGBokkcpABjxqa8bTfnSRUYrSwa9LrQUSCoFSVEbFSFFJKfwmJHga93Fo0pUrSgqO2cA7dAr+lbIHTaorVYxJC3XG0mVNZQvTQFYJAnmYGvnURiFx64ASVqBSgGRMSpWXlsBUNYYn9lv7plQOUhb5J2LaoWgg7kha1tx5bRrC3HECO1VdrnK3mSyE+8spjSTKoBk/lHOtaI+uM4g4052IMuKM6ETmUZKQd+g5VdMBw5aUgu5SrcAahPkfOPlVB4E4fcfeVcOqKEyqTIzHNJKAfdJCpJ315SK6wygBIAEACABoABsBUo9VBXl9bXby7JxPaFIClpOwIKSBIMz3htpy8Knq+KLRAUpYSkKVGZQSAVRtmI1MeNQQWEW1i++5cNNIU+CAtwo70iUAgq29gjSPZqxxUbhmDMMuPOMpAU8oF2DIK0iNphJ1JMczNSVUKUpUClKUClKUClKUClKUClKUClRWJ8QIaORILrx9lpvVR8VfcT+JWlRzPEjrKkpvWw32nsqQcyUn7qiJ5f4RqLqrpZqV4bcCgCCCCJBBkEHmCN691EKUqOx3HWrRhTzysqExtqSTolKRzJNBTPSLi6BdMtkZg2y64sRI9b6tIV4Qhw1G+jTBe2cN84mEJKm7Ns7ADurd+qR+bwqsXpcvnUFRKXcQfgCdG2UwkePdR8yD1rsuGWiENoS0MraUpS2nogaA+Z3+NenO9MJh/Ld8TTeu2CtpSUnKpSFAHoSIB+dVXh/iNJyZ5StXcUDycb0UknkdRvzJq5gVy/inCOxvVgqKGbodqlQ1yPo9oxuUmTmAGzhPu6cMfPhl01CwoTuDURjeJqCCllKlKOkojMfBE/++yepOlU/DuIrm2HrG87P+qwQ6iBp3iPZPnFbGOccqTJbKWmVBGV5KQ4pSjoUqJ7jKk9FBUjbWQM1rDG5ZSRALwa+dWEFpTfaaQoSEiZIl0mEJ1Ucs6k6Ema6FYYC3aN+06uNzmIn4IgAeHKqba40gPNryqUsLSS84cy4mFpzHZOQuDKmBrtWs6pTV25boW5mbcWSe2ekoUS4Cs54SkIUnvEQI6wKxLPh7+Xh5LZhnqeN/hu8RcWC4zNtyGwPWuZZISoxkbndxUACOhJ0SSIjBMFcvHA48OzZRIbbSQdE8k8lEE95zYGd1aJ+uMhtboSFHsmmkvOlPcLy1BtKBI9nMVtidwCuNSaufBeGkJzue0QNIACQAAEIT7qQIgV2s1Hz/Scw3DUoSAEhKU+ykTHUnU6knUk6mZO9SNBSsMlYrNeHXMoJOwEmg0cOwNphx1xoFJeVmWMyikq1JUEkwCZMxUjUNgWIqUt5pwyttfdP3m195B8SARPmKmaUKUpQKUpQKUpQKUpQKUpQKUpQRqGEtKWUgJzkFSvvHaSefKvV3aIeQUOpzIVuDyPKI1BBjXlXxuL0QSToDprz8K+DeKDLuNY8dOtaVXboP4aonOtVt/qABXZydA+2YBHLtElM+8Zr723pDzkJQq3cUdAc7revinIv9CasJxJCW1OOkJaSg5yvaANSes//ACuVYteWv2gXSm2rZsT2DSU5FuZh+0uAn2eRCInXXpXXj65XWUanlYrjjy5trtty6CfsbgyK7MaNKJ0WSe8doPhqAIqW9K7aXMJeUIVHZLSRqPbSJB6FJOvQ1EMYjbX6A0rpGhGu4B8IPw0qsY0buytnbA+ttnIDalHvM98KgdU6Hu8uVdc+DzOs8/Zq4/MaDlzlv7YAAFLRA2iTbrjbbVXKurcJYn2tu2TAOVIAB6T+m36VxrFXst6yUgQFtBO05SAkCBV94IxMIZCeYCTvuB3SDO21Y+on66xn7dQQrSvnd2SHU5XEJWk8lAEeevPxr5suSBX2S9rFeZlWLjgIJVntX3WFdJzp+ZIXHhm51E3GFXzJOZhm4BBzKbCcxB3zJHZqPPSVV0GawTW5nYu3Fg4yhZBswhYM5FOdkSRsQ26z3jz3NavGGLXDgQWVzb3ZCUrCQlztBCCzcEAErQdNeQBFdpxHDW321NuoC0KEEETv05g+IrjeJj7A+9bPZi0cruaJOZBzM3KfxSOzWBvr0Fams/U8t29m0WgVPmITntUDX3ZddHwyFrTwrq2FJASI6JBjaYn6RXIrpRDdypJkJumjp0+z5EjxGldKs+IGm2yZgZcwJIjYQnU7wQfjUz9sX2sWasE1Rr7jIIbW9n7gITCdcy9yEk6aaSddxpJAqLuuL3CSFKTb/wDkPaO6HX1SfZ5jvZCPDnnqadMCxUdiOMtoKkqMdwk+W2s1yZ/i1IV3e2uHCYl1cD8jbR05aFZrYauX1gqezJQooAQUwt1XuNpQIKU7aDlAGpkSRFlwbFM1/blqSXGCl4fgRq258QUb9U9a6AKr/C2A/ZkFS4L7sFwj3QPZbTGmVM8tySdoAnwaVazSlKiFKxWaBSvKlRXwVfpCgkkZjyoNmlayr0CspvUyNd6DYpXntB1r5h8Hag+uYUrUVcCTt8xSg57ieMZXU5vEpAnUzoIO2vh0rxgal3Jg6NphTqp0CRrlk7aDrpVd4luvWmNYHyTMAbfwj+9WN8zaWzLRyIuH0NvLEEyVJHSFT3t9O6AdNDqLGcRvnb177PZtyluCM+jTehh57qr7je8a6H2d5jhy1tJWoC5uSDLzwCoJGoQgyEJ8hPKTUwWE2yOwtkhKGxKualrMHU7qUeZ3O1UPG8ZIOug9qNDI84kjzrVy+J6LUfiOHJLvaWOZLgBUu1JjMBrmtlcyBr2f8vSrXwljgvG/WJS7AMFQ+MK8jyIrnuE3xcvbcJJ7z7YBB1BKhOp1jf51d+FWMruIPA5UquXkp6aqImOXOvRxclynWt4Xai8aqyXSXIAyrQrSABlMwB8PpUvhN72dytEkBK1p1B0GYxIHmK0fSLanQHoPluPrURd4ooPNukmHWkLG/tZezc+OdKqn1M1ltM55dtw/HczaUyMwiSkzsD8YPzqdsHwoSDvr5CuPYJjfs5iQTOpiDGuojpFXjAcYClZQrU6iQRvvKev+da8zC5JPxNQ3EHGLFoIUe0dOgbTqZ5AwDB8BJ8KjsRv7m6dct7ZSWWWu6++ZKsxHstgH2t+YjTXWK1Ldhiyj7MjtHljvPuytw+I+6N9NB51ZJ8qjMWubx5BeubS4LG5SlwJKE81fZ0nMoDXVcnyFU7GcYc7FpalF9ttfqnt1oQrRbTvNSSIInoOsVZsb4vvLZaHEuZ4PeQYKSDrBgabxoZECo/G2WYavWkkWl5KH2xHq3tdQNhMHTqPEV248pbq/6bxs28YbcC5dvbbZV02h1jkFuMiSE+KgTHlXysMLedntFdmyyE9sszCY9xKfecJ0yjWYr54xws4gILS8rjMKbWmdh3kFJG9bWL8XvJCFXmRT8Dsrdod1KlCC4say4dgOUwAOdy47bv4az4/O3q3vkv3SWx6tu3bK2k5VLhwaNBWUGVBR7VRO6kjUgCtaywu0C8q1O3j5JJbbBUdyTIRJ33lafhz3LDhdxaQvEXiygmU2rUB1eYjVyPYnTTfyqfZxdDDZbsWkMJG8JlZ6FRjU85M1zzuO/DF02rXB1JRKkNWTZ5QlTvllQYB195S/KtvD7ZlpUtIzOjZx051gKnZMBLc9ExUObl0iSSVAd4qVr0JMnujet+3xNtACESSqJUfqSr2jM1jbO1lsrlRiZk/E/ptUu2RFUxzGghQSlQK9oE92NTrz57VOM4qlR7pEjeD/AErKJmaxNRCsUPLX/BX2GJzrBH0+FQSNfFy4jb/PKtI3s+/8Nq1nsQISTI05nwqj7XLyoMq0HIGPmagfteVRKeW06b9Sf80qGxji8pKkp16FOsHYzpofPaqZccUuOHLmUAeevl/n9aDpDeORuco6EBQGpJjmdt6kWMSGkwST1PLpXMWMXUcqUyEnzJ08+W5+XxlrLF1oBgiBE6iJBEaTpvp/hoL6u+TuPkmdfAj/ADaoy8xXIfagJ1CZhOk+0TuOUDqKrVxxciAEyCdzrl1InXc684jzqv4linaJUpagST3eUeMddY+fSg6GjilECVJSeYlBg8xM60rmCrtHX9DSqj7Y5dJS4szm5AnflB+f+dZvhzEDcWqm0wFtOtvImBq2sLI/9v0qhYpiOZaoPMHmNhz3rFhjam1SnSd/jIP1pPCy6dE4w4vCXVDQ5wJgwAImPnvXOrzFlqUSpRJP+QOg8K0sRxTOoqOs9f71uYdwld3CQ4G+zaOzrykst+YUuM35QaHttcEKzYja6wlLwWT4IlxR+STXROF2wbELKsqn3VO6/jUoz+oqrYHwqljOWXvtF0tpxtsNIIZbLqezUtTq4K4So+yK6JY8KuItEI3W2mEjl4REa/8A2vRw+POTrhNe1D4xUFaK1005kRM8z9ZqjMKCx2C1QJJZWdAhZ5KPJCuZ5GD1rpF9wVdugydSCdjHiI5mTsKpGN8FXTM5kSOo00PPw+PWvR9RJlPC5zbTssRW2rIsEKScqgdwRI18fr+tXDAeIAlaSCQpJGoJ25gyNqpjKQ8kNL7lwnRpatA4OTTk7K+6r8p0iPha3y21kGUKTIIMgg7EHpXz3HTuVzxeENkIyoK1ElSRz07yvhGvz3qMGOAKyladdj3eZ946any/tXMRjSuajHQaivSsTza5tZnUeXQ1Ba+LrtHZ5Uqkz4bp1ERrzr3hDBOCrbO9zeobaG8FJSSoDqChVUi9xAnmSSdjzP8AXWun2VhFzYWfu2bHavbftnRmVI6jU/Gt4TdXGbqS4tH2ZkCdW2wAfhA8/KqTwZdpZaucQcSFvJcSzbqXrlUUlSlAHdUZRPKTUl6UMalOUHUnbokafKq3iz/YWFnbe+vPdOjp2pytA+OQT8a6cl1NO/Ll4kb72NFZJGhJMlRjlqes/PX5D7Wt62GyhRJURoQduexGpny0qmfaSNPrX2tcSUnnpXB5l3YxtCEQqQRsRrJ300H1rYOOsmD2nXQgJP6bjbeqO7ic8yf828a0HL/Uyd/70VcmeIEqUQPaSSUnQyNtZ5nTrzqURxUsAd8QPvEEAa6ST4jbp5VzY4gN69pxLNzoOqN8fkI0KSQIiDJJ13EgDWo13j50L2M8p6HoDt8Y0qhC7SAR+sn++nOvLa1qXDaVKVBISlJUYAkmB0EnSht0dHHq1aKgnqpMzHyiYH6aVHYxxQ4uYV3COW0bco0+fSqgnFJGp16j4n6/SvD98SNVb+P6fU0RIO3+kb67cuf1mtT/AKlEdRz8PDmajXbrqZq2cN8IJQEXWIghk6s2/wC8uDy7vuNbSTv8dbJu6iybaTeKpIkkFQ0ykHvfIiOda6sY1nXzzGefjHT5VaMY4OtHzmZUbBw7JezG2X/A7u0fBWnStBr0f26R67Emyfu2rS34/MIFauGUutL1qFXjZIOm/ORPkNNq+Tl6VankPnrNWg+j6zUmUXN2n8blmooJ+GorWtfRi4o5jeWqbYbvlwiPwlpQCkr/AAmPOpcbPcTVVxV4eo+ZrNX1Ho/wmBN5dKMe0llWU+KfUnQ8tTSnW/Y05h26lqypBUo6BIBKiegA3rYfwq5StLa2HUuKICUqQoFROwTI1rq+HcF3TcZXg0CNRbtNNGOYK0JCv1qTY4Nu0DuXbkKOqStZ0O8kn9a3MPzG+iA4U4UQx6tpDb13s9cOALat1HdthB0WsbFXXrtV9tuC0qIXcHtnNO+4So+SRsjyGlSOA8PItkQnX6fDpU0ipcpPGJvXpp22FNt+ykDrArcCBEV6isxXO232zbt8iyk8qj8QwNtwGR3iND00gaVJlNeVg6VZlZ6WWxznG/Ra06Doc06Eb7R8iOvOqljHo4eyDtR22UQlSSEPJSNpURlcAHJevRQ2ruYM1r3LKVbia6XPt/c1237fmi74NcSYadQsn926ewc8srhyK/Ks1o3vD92wkrdt3UIB1WUnKOneGnOv0fd8NsupIcQFA9RP6HSqniHBCWJctwAUz3fcWk6KQ43sUkdI+lTrL6p0l9OY+jrCBc3yVOfsbcds6TsAjVIM/ig+QNdJ4NHbfabtQIVcKUpM8m9kj5BH61Vl3zISbKwYcYVcKBus0koSN22zuUkTrtBPXTo9jYBDKW2wQlIg+fh+grfHNeW8MdOXceYcVqJGvl013+VaN3gruIoF1bJK3RkauGRu2UICULRJ/ZqSkacjI1q/Y/hCloIAKtfGATsSBofOoDCfR2SSVladASE5k5vwqjxjntXfl45lJYuWO1esrO3tVdjetBbqxmclSgWp1Q2haDouO8TqO8kcjWb/AIXtswLNw/lInIWM60zJjOFpQoQDqK6PZ+i+0OVTjckSCJISQdpgzMc6+mI+iO2ICmXHbdSQYKVFY16hZn5EV47NVy66csRgNtpL1zB6NsifL1hreCLe2ay22Rx8rkruW2VEIA9lCe8kGRvHPlXri/h921SFl8PaxIbyqHUlQPe5fOonBb9oauAKBEeR8evypbhZ+lc8bj7i1sY4x6tabZv7WpI7R1SWylPZggqabEpCjHT4Gt66DF7ZpcuEFWeQFhKA8gpk5kEASJB7qioHWCDpVW4hWpxbbjRDjcFMJIkK00KfGRG8zW9wvbvvOZFBQbHeIUkjJGnManX/AIrO5tZhlfh4a4OtB7ab5Q6j7OkfOTWxhfCxtRcXTDoca7Ps2VzlcQ4662hSHE7pcCM2o0MyKvGE2LDzriUKUtTBhaYPdUZESRB2I0rF5wiHFEpKkSU5kp7ocyKC050nQwRvXr6cd9NdIqn/AEZNynNeW5WsxL9sQ2+P/IjRD2vMwfPeot7gWymP+oOI6pdtHSofFJymuxWPDctwdPhrAPOtk8KNmMwkAbR9ZrOf9K1nKYuY4Lw/h9tlVbJcv7n3C6hSG0Hr2ZAn4z5jerFhXCrz73bXBzLPtE+4NwlPJMdB/U1d7bAm0eyAPID61INthIgVmcuOH9n8p2k9IhzhltQCVAEfP6719rPhthv2UJ+Q+lSdZrleTK/LPatF3CUGdOWlRdvwTbhfaLbSpWkEgEzz1jX/AJqxUpOTKeNnatZOHoHuJ+QpWzSs9r903UKyNPGvpWswrTxr7JXO9Gm6yrSvuk1opdArYbVRK2Zpmr45xMg17UaiafQmvmVV8sx2r2kVTTCFcqwU96gJE1gq01or241Wq/aBQ11/tzrZQqays9BVl0sulTXwukPF0JGaImP7b7/oOlTNpawI8v8Ak1IzyIrBa71bvJa3c61l4egpgpFek2SY0FbC0da9Nms7rG61VtiIrF1GXz06VtwOdfC6aGXbT51lrG+XOeMGkE51lISkHcSDGilEGZAnbmSBzNc7w/AWnytam1ISTKMpyyJmCmIyxG0VJ8Z4fiLj6kOsLUCo5VNIUpBTOkKAhIAJgGI15kk9E4c4ZCB3gZ0GszA8OUAAa9K52Wevl7ePLDkvbl9Y+oolzw272JLKcqmhIQn3kxJTlM55EnWelT3o+xtl0Ib/AHuoE7nLqBPvaAa8og9T0EYLG2g8ND8I61G4X6Prdm9VdtpKVKB7kjIkq9opTGhPn1q4469sc3PMst4+J9litMPQgqKUpClwVqCQCsgQCojVXxrYDIr2K9Vt4dsAVmKVgGojNKUoFKVigzSsVmgUpSgqNi4YOuxqRbFKUaBWwhW/lSlB9Eq0FfZKqUqq9oFe0UpRmslNeVjUVmlB6SkVg0pRGHRpWDSlFekihpSgyRWCmRWKUGpesgpOm1erFIilKOn+Lar2KUqVyKzSlApSlApSlApSlBg14UYpSg+PanrSlKD/2Q=="/>
          <p:cNvSpPr txBox="1"/>
          <p:nvPr/>
        </p:nvSpPr>
        <p:spPr>
          <a:xfrm>
            <a:off x="1587500" y="-904875"/>
            <a:ext cx="2457449" cy="18573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Shape 65"/>
          <p:cNvSpPr txBox="1"/>
          <p:nvPr/>
        </p:nvSpPr>
        <p:spPr>
          <a:xfrm>
            <a:off x="766762" y="1844675"/>
            <a:ext cx="10658474" cy="46799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PROGRAMA DE MEDICINA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PROYECTO </a:t>
            </a:r>
            <a:r>
              <a:rPr lang="es-ES" sz="2400" b="1">
                <a:solidFill>
                  <a:schemeClr val="dk1"/>
                </a:solidFill>
              </a:rPr>
              <a:t>ACADÉMICO</a:t>
            </a:r>
            <a:r>
              <a:rPr lang="es-E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TRABAJO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P.A.T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ES" sz="2400" b="1">
                <a:solidFill>
                  <a:schemeClr val="dk1"/>
                </a:solidFill>
              </a:rPr>
              <a:t>CAMBIOS MORFOFISIOLÓGICOS ORGÁNICOS POR INTOXICACIÓN POR PLOMO Y CADMIO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III SEMESTRE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CARTAGENA DE INDIAS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Shape 66"/>
          <p:cNvSpPr txBox="1"/>
          <p:nvPr/>
        </p:nvSpPr>
        <p:spPr>
          <a:xfrm>
            <a:off x="8737600" y="6245225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s-E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s-ES" sz="1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157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530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2640011" y="274637"/>
            <a:ext cx="8942400" cy="11430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sldNum" idx="12"/>
          </p:nvPr>
        </p:nvSpPr>
        <p:spPr>
          <a:xfrm>
            <a:off x="8737600" y="6337300"/>
            <a:ext cx="2844900" cy="476100"/>
          </a:xfrm>
          <a:prstGeom prst="rect">
            <a:avLst/>
          </a:prstGeom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s-ES">
                <a:solidFill>
                  <a:srgbClr val="000000"/>
                </a:solidFill>
              </a:rPr>
              <a:t>10</a:t>
            </a:fld>
            <a:endParaRPr lang="es-ES">
              <a:solidFill>
                <a:srgbClr val="000000"/>
              </a:solidFill>
            </a:endParaRPr>
          </a:p>
        </p:txBody>
      </p:sp>
      <p:pic>
        <p:nvPicPr>
          <p:cNvPr id="165" name="Shape 165"/>
          <p:cNvPicPr preferRelativeResize="0"/>
          <p:nvPr/>
        </p:nvPicPr>
        <p:blipFill rotWithShape="1">
          <a:blip r:embed="rId3">
            <a:alphaModFix/>
          </a:blip>
          <a:srcRect l="29004" t="33970" r="26653" b="13654"/>
          <a:stretch/>
        </p:blipFill>
        <p:spPr>
          <a:xfrm>
            <a:off x="656149" y="397662"/>
            <a:ext cx="10755723" cy="6062674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Shape 166"/>
          <p:cNvSpPr txBox="1"/>
          <p:nvPr/>
        </p:nvSpPr>
        <p:spPr>
          <a:xfrm>
            <a:off x="3161100" y="1955600"/>
            <a:ext cx="348300" cy="29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sldNum" idx="12"/>
          </p:nvPr>
        </p:nvSpPr>
        <p:spPr>
          <a:xfrm>
            <a:off x="8737600" y="6337300"/>
            <a:ext cx="2844900" cy="476100"/>
          </a:xfrm>
          <a:prstGeom prst="rect">
            <a:avLst/>
          </a:prstGeom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s-ES">
                <a:solidFill>
                  <a:srgbClr val="000000"/>
                </a:solidFill>
              </a:rPr>
              <a:t>11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173" name="Shape 173"/>
          <p:cNvSpPr/>
          <p:nvPr/>
        </p:nvSpPr>
        <p:spPr>
          <a:xfrm>
            <a:off x="4673550" y="378250"/>
            <a:ext cx="2844900" cy="394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PENETRACIÓN DEL Pb y Cd</a:t>
            </a:r>
          </a:p>
        </p:txBody>
      </p:sp>
      <p:cxnSp>
        <p:nvCxnSpPr>
          <p:cNvPr id="174" name="Shape 174"/>
          <p:cNvCxnSpPr/>
          <p:nvPr/>
        </p:nvCxnSpPr>
        <p:spPr>
          <a:xfrm>
            <a:off x="2055750" y="558275"/>
            <a:ext cx="0" cy="575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75" name="Shape 175"/>
          <p:cNvCxnSpPr/>
          <p:nvPr/>
        </p:nvCxnSpPr>
        <p:spPr>
          <a:xfrm flipH="1">
            <a:off x="7518300" y="542725"/>
            <a:ext cx="2628900" cy="16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76" name="Shape 176"/>
          <p:cNvCxnSpPr/>
          <p:nvPr/>
        </p:nvCxnSpPr>
        <p:spPr>
          <a:xfrm>
            <a:off x="10160050" y="558275"/>
            <a:ext cx="0" cy="575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77" name="Shape 177"/>
          <p:cNvSpPr txBox="1"/>
          <p:nvPr/>
        </p:nvSpPr>
        <p:spPr>
          <a:xfrm>
            <a:off x="1480050" y="1133975"/>
            <a:ext cx="1151400" cy="476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 sz="1800"/>
              <a:t>Ingestión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9502150" y="1130075"/>
            <a:ext cx="1315800" cy="476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 sz="1800"/>
              <a:t> Inhalación</a:t>
            </a:r>
          </a:p>
        </p:txBody>
      </p:sp>
      <p:cxnSp>
        <p:nvCxnSpPr>
          <p:cNvPr id="179" name="Shape 179"/>
          <p:cNvCxnSpPr>
            <a:stCxn id="177" idx="3"/>
          </p:cNvCxnSpPr>
          <p:nvPr/>
        </p:nvCxnSpPr>
        <p:spPr>
          <a:xfrm>
            <a:off x="2631450" y="1372025"/>
            <a:ext cx="30753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80" name="Shape 180"/>
          <p:cNvCxnSpPr/>
          <p:nvPr/>
        </p:nvCxnSpPr>
        <p:spPr>
          <a:xfrm rot="10800000" flipH="1">
            <a:off x="10804875" y="1361975"/>
            <a:ext cx="690600" cy="12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81" name="Shape 181"/>
          <p:cNvCxnSpPr/>
          <p:nvPr/>
        </p:nvCxnSpPr>
        <p:spPr>
          <a:xfrm>
            <a:off x="6298850" y="1405575"/>
            <a:ext cx="0" cy="575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2" name="Shape 182"/>
          <p:cNvCxnSpPr/>
          <p:nvPr/>
        </p:nvCxnSpPr>
        <p:spPr>
          <a:xfrm>
            <a:off x="5657325" y="1372025"/>
            <a:ext cx="0" cy="575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83" name="Shape 183"/>
          <p:cNvSpPr txBox="1"/>
          <p:nvPr/>
        </p:nvSpPr>
        <p:spPr>
          <a:xfrm>
            <a:off x="5018850" y="1941762"/>
            <a:ext cx="2154300" cy="90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-ES" sz="2400"/>
              <a:t>SANGRE</a:t>
            </a:r>
          </a:p>
          <a:p>
            <a:pPr lvl="0" algn="ctr">
              <a:spcBef>
                <a:spcPts val="0"/>
              </a:spcBef>
              <a:buNone/>
            </a:pPr>
            <a:r>
              <a:rPr lang="es-ES" sz="1200"/>
              <a:t>35 DÍAS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4654225" y="1570125"/>
            <a:ext cx="641400" cy="39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10%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6512625" y="1570125"/>
            <a:ext cx="871500" cy="24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50%</a:t>
            </a:r>
          </a:p>
        </p:txBody>
      </p:sp>
      <p:cxnSp>
        <p:nvCxnSpPr>
          <p:cNvPr id="186" name="Shape 186"/>
          <p:cNvCxnSpPr/>
          <p:nvPr/>
        </p:nvCxnSpPr>
        <p:spPr>
          <a:xfrm>
            <a:off x="1943550" y="2355675"/>
            <a:ext cx="30753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87" name="Shape 187"/>
          <p:cNvCxnSpPr/>
          <p:nvPr/>
        </p:nvCxnSpPr>
        <p:spPr>
          <a:xfrm>
            <a:off x="7170475" y="2389812"/>
            <a:ext cx="30753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88" name="Shape 188"/>
          <p:cNvCxnSpPr/>
          <p:nvPr/>
        </p:nvCxnSpPr>
        <p:spPr>
          <a:xfrm>
            <a:off x="10245775" y="2398225"/>
            <a:ext cx="0" cy="575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9" name="Shape 189"/>
          <p:cNvCxnSpPr/>
          <p:nvPr/>
        </p:nvCxnSpPr>
        <p:spPr>
          <a:xfrm>
            <a:off x="1946225" y="2355675"/>
            <a:ext cx="0" cy="575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90" name="Shape 190"/>
          <p:cNvSpPr txBox="1"/>
          <p:nvPr/>
        </p:nvSpPr>
        <p:spPr>
          <a:xfrm>
            <a:off x="1302850" y="2987150"/>
            <a:ext cx="2022900" cy="682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sz="1800"/>
              <a:t>Tejidos blandos</a:t>
            </a:r>
          </a:p>
          <a:p>
            <a:pPr lvl="0" algn="ctr">
              <a:spcBef>
                <a:spcPts val="0"/>
              </a:spcBef>
              <a:buNone/>
            </a:pPr>
            <a:r>
              <a:rPr lang="es-ES"/>
              <a:t>40 días 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9365750" y="3021400"/>
            <a:ext cx="2409600" cy="90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-ES" sz="1800"/>
              <a:t>Esqueleto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s-ES"/>
              <a:t>70 años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s-ES"/>
              <a:t>(almacenamiento definitivo)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259050" y="4553200"/>
            <a:ext cx="871500" cy="394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/>
              <a:t>Heces 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3568925" y="4495925"/>
            <a:ext cx="871500" cy="394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-ES"/>
              <a:t>Sudor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1183887" y="3819100"/>
            <a:ext cx="2236800" cy="29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/>
              <a:t>Secreciones endógenas</a:t>
            </a:r>
          </a:p>
        </p:txBody>
      </p:sp>
      <p:cxnSp>
        <p:nvCxnSpPr>
          <p:cNvPr id="195" name="Shape 195"/>
          <p:cNvCxnSpPr/>
          <p:nvPr/>
        </p:nvCxnSpPr>
        <p:spPr>
          <a:xfrm>
            <a:off x="3368950" y="3533187"/>
            <a:ext cx="575700" cy="4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96" name="Shape 196"/>
          <p:cNvCxnSpPr/>
          <p:nvPr/>
        </p:nvCxnSpPr>
        <p:spPr>
          <a:xfrm>
            <a:off x="682500" y="3465400"/>
            <a:ext cx="657900" cy="16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97" name="Shape 197"/>
          <p:cNvCxnSpPr/>
          <p:nvPr/>
        </p:nvCxnSpPr>
        <p:spPr>
          <a:xfrm>
            <a:off x="682500" y="3465400"/>
            <a:ext cx="24600" cy="97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8" name="Shape 198"/>
          <p:cNvCxnSpPr/>
          <p:nvPr/>
        </p:nvCxnSpPr>
        <p:spPr>
          <a:xfrm flipH="1">
            <a:off x="3897475" y="3566775"/>
            <a:ext cx="8400" cy="9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9" name="Shape 199"/>
          <p:cNvCxnSpPr/>
          <p:nvPr/>
        </p:nvCxnSpPr>
        <p:spPr>
          <a:xfrm rot="10800000" flipH="1">
            <a:off x="3368950" y="3367037"/>
            <a:ext cx="1726800" cy="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00" name="Shape 200"/>
          <p:cNvCxnSpPr/>
          <p:nvPr/>
        </p:nvCxnSpPr>
        <p:spPr>
          <a:xfrm rot="10800000">
            <a:off x="5095750" y="3071250"/>
            <a:ext cx="0" cy="296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1" name="Shape 201"/>
          <p:cNvCxnSpPr/>
          <p:nvPr/>
        </p:nvCxnSpPr>
        <p:spPr>
          <a:xfrm rot="10800000" flipH="1">
            <a:off x="7096250" y="3552850"/>
            <a:ext cx="2269500" cy="3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02" name="Shape 202"/>
          <p:cNvCxnSpPr/>
          <p:nvPr/>
        </p:nvCxnSpPr>
        <p:spPr>
          <a:xfrm rot="10800000" flipH="1">
            <a:off x="7096250" y="3215275"/>
            <a:ext cx="6600" cy="36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3" name="Shape 203"/>
          <p:cNvCxnSpPr>
            <a:stCxn id="177" idx="1"/>
          </p:cNvCxnSpPr>
          <p:nvPr/>
        </p:nvCxnSpPr>
        <p:spPr>
          <a:xfrm rot="10800000">
            <a:off x="542850" y="1364225"/>
            <a:ext cx="937200" cy="7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04" name="Shape 204"/>
          <p:cNvCxnSpPr/>
          <p:nvPr/>
        </p:nvCxnSpPr>
        <p:spPr>
          <a:xfrm>
            <a:off x="559150" y="1396800"/>
            <a:ext cx="0" cy="294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05" name="Shape 205"/>
          <p:cNvSpPr txBox="1"/>
          <p:nvPr/>
        </p:nvSpPr>
        <p:spPr>
          <a:xfrm flipH="1">
            <a:off x="0" y="1364225"/>
            <a:ext cx="641400" cy="57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90%</a:t>
            </a:r>
          </a:p>
        </p:txBody>
      </p:sp>
      <p:cxnSp>
        <p:nvCxnSpPr>
          <p:cNvPr id="206" name="Shape 206"/>
          <p:cNvCxnSpPr/>
          <p:nvPr/>
        </p:nvCxnSpPr>
        <p:spPr>
          <a:xfrm>
            <a:off x="6083550" y="2766400"/>
            <a:ext cx="24900" cy="1414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07" name="Shape 207"/>
          <p:cNvSpPr txBox="1"/>
          <p:nvPr/>
        </p:nvSpPr>
        <p:spPr>
          <a:xfrm>
            <a:off x="5660250" y="4292425"/>
            <a:ext cx="871500" cy="361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/>
              <a:t>Orina</a:t>
            </a:r>
          </a:p>
        </p:txBody>
      </p:sp>
      <p:cxnSp>
        <p:nvCxnSpPr>
          <p:cNvPr id="208" name="Shape 208"/>
          <p:cNvCxnSpPr/>
          <p:nvPr/>
        </p:nvCxnSpPr>
        <p:spPr>
          <a:xfrm>
            <a:off x="6296625" y="1405575"/>
            <a:ext cx="3223500" cy="9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09" name="Shape 209"/>
          <p:cNvCxnSpPr/>
          <p:nvPr/>
        </p:nvCxnSpPr>
        <p:spPr>
          <a:xfrm>
            <a:off x="11495475" y="1364225"/>
            <a:ext cx="0" cy="575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10" name="Shape 210"/>
          <p:cNvSpPr txBox="1"/>
          <p:nvPr/>
        </p:nvSpPr>
        <p:spPr>
          <a:xfrm>
            <a:off x="11495475" y="1341275"/>
            <a:ext cx="657900" cy="24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50%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10804875" y="3441125"/>
            <a:ext cx="1151400" cy="39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 txBox="1"/>
          <p:nvPr/>
        </p:nvSpPr>
        <p:spPr>
          <a:xfrm>
            <a:off x="10837575" y="1947725"/>
            <a:ext cx="1315800" cy="394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/>
              <a:t>Espiración</a:t>
            </a:r>
          </a:p>
        </p:txBody>
      </p:sp>
      <p:sp>
        <p:nvSpPr>
          <p:cNvPr id="213" name="Shape 213"/>
          <p:cNvSpPr/>
          <p:nvPr/>
        </p:nvSpPr>
        <p:spPr>
          <a:xfrm>
            <a:off x="761700" y="2766400"/>
            <a:ext cx="499500" cy="361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-ES"/>
              <a:t>II</a:t>
            </a:r>
          </a:p>
        </p:txBody>
      </p:sp>
      <p:sp>
        <p:nvSpPr>
          <p:cNvPr id="214" name="Shape 214"/>
          <p:cNvSpPr/>
          <p:nvPr/>
        </p:nvSpPr>
        <p:spPr>
          <a:xfrm>
            <a:off x="4445600" y="1979387"/>
            <a:ext cx="499500" cy="361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-ES"/>
              <a:t>I</a:t>
            </a:r>
          </a:p>
        </p:txBody>
      </p:sp>
      <p:sp>
        <p:nvSpPr>
          <p:cNvPr id="215" name="Shape 215"/>
          <p:cNvSpPr/>
          <p:nvPr/>
        </p:nvSpPr>
        <p:spPr>
          <a:xfrm>
            <a:off x="8866250" y="3021400"/>
            <a:ext cx="499500" cy="361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-ES"/>
              <a:t>III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920925" y="6019300"/>
            <a:ext cx="9472800" cy="110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Distribución en el organismo . Fuente (Gilbert 2001)   </a:t>
            </a:r>
          </a:p>
        </p:txBody>
      </p:sp>
      <p:cxnSp>
        <p:nvCxnSpPr>
          <p:cNvPr id="217" name="Shape 217"/>
          <p:cNvCxnSpPr>
            <a:endCxn id="173" idx="1"/>
          </p:cNvCxnSpPr>
          <p:nvPr/>
        </p:nvCxnSpPr>
        <p:spPr>
          <a:xfrm rot="10800000" flipH="1">
            <a:off x="2055750" y="575650"/>
            <a:ext cx="2617800" cy="3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1624811" y="192412"/>
            <a:ext cx="8942400" cy="11430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>
                <a:solidFill>
                  <a:srgbClr val="000000"/>
                </a:solidFill>
              </a:rPr>
              <a:t>TOXICOCINÉTICA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sldNum" idx="12"/>
          </p:nvPr>
        </p:nvSpPr>
        <p:spPr>
          <a:xfrm>
            <a:off x="8737600" y="6337300"/>
            <a:ext cx="2844900" cy="476100"/>
          </a:xfrm>
          <a:prstGeom prst="rect">
            <a:avLst/>
          </a:prstGeom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s-ES">
                <a:solidFill>
                  <a:srgbClr val="000000"/>
                </a:solidFill>
              </a:rPr>
              <a:t>12</a:t>
            </a:fld>
            <a:endParaRPr lang="es-ES">
              <a:solidFill>
                <a:srgbClr val="000000"/>
              </a:solidFill>
            </a:endParaRPr>
          </a:p>
        </p:txBody>
      </p:sp>
      <p:graphicFrame>
        <p:nvGraphicFramePr>
          <p:cNvPr id="234" name="Shape 234"/>
          <p:cNvGraphicFramePr/>
          <p:nvPr/>
        </p:nvGraphicFramePr>
        <p:xfrm>
          <a:off x="631800" y="1636012"/>
          <a:ext cx="11323100" cy="4023240"/>
        </p:xfrm>
        <a:graphic>
          <a:graphicData uri="http://schemas.openxmlformats.org/drawingml/2006/table">
            <a:tbl>
              <a:tblPr>
                <a:noFill/>
                <a:tableStyleId>{48E256E1-5623-4A5A-A156-D371A6A45688}</a:tableStyleId>
              </a:tblPr>
              <a:tblGrid>
                <a:gridCol w="566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s-ES" sz="1800"/>
                        <a:t>COMPARTIMIENTO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s-ES" sz="1800"/>
                        <a:t>SANGRE</a:t>
                      </a:r>
                    </a:p>
                  </a:txBody>
                  <a:tcPr marL="91425" marR="91425" marT="91425" marB="914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Char char="●"/>
                      </a:pPr>
                      <a:r>
                        <a:rPr lang="es-ES" sz="1800"/>
                        <a:t>2% del Pb y Cd total del organismo</a:t>
                      </a:r>
                    </a:p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Char char="●"/>
                      </a:pPr>
                      <a:r>
                        <a:rPr lang="es-ES" sz="1800"/>
                        <a:t>99%  eritrocitos</a:t>
                      </a:r>
                    </a:p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Char char="●"/>
                      </a:pPr>
                      <a:r>
                        <a:rPr lang="es-ES" sz="1800"/>
                        <a:t>1% plasma</a:t>
                      </a:r>
                    </a:p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Char char="●"/>
                      </a:pPr>
                      <a:r>
                        <a:rPr lang="es-ES" sz="1800"/>
                        <a:t>vida media de 5-8 semanas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s-ES" sz="1800"/>
                        <a:t>TEJIDOS BLANDOS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Char char="●"/>
                      </a:pPr>
                      <a:r>
                        <a:rPr lang="es-ES" sz="1800"/>
                        <a:t>8% Pb total del organismo</a:t>
                      </a:r>
                    </a:p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Char char="●"/>
                      </a:pPr>
                      <a:r>
                        <a:rPr lang="es-ES" sz="1800"/>
                        <a:t>Riñón-Hígado-Cerebro</a:t>
                      </a:r>
                    </a:p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Char char="●"/>
                      </a:pPr>
                      <a:r>
                        <a:rPr lang="es-ES" sz="1800"/>
                        <a:t>Vida media de 6-8 semanas 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s-ES" sz="1800"/>
                        <a:t>HUESOS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Char char="●"/>
                      </a:pPr>
                      <a:r>
                        <a:rPr lang="es-ES" sz="1800"/>
                        <a:t>90% de Pb y Cd total del organismo </a:t>
                      </a:r>
                    </a:p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Char char="●"/>
                      </a:pPr>
                      <a:r>
                        <a:rPr lang="es-ES" sz="1800"/>
                        <a:t>forma compuesto con los fosfatos se deposita en la epífisis y metáfisis.</a:t>
                      </a:r>
                    </a:p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Char char="●"/>
                      </a:pPr>
                      <a:r>
                        <a:rPr lang="es-ES" sz="1800"/>
                        <a:t>Vida media de 10-30 años.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5" name="Shape 235"/>
          <p:cNvSpPr txBox="1"/>
          <p:nvPr/>
        </p:nvSpPr>
        <p:spPr>
          <a:xfrm>
            <a:off x="838750" y="5900525"/>
            <a:ext cx="9472800" cy="110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L. Peña, C Arroyave, J Aristizabal, U Gomez.Toxicología Clínica. CIB 1edi.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1745424" y="241737"/>
            <a:ext cx="894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PROCESO INFLAMATORIO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8737600" y="633730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s-E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lang="es-ES" sz="1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2" name="Shape 2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9187" y="1548287"/>
            <a:ext cx="11314874" cy="4625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xfrm>
            <a:off x="1505236" y="246062"/>
            <a:ext cx="894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CONCLUSIÓN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799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6666"/>
              <a:buFont typeface="Arial"/>
              <a:buNone/>
            </a:pPr>
            <a:r>
              <a:rPr lang="es-ES"/>
              <a:t>los metales pesados </a:t>
            </a:r>
            <a:r>
              <a:rPr lang="es-ES" sz="3000"/>
              <a:t>se encuentran naturalmente en la    corteza terrestre principalmente en pinturas, aerosoles, aguas contaminadas, etc. </a:t>
            </a: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6666"/>
              <a:buFont typeface="Arial"/>
              <a:buNone/>
            </a:pPr>
            <a:r>
              <a:rPr lang="es-ES" sz="3000"/>
              <a:t>la exposición a estos metales </a:t>
            </a:r>
            <a:r>
              <a:rPr lang="es-ES"/>
              <a:t>se ha convertido en un problema de salud pública, ya que esta puede producir trastornos en </a:t>
            </a:r>
            <a:r>
              <a:rPr lang="es-ES" sz="3000"/>
              <a:t> la capacidad de aprendizaje cognitiva en los niños, puede generar afecciones renales y puede generar variaciones osteomusculares.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737600" y="633730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s-ES" sz="1400" b="1" i="0" u="none">
                <a:latin typeface="Arial"/>
                <a:ea typeface="Arial"/>
                <a:cs typeface="Arial"/>
                <a:sym typeface="Arial"/>
              </a:rPr>
              <a:t>14</a:t>
            </a:fld>
            <a:endParaRPr lang="es-ES" sz="1400" b="1" i="0" u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2640011" y="274637"/>
            <a:ext cx="8942400" cy="11430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s-E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REFERENCIAS</a:t>
            </a:r>
          </a:p>
        </p:txBody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111125" y="1647825"/>
            <a:ext cx="11755500" cy="5056800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0" lvl="0" indent="-6985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sz="1200" b="1"/>
          </a:p>
          <a:p>
            <a:pPr marL="0" lvl="0" indent="-6985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sz="1200"/>
          </a:p>
          <a:p>
            <a:pPr marL="457200" lvl="0" indent="-304800" algn="just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s-ES" sz="1200"/>
              <a:t>Martínez Flores, Karina; Souza Arroyo, Verónica*; Bucio Ortiz, Leticia; Gómez Quiroz, Luis Enrique; Gutiérrez Ruiz, María Concepción. Cadmio: efectos sobre la salud. Respuesta celular y molecular. Acta Toxicol. Argent. (2013) 21 (1): 33-49. </a:t>
            </a:r>
          </a:p>
          <a:p>
            <a:pPr marL="457200" lvl="0" indent="-304800" algn="just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s-ES" sz="1200"/>
              <a:t>Perla Esmeralda Pérez García, María Isabel Azcona Cruz. Los efectos del cadmio en la salud. Rev Esp Méd Quir. 2012;17(3)199-205</a:t>
            </a:r>
          </a:p>
          <a:p>
            <a:pPr marL="457200" lvl="0" indent="-304800" algn="just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s-ES" sz="1200"/>
              <a:t>Claudia Stella Jimenez Tobon. Estado legal mundial del cadmio en cacao.P+L. Enero - Junio de 2015. Vol.10, No.1</a:t>
            </a:r>
          </a:p>
          <a:p>
            <a:pPr marL="457200" lvl="0" indent="-304800" algn="just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s-ES" sz="1200"/>
              <a:t> María Cristina Bilotta, Purificación Merodo, Aníbal Godoy Ortiz. Exposición a la Contaminación con Plomo en Taller de Ensamble de Baterías.Fundacion cientifica y tecnologica.2015 sep/dic;(48)</a:t>
            </a:r>
          </a:p>
          <a:p>
            <a:pPr marL="457200" lvl="0" indent="-304800" algn="just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s-ES" sz="1200"/>
              <a:t>Lic. Ibis Corzo Expósito,Lic. Maydel Velásquez Hernández.El plomo y sus efectos en la salud.Revista del hospital clinico quirurgico.Vol. 8 No. 3 2014</a:t>
            </a:r>
          </a:p>
          <a:p>
            <a:pPr marL="457200" lvl="0" indent="-304800" algn="just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s-ES" sz="1200"/>
              <a:t>Eduardo Gonzalez, Ezequiel Gonzalez, Carlos Bedolla, Edith Arrollo, Eduardo Manzanare. Niveles de plomo en sangre y factores de riesgo por envenenamiento de plomo en niños mexicanos. Rev. Fac. Ing. Univ. Antioquia. N.° 43. pp. 114-119. Marzo, 2008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7" name="Shape 257"/>
          <p:cNvSpPr txBox="1">
            <a:spLocks noGrp="1"/>
          </p:cNvSpPr>
          <p:nvPr>
            <p:ph type="sldNum" idx="12"/>
          </p:nvPr>
        </p:nvSpPr>
        <p:spPr>
          <a:xfrm>
            <a:off x="8737600" y="6337300"/>
            <a:ext cx="2844900" cy="476100"/>
          </a:xfrm>
          <a:prstGeom prst="rect">
            <a:avLst/>
          </a:prstGeom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s-ES">
                <a:solidFill>
                  <a:srgbClr val="000000"/>
                </a:solidFill>
              </a:rPr>
              <a:t>15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/>
        </p:nvSpPr>
        <p:spPr>
          <a:xfrm>
            <a:off x="8737600" y="633730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s-E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 lang="es-ES" sz="1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Shape 263"/>
          <p:cNvSpPr/>
          <p:nvPr/>
        </p:nvSpPr>
        <p:spPr>
          <a:xfrm>
            <a:off x="3163886" y="2968625"/>
            <a:ext cx="5864225" cy="156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s-ES" sz="9600" b="1" i="0" u="none" strike="noStrike" cap="none">
                <a:latin typeface="Arial"/>
                <a:ea typeface="Arial"/>
                <a:cs typeface="Arial"/>
                <a:sym typeface="Arial"/>
              </a:rPr>
              <a:t>GRACIAS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2279650" y="1943875"/>
            <a:ext cx="8227800" cy="2612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BALDOVINO HERNANDEZ GINA MARCELA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>
                <a:solidFill>
                  <a:schemeClr val="dk1"/>
                </a:solidFill>
              </a:rPr>
              <a:t>BELTRAN BOBADILLO GABRIEL GABRIEL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CORTES PERDOMO PAULA ANDREA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DIAZ OSPINO JOHANA PATRICIA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HERNANDEZ GUERRA VANESA RAQUEL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LÓPEZ GARAVITO SHARITH ESTER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>
                <a:solidFill>
                  <a:schemeClr val="dk1"/>
                </a:solidFill>
              </a:rPr>
              <a:t>MORALES OJEDA MARIA JOSE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OÑATE BERMUDEZ KELIS VANESA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SALAZAR ESALAS ELIANA MARIA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>
                <a:solidFill>
                  <a:schemeClr val="dk1"/>
                </a:solidFill>
              </a:rPr>
              <a:t>SANCHEZ DUEÑAS ANGELICA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>
                <a:solidFill>
                  <a:schemeClr val="dk1"/>
                </a:solidFill>
              </a:rPr>
              <a:t>VELANDIA BOBADILLA NINA VALENTINA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>
                <a:solidFill>
                  <a:schemeClr val="dk1"/>
                </a:solidFill>
              </a:rPr>
              <a:t>VERGARA ESQUIVEL MARIA LUCIA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8737600" y="6245225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s-E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s-E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3322100" y="5589575"/>
            <a:ext cx="5328600" cy="52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DOCENTE TUTOR</a:t>
            </a:r>
            <a:r>
              <a:rPr lang="es-E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DR. CARLOS MARIO GONZALEZ FUENTES 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5526904" y="541875"/>
            <a:ext cx="1545000" cy="368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AUTORES: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2844800" y="274637"/>
            <a:ext cx="6707186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8737600" y="633730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s-E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s-ES" sz="1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799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s-ES" sz="3600" b="1"/>
              <a:t>CAMBIOS MORFOFISIOLÓGICOS ORGÁNICOS POR INTOXICACIÓN POR PLOMO Y CADMIO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8737600" y="6337300"/>
            <a:ext cx="2844900" cy="476100"/>
          </a:xfrm>
          <a:prstGeom prst="rect">
            <a:avLst/>
          </a:prstGeom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4</a:t>
            </a:fld>
            <a:endParaRPr lang="es-ES"/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889186" y="208862"/>
            <a:ext cx="894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s-ES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PLANTEAMIENTO DEL PROBLEMA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747250" y="1234187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buNone/>
            </a:pPr>
            <a:endParaRPr sz="3000" b="1"/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s-ES" sz="3000"/>
              <a:t>Debido al creciente número de casos de enfermedades inducidas por plomo y cadmio, es importante que los médicos actuales desde los inicios académicos amplíen los conocimientos acerca de las manifestaciones y cambios fisiológicos que presentan las personas expuestas a estas sustancias.</a:t>
            </a:r>
          </a:p>
          <a:p>
            <a:pPr marL="0" lvl="0" indent="0" algn="just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97" name="Shape 97"/>
          <p:cNvSpPr txBox="1"/>
          <p:nvPr/>
        </p:nvSpPr>
        <p:spPr>
          <a:xfrm>
            <a:off x="8737600" y="633730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s-E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s-ES" sz="1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1349649" y="274625"/>
            <a:ext cx="96858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s-ES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 GENER</a:t>
            </a:r>
            <a:r>
              <a:rPr lang="es-E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1069000" y="1600125"/>
            <a:ext cx="101472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6666"/>
              <a:buFont typeface="Arial"/>
              <a:buNone/>
            </a:pPr>
            <a:endParaRPr sz="3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-69850" algn="just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s-ES" sz="3000"/>
              <a:t>Describir las diferentes reacciones fisiológicas que ocurren en la intoxicación por plomo y cadmio; así como los cambios morfo fisiológicos que determinan el estado patológico.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/>
          </a:p>
        </p:txBody>
      </p:sp>
      <p:sp>
        <p:nvSpPr>
          <p:cNvPr id="104" name="Shape 104"/>
          <p:cNvSpPr txBox="1"/>
          <p:nvPr/>
        </p:nvSpPr>
        <p:spPr>
          <a:xfrm>
            <a:off x="8766175" y="6308725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s-E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s-ES" sz="1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hape 109"/>
          <p:cNvPicPr preferRelativeResize="0"/>
          <p:nvPr/>
        </p:nvPicPr>
        <p:blipFill rotWithShape="1">
          <a:blip r:embed="rId3">
            <a:alphaModFix/>
          </a:blip>
          <a:srcRect t="2649" b="-2649"/>
          <a:stretch/>
        </p:blipFill>
        <p:spPr>
          <a:xfrm>
            <a:off x="0" y="1008350"/>
            <a:ext cx="12191999" cy="5581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2927350" y="765175"/>
            <a:ext cx="6840537" cy="5762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Balthazar"/>
              <a:buNone/>
            </a:pPr>
            <a:r>
              <a:rPr lang="es-ES" sz="2900" b="1" i="0" u="none" strike="noStrike" cap="none">
                <a:solidFill>
                  <a:schemeClr val="lt1"/>
                </a:solidFill>
                <a:latin typeface="Balthazar"/>
                <a:ea typeface="Balthazar"/>
                <a:cs typeface="Balthazar"/>
                <a:sym typeface="Balthazar"/>
              </a:rPr>
              <a:t/>
            </a:r>
            <a:br>
              <a:rPr lang="es-ES" sz="2900" b="1" i="0" u="none" strike="noStrike" cap="none">
                <a:solidFill>
                  <a:schemeClr val="lt1"/>
                </a:solidFill>
                <a:latin typeface="Balthazar"/>
                <a:ea typeface="Balthazar"/>
                <a:cs typeface="Balthazar"/>
                <a:sym typeface="Balthazar"/>
              </a:rPr>
            </a:br>
            <a:endParaRPr lang="es-ES" sz="2900" b="1" i="0" u="none" strike="noStrike" cap="none">
              <a:solidFill>
                <a:schemeClr val="lt1"/>
              </a:solidFill>
              <a:latin typeface="Balthazar"/>
              <a:ea typeface="Balthazar"/>
              <a:cs typeface="Balthazar"/>
              <a:sym typeface="Balthazar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8737600" y="633730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s-E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s-ES" sz="1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 txBox="1"/>
          <p:nvPr/>
        </p:nvSpPr>
        <p:spPr>
          <a:xfrm>
            <a:off x="3380850" y="432050"/>
            <a:ext cx="5430300" cy="57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sz="3000" b="1"/>
              <a:t>OBJETIVOS ESPECÍFICOS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8737600" y="6337300"/>
            <a:ext cx="2844900" cy="476100"/>
          </a:xfrm>
          <a:prstGeom prst="rect">
            <a:avLst/>
          </a:prstGeom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s-ES">
                <a:solidFill>
                  <a:srgbClr val="000000"/>
                </a:solidFill>
              </a:rPr>
              <a:t>8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119" name="Shape 119"/>
          <p:cNvSpPr txBox="1"/>
          <p:nvPr/>
        </p:nvSpPr>
        <p:spPr>
          <a:xfrm>
            <a:off x="4780275" y="213825"/>
            <a:ext cx="3124800" cy="476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sz="2400" b="1"/>
              <a:t>JUSTIFICACIÓN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5059875" y="1130225"/>
            <a:ext cx="2565600" cy="575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/>
              <a:t>Exposición al Cadmio y Plomo</a:t>
            </a:r>
          </a:p>
        </p:txBody>
      </p:sp>
      <p:cxnSp>
        <p:nvCxnSpPr>
          <p:cNvPr id="121" name="Shape 121"/>
          <p:cNvCxnSpPr>
            <a:stCxn id="120" idx="1"/>
          </p:cNvCxnSpPr>
          <p:nvPr/>
        </p:nvCxnSpPr>
        <p:spPr>
          <a:xfrm flipH="1">
            <a:off x="3651075" y="1418075"/>
            <a:ext cx="1408800" cy="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2" name="Shape 122"/>
          <p:cNvCxnSpPr>
            <a:stCxn id="120" idx="3"/>
          </p:cNvCxnSpPr>
          <p:nvPr/>
        </p:nvCxnSpPr>
        <p:spPr>
          <a:xfrm rot="10800000" flipH="1">
            <a:off x="7625475" y="1409675"/>
            <a:ext cx="13047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23" name="Shape 123"/>
          <p:cNvSpPr txBox="1"/>
          <p:nvPr/>
        </p:nvSpPr>
        <p:spPr>
          <a:xfrm>
            <a:off x="1746225" y="1332125"/>
            <a:ext cx="1852800" cy="575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/>
              <a:t>Efectos anatómica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8878125" y="1155375"/>
            <a:ext cx="1852800" cy="653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-ES" b="1"/>
              <a:t>Efectos fisiológicos</a:t>
            </a:r>
          </a:p>
        </p:txBody>
      </p:sp>
      <p:cxnSp>
        <p:nvCxnSpPr>
          <p:cNvPr id="125" name="Shape 125"/>
          <p:cNvCxnSpPr>
            <a:stCxn id="123" idx="2"/>
          </p:cNvCxnSpPr>
          <p:nvPr/>
        </p:nvCxnSpPr>
        <p:spPr>
          <a:xfrm>
            <a:off x="2672625" y="1907825"/>
            <a:ext cx="8100" cy="312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6" name="Shape 126"/>
          <p:cNvCxnSpPr>
            <a:stCxn id="124" idx="2"/>
          </p:cNvCxnSpPr>
          <p:nvPr/>
        </p:nvCxnSpPr>
        <p:spPr>
          <a:xfrm flipH="1">
            <a:off x="9801825" y="1809075"/>
            <a:ext cx="2700" cy="36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27" name="Shape 127"/>
          <p:cNvSpPr txBox="1"/>
          <p:nvPr/>
        </p:nvSpPr>
        <p:spPr>
          <a:xfrm>
            <a:off x="5188725" y="1858375"/>
            <a:ext cx="2105100" cy="575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/>
              <a:t>Efecto osteomuscular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4548450" y="3667725"/>
            <a:ext cx="3453600" cy="575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/>
              <a:t>Gran impacto por elevada prevalencia en la población</a:t>
            </a:r>
          </a:p>
        </p:txBody>
      </p:sp>
      <p:cxnSp>
        <p:nvCxnSpPr>
          <p:cNvPr id="129" name="Shape 129"/>
          <p:cNvCxnSpPr>
            <a:stCxn id="128" idx="1"/>
          </p:cNvCxnSpPr>
          <p:nvPr/>
        </p:nvCxnSpPr>
        <p:spPr>
          <a:xfrm flipH="1">
            <a:off x="3915150" y="3955575"/>
            <a:ext cx="633300" cy="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0" name="Shape 130"/>
          <p:cNvCxnSpPr>
            <a:stCxn id="128" idx="3"/>
          </p:cNvCxnSpPr>
          <p:nvPr/>
        </p:nvCxnSpPr>
        <p:spPr>
          <a:xfrm>
            <a:off x="8002050" y="3955575"/>
            <a:ext cx="583800" cy="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31" name="Shape 131"/>
          <p:cNvSpPr txBox="1"/>
          <p:nvPr/>
        </p:nvSpPr>
        <p:spPr>
          <a:xfrm>
            <a:off x="2647575" y="3650200"/>
            <a:ext cx="1304700" cy="476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/>
              <a:t>Niños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8598225" y="3650175"/>
            <a:ext cx="1852800" cy="476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-ES" b="1"/>
              <a:t>Mujer embarazada</a:t>
            </a:r>
          </a:p>
        </p:txBody>
      </p:sp>
      <p:cxnSp>
        <p:nvCxnSpPr>
          <p:cNvPr id="133" name="Shape 133"/>
          <p:cNvCxnSpPr/>
          <p:nvPr/>
        </p:nvCxnSpPr>
        <p:spPr>
          <a:xfrm>
            <a:off x="2672625" y="2253825"/>
            <a:ext cx="2466900" cy="16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4" name="Shape 134"/>
          <p:cNvCxnSpPr>
            <a:endCxn id="127" idx="3"/>
          </p:cNvCxnSpPr>
          <p:nvPr/>
        </p:nvCxnSpPr>
        <p:spPr>
          <a:xfrm rot="10800000">
            <a:off x="7293825" y="2146225"/>
            <a:ext cx="2491500" cy="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35" name="Shape 135"/>
          <p:cNvSpPr txBox="1"/>
          <p:nvPr/>
        </p:nvSpPr>
        <p:spPr>
          <a:xfrm>
            <a:off x="5036025" y="2797122"/>
            <a:ext cx="2410500" cy="461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/>
              <a:t>Ambiente contaminado</a:t>
            </a:r>
          </a:p>
        </p:txBody>
      </p:sp>
      <p:cxnSp>
        <p:nvCxnSpPr>
          <p:cNvPr id="136" name="Shape 136"/>
          <p:cNvCxnSpPr>
            <a:stCxn id="131" idx="2"/>
          </p:cNvCxnSpPr>
          <p:nvPr/>
        </p:nvCxnSpPr>
        <p:spPr>
          <a:xfrm>
            <a:off x="3299925" y="4126300"/>
            <a:ext cx="22200" cy="330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7" name="Shape 137"/>
          <p:cNvCxnSpPr/>
          <p:nvPr/>
        </p:nvCxnSpPr>
        <p:spPr>
          <a:xfrm>
            <a:off x="9253125" y="4126300"/>
            <a:ext cx="22200" cy="330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38" name="Shape 138"/>
          <p:cNvSpPr txBox="1"/>
          <p:nvPr/>
        </p:nvSpPr>
        <p:spPr>
          <a:xfrm>
            <a:off x="2302450" y="4456900"/>
            <a:ext cx="2039400" cy="575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/>
              <a:t>Disminución del aprendizaje cognitivo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8337825" y="4456925"/>
            <a:ext cx="1852800" cy="575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-ES" b="1"/>
              <a:t>Aborto espontáneo</a:t>
            </a:r>
          </a:p>
        </p:txBody>
      </p:sp>
      <p:cxnSp>
        <p:nvCxnSpPr>
          <p:cNvPr id="140" name="Shape 140"/>
          <p:cNvCxnSpPr/>
          <p:nvPr/>
        </p:nvCxnSpPr>
        <p:spPr>
          <a:xfrm>
            <a:off x="3288825" y="5032625"/>
            <a:ext cx="22200" cy="330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1" name="Shape 141"/>
          <p:cNvCxnSpPr/>
          <p:nvPr/>
        </p:nvCxnSpPr>
        <p:spPr>
          <a:xfrm>
            <a:off x="9275325" y="5066487"/>
            <a:ext cx="22200" cy="330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2" name="Shape 142"/>
          <p:cNvSpPr txBox="1"/>
          <p:nvPr/>
        </p:nvSpPr>
        <p:spPr>
          <a:xfrm>
            <a:off x="2302450" y="5363200"/>
            <a:ext cx="1852800" cy="575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-ES" b="1"/>
              <a:t>Daño neurológico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8324175" y="5397112"/>
            <a:ext cx="1852800" cy="575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-ES" b="1"/>
              <a:t>Atraviesa la barrera placentaria</a:t>
            </a:r>
          </a:p>
        </p:txBody>
      </p:sp>
      <p:cxnSp>
        <p:nvCxnSpPr>
          <p:cNvPr id="144" name="Shape 144"/>
          <p:cNvCxnSpPr>
            <a:stCxn id="142" idx="3"/>
          </p:cNvCxnSpPr>
          <p:nvPr/>
        </p:nvCxnSpPr>
        <p:spPr>
          <a:xfrm rot="10800000" flipH="1">
            <a:off x="4155250" y="5640850"/>
            <a:ext cx="696300" cy="1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5" name="Shape 145"/>
          <p:cNvCxnSpPr>
            <a:stCxn id="143" idx="1"/>
          </p:cNvCxnSpPr>
          <p:nvPr/>
        </p:nvCxnSpPr>
        <p:spPr>
          <a:xfrm flipH="1">
            <a:off x="7614375" y="5684962"/>
            <a:ext cx="709800" cy="5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6" name="Shape 146"/>
          <p:cNvSpPr txBox="1"/>
          <p:nvPr/>
        </p:nvSpPr>
        <p:spPr>
          <a:xfrm>
            <a:off x="5016050" y="5344975"/>
            <a:ext cx="2410500" cy="653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/>
              <a:t>Desarrollo de enfermedad crónica</a:t>
            </a:r>
          </a:p>
        </p:txBody>
      </p:sp>
      <p:cxnSp>
        <p:nvCxnSpPr>
          <p:cNvPr id="147" name="Shape 147"/>
          <p:cNvCxnSpPr>
            <a:stCxn id="119" idx="2"/>
            <a:endCxn id="120" idx="0"/>
          </p:cNvCxnSpPr>
          <p:nvPr/>
        </p:nvCxnSpPr>
        <p:spPr>
          <a:xfrm>
            <a:off x="6342675" y="689925"/>
            <a:ext cx="0" cy="440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8" name="Shape 148"/>
          <p:cNvCxnSpPr>
            <a:stCxn id="127" idx="2"/>
            <a:endCxn id="135" idx="0"/>
          </p:cNvCxnSpPr>
          <p:nvPr/>
        </p:nvCxnSpPr>
        <p:spPr>
          <a:xfrm>
            <a:off x="6241275" y="2434075"/>
            <a:ext cx="0" cy="36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9" name="Shape 149"/>
          <p:cNvCxnSpPr>
            <a:stCxn id="135" idx="2"/>
            <a:endCxn id="128" idx="0"/>
          </p:cNvCxnSpPr>
          <p:nvPr/>
        </p:nvCxnSpPr>
        <p:spPr>
          <a:xfrm>
            <a:off x="6241275" y="3258522"/>
            <a:ext cx="33900" cy="4091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sldNum" idx="12"/>
          </p:nvPr>
        </p:nvSpPr>
        <p:spPr>
          <a:xfrm>
            <a:off x="8704700" y="6381900"/>
            <a:ext cx="2844900" cy="476100"/>
          </a:xfrm>
          <a:prstGeom prst="rect">
            <a:avLst/>
          </a:prstGeom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s-ES">
                <a:solidFill>
                  <a:srgbClr val="000000"/>
                </a:solidFill>
              </a:rPr>
              <a:t>9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156" name="Shape 156"/>
          <p:cNvSpPr txBox="1"/>
          <p:nvPr/>
        </p:nvSpPr>
        <p:spPr>
          <a:xfrm>
            <a:off x="1184150" y="6187200"/>
            <a:ext cx="9472800" cy="110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Isabelle Romieu,MD,MPH,ScD. Fuentes de exposicion al plomo </a:t>
            </a:r>
          </a:p>
        </p:txBody>
      </p:sp>
      <p:pic>
        <p:nvPicPr>
          <p:cNvPr id="157" name="Shape 1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60499"/>
            <a:ext cx="12191999" cy="5644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648</Words>
  <Application>Microsoft Office PowerPoint</Application>
  <PresentationFormat>Panorámica</PresentationFormat>
  <Paragraphs>128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Balthazar</vt:lpstr>
      <vt:lpstr>Arial</vt:lpstr>
      <vt:lpstr>simple-light-2</vt:lpstr>
      <vt:lpstr>Presentación de PowerPoint</vt:lpstr>
      <vt:lpstr>Presentación de PowerPoint</vt:lpstr>
      <vt:lpstr>TÍTULO</vt:lpstr>
      <vt:lpstr>Presentación de PowerPoint</vt:lpstr>
      <vt:lpstr>PLANTEAMIENTO DEL PROBLEMA</vt:lpstr>
      <vt:lpstr>OBJETIVO GENERAL</vt:lpstr>
      <vt:lpstr> </vt:lpstr>
      <vt:lpstr>Presentación de PowerPoint</vt:lpstr>
      <vt:lpstr>Presentación de PowerPoint</vt:lpstr>
      <vt:lpstr>Presentación de PowerPoint</vt:lpstr>
      <vt:lpstr>Presentación de PowerPoint</vt:lpstr>
      <vt:lpstr>TOXICOCINÉTICA</vt:lpstr>
      <vt:lpstr>PROCESO INFLAMATORIO</vt:lpstr>
      <vt:lpstr>CONCLUSIÓN</vt:lpstr>
      <vt:lpstr>REFERENCIAS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Consulta Internet Biblioteca</cp:lastModifiedBy>
  <cp:revision>1</cp:revision>
  <dcterms:modified xsi:type="dcterms:W3CDTF">2016-10-31T13:04:40Z</dcterms:modified>
</cp:coreProperties>
</file>