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1" r:id="rId1"/>
  </p:sldMasterIdLst>
  <p:notesMasterIdLst>
    <p:notesMasterId r:id="rId7"/>
  </p:notesMasterIdLst>
  <p:handoutMasterIdLst>
    <p:handoutMasterId r:id="rId8"/>
  </p:handoutMasterIdLst>
  <p:sldIdLst>
    <p:sldId id="257" r:id="rId2"/>
    <p:sldId id="258" r:id="rId3"/>
    <p:sldId id="261" r:id="rId4"/>
    <p:sldId id="262" r:id="rId5"/>
    <p:sldId id="259" r:id="rId6"/>
  </p:sldIdLst>
  <p:sldSz cx="9144000" cy="6858000" type="screen4x3"/>
  <p:notesSz cx="6950075" cy="9236075"/>
  <p:embeddedFontLst>
    <p:embeddedFont>
      <p:font typeface="Calibri" panose="020F0502020204030204" pitchFamily="34" charset="0"/>
      <p:regular r:id="rId9"/>
      <p:bold r:id="rId10"/>
      <p:italic r:id="rId11"/>
      <p:boldItalic r:id="rId12"/>
    </p:embeddedFont>
    <p:embeddedFont>
      <p:font typeface="Bebas Neue" panose="020B0606020202050201" charset="0"/>
      <p:regular r:id="rId13"/>
    </p:embeddedFont>
    <p:embeddedFont>
      <p:font typeface="Bebas Neue Regular" panose="00000500000000000000" charset="0"/>
      <p:regular r:id="rId14"/>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ir Cardona" initials="YC" lastIdx="16" clrIdx="0"/>
  <p:cmAuthor id="2" name="Patricia De Moya" initials="PDM"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D"/>
    <a:srgbClr val="444041"/>
    <a:srgbClr val="C0504D"/>
    <a:srgbClr val="FEA828"/>
    <a:srgbClr val="F68712"/>
    <a:srgbClr val="F19700"/>
    <a:srgbClr val="DB9600"/>
    <a:srgbClr val="8064A2"/>
    <a:srgbClr val="4B7CB8"/>
    <a:srgbClr val="00B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94664" autoAdjust="0"/>
  </p:normalViewPr>
  <p:slideViewPr>
    <p:cSldViewPr>
      <p:cViewPr varScale="1">
        <p:scale>
          <a:sx n="70" d="100"/>
          <a:sy n="70" d="100"/>
        </p:scale>
        <p:origin x="1542" y="72"/>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56" d="100"/>
          <a:sy n="56" d="100"/>
        </p:scale>
        <p:origin x="25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11488" cy="46355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48E847D-9A61-4983-8A99-2DF9D9606D5E}" type="datetimeFigureOut">
              <a:rPr lang="es-ES" smtClean="0"/>
              <a:t>17/05/2019</a:t>
            </a:fld>
            <a:endParaRPr lang="es-ES"/>
          </a:p>
        </p:txBody>
      </p:sp>
      <p:sp>
        <p:nvSpPr>
          <p:cNvPr id="4" name="Marcador de pie de página 3"/>
          <p:cNvSpPr>
            <a:spLocks noGrp="1"/>
          </p:cNvSpPr>
          <p:nvPr>
            <p:ph type="ftr" sz="quarter" idx="2"/>
          </p:nvPr>
        </p:nvSpPr>
        <p:spPr>
          <a:xfrm>
            <a:off x="1" y="8772525"/>
            <a:ext cx="3011488" cy="46355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176F7257-500D-4C86-9222-06055CB0BBB5}" type="slidenum">
              <a:rPr lang="es-ES" smtClean="0"/>
              <a:t>‹Nº›</a:t>
            </a:fld>
            <a:endParaRPr lang="es-ES"/>
          </a:p>
        </p:txBody>
      </p:sp>
    </p:spTree>
    <p:extLst>
      <p:ext uri="{BB962C8B-B14F-4D97-AF65-F5344CB8AC3E}">
        <p14:creationId xmlns:p14="http://schemas.microsoft.com/office/powerpoint/2010/main" val="3531842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075" cy="461964"/>
          </a:xfrm>
          <a:prstGeom prst="rect">
            <a:avLst/>
          </a:prstGeom>
        </p:spPr>
        <p:txBody>
          <a:bodyPr vert="horz" lIns="92492" tIns="46246" rIns="92492" bIns="46246" rtlCol="0"/>
          <a:lstStyle>
            <a:lvl1pPr algn="l" eaLnBrk="1" fontAlgn="auto" hangingPunct="1">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idx="1"/>
          </p:nvPr>
        </p:nvSpPr>
        <p:spPr>
          <a:xfrm>
            <a:off x="3935414" y="0"/>
            <a:ext cx="3013075" cy="461964"/>
          </a:xfrm>
          <a:prstGeom prst="rect">
            <a:avLst/>
          </a:prstGeom>
        </p:spPr>
        <p:txBody>
          <a:bodyPr vert="horz" lIns="92492" tIns="46246" rIns="92492" bIns="46246" rtlCol="0"/>
          <a:lstStyle>
            <a:lvl1pPr algn="r" eaLnBrk="1" fontAlgn="auto" hangingPunct="1">
              <a:spcBef>
                <a:spcPts val="0"/>
              </a:spcBef>
              <a:spcAft>
                <a:spcPts val="0"/>
              </a:spcAft>
              <a:defRPr sz="1200">
                <a:latin typeface="+mn-lt"/>
                <a:cs typeface="+mn-cs"/>
              </a:defRPr>
            </a:lvl1pPr>
          </a:lstStyle>
          <a:p>
            <a:pPr>
              <a:defRPr/>
            </a:pPr>
            <a:fld id="{289797D7-327B-40FA-B9C5-5A7C66DCF513}" type="datetimeFigureOut">
              <a:rPr lang="en-US"/>
              <a:pPr>
                <a:defRPr/>
              </a:pPr>
              <a:t>5/17/2019</a:t>
            </a:fld>
            <a:endParaRPr lang="es-CO"/>
          </a:p>
        </p:txBody>
      </p:sp>
      <p:sp>
        <p:nvSpPr>
          <p:cNvPr id="4" name="3 Marcador de imagen de diapositiva"/>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pPr lvl="0"/>
            <a:endParaRPr lang="es-CO" noProof="0"/>
          </a:p>
        </p:txBody>
      </p:sp>
      <p:sp>
        <p:nvSpPr>
          <p:cNvPr id="5" name="4 Marcador de notas"/>
          <p:cNvSpPr>
            <a:spLocks noGrp="1"/>
          </p:cNvSpPr>
          <p:nvPr>
            <p:ph type="body" sz="quarter" idx="3"/>
          </p:nvPr>
        </p:nvSpPr>
        <p:spPr>
          <a:xfrm>
            <a:off x="695325" y="4387851"/>
            <a:ext cx="5559425" cy="4156075"/>
          </a:xfrm>
          <a:prstGeom prst="rect">
            <a:avLst/>
          </a:prstGeom>
        </p:spPr>
        <p:txBody>
          <a:bodyPr vert="horz" lIns="92492" tIns="46246" rIns="92492" bIns="46246"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p:cNvSpPr>
            <a:spLocks noGrp="1"/>
          </p:cNvSpPr>
          <p:nvPr>
            <p:ph type="ftr" sz="quarter" idx="4"/>
          </p:nvPr>
        </p:nvSpPr>
        <p:spPr>
          <a:xfrm>
            <a:off x="0" y="8772524"/>
            <a:ext cx="3013075" cy="461964"/>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cs typeface="+mn-cs"/>
              </a:defRPr>
            </a:lvl1pPr>
          </a:lstStyle>
          <a:p>
            <a:pPr>
              <a:defRPr/>
            </a:pPr>
            <a:endParaRPr lang="es-CO"/>
          </a:p>
        </p:txBody>
      </p:sp>
      <p:sp>
        <p:nvSpPr>
          <p:cNvPr id="7" name="6 Marcador de número de diapositiva"/>
          <p:cNvSpPr>
            <a:spLocks noGrp="1"/>
          </p:cNvSpPr>
          <p:nvPr>
            <p:ph type="sldNum" sz="quarter" idx="5"/>
          </p:nvPr>
        </p:nvSpPr>
        <p:spPr>
          <a:xfrm>
            <a:off x="3935414" y="8772524"/>
            <a:ext cx="3013075" cy="461964"/>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vl1pPr>
          </a:lstStyle>
          <a:p>
            <a:pPr>
              <a:defRPr/>
            </a:pPr>
            <a:fld id="{F18D3151-53AE-4BF8-A912-59F22366AC38}" type="slidenum">
              <a:rPr lang="es-CO" altLang="es-CO"/>
              <a:pPr>
                <a:defRPr/>
              </a:pPr>
              <a:t>‹Nº›</a:t>
            </a:fld>
            <a:endParaRPr lang="es-CO" altLang="es-CO"/>
          </a:p>
        </p:txBody>
      </p:sp>
    </p:spTree>
    <p:extLst>
      <p:ext uri="{BB962C8B-B14F-4D97-AF65-F5344CB8AC3E}">
        <p14:creationId xmlns:p14="http://schemas.microsoft.com/office/powerpoint/2010/main" val="2079770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755576" y="3810289"/>
            <a:ext cx="7651694" cy="1994975"/>
          </a:xfrm>
        </p:spPr>
        <p:txBody>
          <a:bodyPr anchor="ctr">
            <a:normAutofit/>
          </a:bodyPr>
          <a:lstStyle>
            <a:lvl1pPr algn="ctr">
              <a:defRPr sz="5400" b="0" i="0">
                <a:solidFill>
                  <a:schemeClr val="bg1"/>
                </a:solidFill>
                <a:effectLst/>
                <a:latin typeface="Bebas Neue" panose="020B0606020202050201" pitchFamily="34" charset="0"/>
              </a:defRPr>
            </a:lvl1pPr>
          </a:lstStyle>
          <a:p>
            <a:r>
              <a:rPr lang="es-ES" dirty="0"/>
              <a:t>TÍTULO DE LA PRESENTACIÓN</a:t>
            </a:r>
          </a:p>
        </p:txBody>
      </p:sp>
      <p:sp>
        <p:nvSpPr>
          <p:cNvPr id="3" name="Subtítulo 2"/>
          <p:cNvSpPr>
            <a:spLocks noGrp="1"/>
          </p:cNvSpPr>
          <p:nvPr>
            <p:ph type="subTitle" idx="1"/>
          </p:nvPr>
        </p:nvSpPr>
        <p:spPr>
          <a:xfrm>
            <a:off x="899592" y="5805264"/>
            <a:ext cx="7488832" cy="662382"/>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p>
        </p:txBody>
      </p:sp>
      <p:pic>
        <p:nvPicPr>
          <p:cNvPr id="4" name="Imagen 3">
            <a:extLst>
              <a:ext uri="{FF2B5EF4-FFF2-40B4-BE49-F238E27FC236}">
                <a16:creationId xmlns:a16="http://schemas.microsoft.com/office/drawing/2014/main" xmlns="" id="{6EF75F38-9CCE-4477-BA7B-58F0CF1815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0619" y="0"/>
            <a:ext cx="4901608" cy="4084674"/>
          </a:xfrm>
          <a:prstGeom prst="rect">
            <a:avLst/>
          </a:prstGeom>
        </p:spPr>
      </p:pic>
    </p:spTree>
    <p:extLst>
      <p:ext uri="{BB962C8B-B14F-4D97-AF65-F5344CB8AC3E}">
        <p14:creationId xmlns:p14="http://schemas.microsoft.com/office/powerpoint/2010/main" val="99344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lnSpc>
                <a:spcPct val="100000"/>
              </a:lnSpc>
              <a:defRPr sz="3200" b="0" i="0">
                <a:latin typeface="Bebas Neue" panose="020B0606020202050201" pitchFamily="34" charset="0"/>
              </a:defRPr>
            </a:lvl1pPr>
          </a:lstStyle>
          <a:p>
            <a:r>
              <a:rPr lang="es-ES" dirty="0"/>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403933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lnSpc>
                <a:spcPct val="100000"/>
              </a:lnSpc>
              <a:defRPr sz="3200" b="0" i="0">
                <a:latin typeface="Bebas Neue" panose="020B0606020202050201" pitchFamily="34" charset="0"/>
              </a:defRPr>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230370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Marcador de texto vertical 2"/>
          <p:cNvSpPr>
            <a:spLocks noGrp="1"/>
          </p:cNvSpPr>
          <p:nvPr>
            <p:ph type="body" orient="vert" idx="1"/>
          </p:nvPr>
        </p:nvSpPr>
        <p:spPr>
          <a:xfrm>
            <a:off x="628650" y="1171424"/>
            <a:ext cx="7886700" cy="500553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 name="Título 9"/>
          <p:cNvSpPr>
            <a:spLocks noGrp="1"/>
          </p:cNvSpPr>
          <p:nvPr>
            <p:ph type="title"/>
          </p:nvPr>
        </p:nvSpPr>
        <p:spPr>
          <a:xfrm>
            <a:off x="628650" y="137823"/>
            <a:ext cx="78867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cxnSp>
        <p:nvCxnSpPr>
          <p:cNvPr id="11" name="Conector recto 10"/>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840845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lvl1pPr>
              <a:defRPr b="0" i="0">
                <a:latin typeface="Bebas Neue" panose="020B0606020202050201" pitchFamily="34" charset="0"/>
              </a:defRPr>
            </a:lvl1pPr>
          </a:lstStyle>
          <a:p>
            <a:r>
              <a:rPr lang="es-ES" dirty="0"/>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3377201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54844" y="128736"/>
            <a:ext cx="77724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3" name="2 Marcador de texto"/>
          <p:cNvSpPr>
            <a:spLocks noGrp="1"/>
          </p:cNvSpPr>
          <p:nvPr>
            <p:ph type="body" sz="half" idx="1"/>
          </p:nvPr>
        </p:nvSpPr>
        <p:spPr>
          <a:xfrm>
            <a:off x="685800" y="1268760"/>
            <a:ext cx="3810000" cy="48272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imágenes prediseñadas"/>
          <p:cNvSpPr>
            <a:spLocks noGrp="1"/>
          </p:cNvSpPr>
          <p:nvPr>
            <p:ph type="clipArt" sz="half" idx="2"/>
          </p:nvPr>
        </p:nvSpPr>
        <p:spPr>
          <a:xfrm>
            <a:off x="4648200" y="1268760"/>
            <a:ext cx="3810000" cy="4827240"/>
          </a:xfrm>
        </p:spPr>
        <p:txBody>
          <a:bodyPr rtlCol="0">
            <a:normAutofit/>
          </a:bodyPr>
          <a:lstStyle/>
          <a:p>
            <a:pPr lvl="0"/>
            <a:endParaRPr lang="es-CO" noProof="0"/>
          </a:p>
        </p:txBody>
      </p:sp>
      <p:cxnSp>
        <p:nvCxnSpPr>
          <p:cNvPr id="11" name="Conector recto 10"/>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408392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28650" y="116633"/>
            <a:ext cx="7886700" cy="983443"/>
          </a:xfrm>
        </p:spPr>
        <p:txBody>
          <a:bodyPr anchor="ctr">
            <a:normAutofit/>
          </a:bodyPr>
          <a:lstStyle>
            <a:lvl1pPr algn="ctr">
              <a:lnSpc>
                <a:spcPct val="100000"/>
              </a:lnSpc>
              <a:defRPr sz="3600"/>
            </a:lvl1pPr>
          </a:lstStyle>
          <a:p>
            <a:r>
              <a:rPr lang="es-ES" dirty="0"/>
              <a:t>TÍTULO DE LA DIAPOSITIVA</a:t>
            </a:r>
          </a:p>
        </p:txBody>
      </p:sp>
      <p:sp>
        <p:nvSpPr>
          <p:cNvPr id="3" name="Marcador de contenido 2"/>
          <p:cNvSpPr>
            <a:spLocks noGrp="1"/>
          </p:cNvSpPr>
          <p:nvPr>
            <p:ph idx="1"/>
          </p:nvPr>
        </p:nvSpPr>
        <p:spPr>
          <a:xfrm>
            <a:off x="628650" y="1162338"/>
            <a:ext cx="7886700" cy="50146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7" name="Conector recto 6"/>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1659539211"/>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1">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3861048"/>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535782" y="4581128"/>
            <a:ext cx="8341022" cy="2016224"/>
          </a:xfrm>
        </p:spPr>
        <p:txBody>
          <a:bodyPr anchor="t">
            <a:normAutofit/>
          </a:bodyPr>
          <a:lstStyle>
            <a:lvl1pPr algn="l">
              <a:defRPr sz="4000" b="0" i="0">
                <a:solidFill>
                  <a:schemeClr val="tx1">
                    <a:lumMod val="75000"/>
                    <a:lumOff val="25000"/>
                  </a:schemeClr>
                </a:solidFill>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535782" y="4016506"/>
            <a:ext cx="8344791" cy="531377"/>
          </a:xfrm>
        </p:spPr>
        <p:txBody>
          <a:bodyPr anchor="b">
            <a:normAutofit/>
          </a:bodyPr>
          <a:lstStyle>
            <a:lvl1pPr marL="0" indent="0">
              <a:buNone/>
              <a:defRPr sz="20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descripción o comentario de la sección</a:t>
            </a:r>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7546" y="189902"/>
            <a:ext cx="4177492" cy="3481244"/>
          </a:xfrm>
          <a:prstGeom prst="rect">
            <a:avLst/>
          </a:prstGeom>
        </p:spPr>
      </p:pic>
    </p:spTree>
    <p:extLst>
      <p:ext uri="{BB962C8B-B14F-4D97-AF65-F5344CB8AC3E}">
        <p14:creationId xmlns:p14="http://schemas.microsoft.com/office/powerpoint/2010/main" val="24057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2">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7380312"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614374" y="868363"/>
            <a:ext cx="6477906" cy="2852737"/>
          </a:xfrm>
        </p:spPr>
        <p:txBody>
          <a:bodyPr anchor="b"/>
          <a:lstStyle>
            <a:lvl1pPr algn="l">
              <a:defRPr sz="6000" b="0" i="0">
                <a:solidFill>
                  <a:schemeClr val="bg1"/>
                </a:solidFill>
                <a:effectLst/>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795200" y="3752851"/>
            <a:ext cx="6297080" cy="2368550"/>
          </a:xfrm>
        </p:spPr>
        <p:txBody>
          <a:bodyPr/>
          <a:lstStyle>
            <a:lvl1pPr marL="0" indent="0">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 en esta sección</a:t>
            </a:r>
          </a:p>
        </p:txBody>
      </p:sp>
      <p:sp>
        <p:nvSpPr>
          <p:cNvPr id="10" name="Rectángulo 9"/>
          <p:cNvSpPr/>
          <p:nvPr userDrawn="1"/>
        </p:nvSpPr>
        <p:spPr>
          <a:xfrm flipH="1">
            <a:off x="758795" y="3760172"/>
            <a:ext cx="72000" cy="2368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267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28650" y="1304741"/>
            <a:ext cx="3867150" cy="487222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304741"/>
            <a:ext cx="3867150" cy="4872222"/>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9" name="Conector recto 8"/>
          <p:cNvCxnSpPr/>
          <p:nvPr userDrawn="1"/>
        </p:nvCxnSpPr>
        <p:spPr>
          <a:xfrm>
            <a:off x="628650" y="1124744"/>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Marcador de pie de página 10"/>
          <p:cNvSpPr>
            <a:spLocks noGrp="1"/>
          </p:cNvSpPr>
          <p:nvPr>
            <p:ph type="ftr" sz="quarter" idx="11"/>
          </p:nvPr>
        </p:nvSpPr>
        <p:spPr/>
        <p:txBody>
          <a:bodyPr/>
          <a:lstStyle/>
          <a:p>
            <a:endParaRPr lang="es-ES" dirty="0"/>
          </a:p>
        </p:txBody>
      </p:sp>
      <p:sp>
        <p:nvSpPr>
          <p:cNvPr id="12" name="Marcador de número de diapositiva 11"/>
          <p:cNvSpPr>
            <a:spLocks noGrp="1"/>
          </p:cNvSpPr>
          <p:nvPr>
            <p:ph type="sldNum" sz="quarter" idx="12"/>
          </p:nvPr>
        </p:nvSpPr>
        <p:spPr/>
        <p:txBody>
          <a:bodyPr/>
          <a:lstStyle/>
          <a:p>
            <a:fld id="{A0D7ED8E-E8F2-40C2-AF71-A534DDE5582E}" type="slidenum">
              <a:rPr lang="es-CO" smtClean="0"/>
              <a:pPr/>
              <a:t>‹Nº›</a:t>
            </a:fld>
            <a:endParaRPr lang="es-CO" dirty="0"/>
          </a:p>
        </p:txBody>
      </p:sp>
      <p:sp>
        <p:nvSpPr>
          <p:cNvPr id="14" name="Título 13"/>
          <p:cNvSpPr>
            <a:spLocks noGrp="1"/>
          </p:cNvSpPr>
          <p:nvPr>
            <p:ph type="title"/>
          </p:nvPr>
        </p:nvSpPr>
        <p:spPr>
          <a:xfrm>
            <a:off x="628650" y="123824"/>
            <a:ext cx="7886700" cy="982800"/>
          </a:xfrm>
        </p:spPr>
        <p:txBody>
          <a:bodyPr anchor="ctr" anchorCtr="0">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156296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30238" y="1243818"/>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067730"/>
            <a:ext cx="3868737"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43818"/>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067730"/>
            <a:ext cx="3887788"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cxnSp>
        <p:nvCxnSpPr>
          <p:cNvPr id="11" name="Conector recto 10"/>
          <p:cNvCxnSpPr>
            <a:cxnSpLocks/>
          </p:cNvCxnSpPr>
          <p:nvPr userDrawn="1"/>
        </p:nvCxnSpPr>
        <p:spPr>
          <a:xfrm flipH="1" flipV="1">
            <a:off x="8516938" y="1268760"/>
            <a:ext cx="15502" cy="4920904"/>
          </a:xfrm>
          <a:prstGeom prst="line">
            <a:avLst/>
          </a:prstGeom>
          <a:ln w="1905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ítulo 11"/>
          <p:cNvSpPr>
            <a:spLocks noGrp="1"/>
          </p:cNvSpPr>
          <p:nvPr>
            <p:ph type="title"/>
          </p:nvPr>
        </p:nvSpPr>
        <p:spPr>
          <a:xfrm>
            <a:off x="630238" y="93327"/>
            <a:ext cx="78867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7" name="Marcador de pie de página 6"/>
          <p:cNvSpPr>
            <a:spLocks noGrp="1"/>
          </p:cNvSpPr>
          <p:nvPr>
            <p:ph type="ftr" sz="quarter" idx="11"/>
          </p:nvPr>
        </p:nvSpPr>
        <p:spPr/>
        <p:txBody>
          <a:bodyPr/>
          <a:lstStyle/>
          <a:p>
            <a:endParaRPr lang="es-ES" dirty="0"/>
          </a:p>
        </p:txBody>
      </p:sp>
      <p:sp>
        <p:nvSpPr>
          <p:cNvPr id="8" name="Marcador de número de diapositiva 7"/>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278480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Tabla de contenido">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7380312"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614374" y="868363"/>
            <a:ext cx="6477906" cy="904453"/>
          </a:xfrm>
        </p:spPr>
        <p:txBody>
          <a:bodyPr anchor="t"/>
          <a:lstStyle>
            <a:lvl1pPr algn="l">
              <a:defRPr sz="6000" b="0" i="0">
                <a:solidFill>
                  <a:schemeClr val="bg1"/>
                </a:solidFill>
                <a:effectLst/>
                <a:latin typeface="Bebas Neue" panose="020B0606020202050201" pitchFamily="34" charset="0"/>
              </a:defRPr>
            </a:lvl1pPr>
          </a:lstStyle>
          <a:p>
            <a:r>
              <a:rPr lang="es-CO" dirty="0"/>
              <a:t>Coloca aquí el titulo</a:t>
            </a:r>
            <a:endParaRPr lang="es-ES" dirty="0"/>
          </a:p>
        </p:txBody>
      </p:sp>
      <p:sp>
        <p:nvSpPr>
          <p:cNvPr id="3" name="Marcador de texto 2"/>
          <p:cNvSpPr>
            <a:spLocks noGrp="1"/>
          </p:cNvSpPr>
          <p:nvPr>
            <p:ph type="body" idx="1" hasCustomPrompt="1"/>
          </p:nvPr>
        </p:nvSpPr>
        <p:spPr>
          <a:xfrm>
            <a:off x="795200" y="1844824"/>
            <a:ext cx="6297080" cy="4276577"/>
          </a:xfrm>
          <a:noFill/>
          <a:effectLst/>
        </p:spPr>
        <p:txBody>
          <a:bodyPr/>
          <a:lstStyle>
            <a:lvl1pPr marL="342900" indent="-342900">
              <a:buFont typeface="Arial" panose="020B0604020202020204" pitchFamily="34" charset="0"/>
              <a:buChar char="•"/>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a:t>
            </a:r>
          </a:p>
        </p:txBody>
      </p:sp>
      <p:sp>
        <p:nvSpPr>
          <p:cNvPr id="10" name="Rectángulo 9"/>
          <p:cNvSpPr/>
          <p:nvPr userDrawn="1"/>
        </p:nvSpPr>
        <p:spPr>
          <a:xfrm flipH="1">
            <a:off x="781865" y="1844823"/>
            <a:ext cx="45719" cy="427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1039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6632"/>
            <a:ext cx="7886700" cy="982800"/>
          </a:xfrm>
        </p:spPr>
        <p:txBody>
          <a:bodyPr anchor="ctr">
            <a:noAutofit/>
          </a:bodyPr>
          <a:lstStyle>
            <a:lvl1pPr>
              <a:lnSpc>
                <a:spcPct val="100000"/>
              </a:lnSpc>
              <a:defRPr sz="3600" b="0" i="0">
                <a:latin typeface="Bebas Neue" panose="020B0606020202050201" pitchFamily="34" charset="0"/>
              </a:defRPr>
            </a:lvl1pPr>
          </a:lstStyle>
          <a:p>
            <a:r>
              <a:rPr lang="es-ES"/>
              <a:t>Haga clic para modificar el estilo de título del patrón</a:t>
            </a:r>
          </a:p>
        </p:txBody>
      </p:sp>
      <p:cxnSp>
        <p:nvCxnSpPr>
          <p:cNvPr id="9" name="Conector recto 8"/>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331202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50453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ángulo 10"/>
          <p:cNvSpPr/>
          <p:nvPr userDrawn="1"/>
        </p:nvSpPr>
        <p:spPr>
          <a:xfrm>
            <a:off x="0" y="6361583"/>
            <a:ext cx="9144000" cy="510065"/>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2" name="Marcador de título 1"/>
          <p:cNvSpPr>
            <a:spLocks noGrp="1"/>
          </p:cNvSpPr>
          <p:nvPr userDrawn="1">
            <p:ph type="title"/>
          </p:nvPr>
        </p:nvSpPr>
        <p:spPr>
          <a:xfrm>
            <a:off x="628650" y="365125"/>
            <a:ext cx="7886700" cy="903635"/>
          </a:xfrm>
          <a:prstGeom prst="rect">
            <a:avLst/>
          </a:prstGeom>
        </p:spPr>
        <p:txBody>
          <a:bodyPr vert="horz" lIns="91440" tIns="45720" rIns="91440" bIns="45720" rtlCol="0" anchor="ctr">
            <a:normAutofit/>
          </a:bodyPr>
          <a:lstStyle/>
          <a:p>
            <a:r>
              <a:rPr lang="es-CO" dirty="0"/>
              <a:t>TÍTULO</a:t>
            </a:r>
            <a:r>
              <a:rPr lang="es-ES" dirty="0"/>
              <a:t> DE LA DIAPOSITIVA</a:t>
            </a:r>
          </a:p>
        </p:txBody>
      </p:sp>
      <p:sp>
        <p:nvSpPr>
          <p:cNvPr id="3" name="Marcador de texto 2"/>
          <p:cNvSpPr>
            <a:spLocks noGrp="1"/>
          </p:cNvSpPr>
          <p:nvPr userDrawn="1">
            <p:ph type="body" idx="1"/>
          </p:nvPr>
        </p:nvSpPr>
        <p:spPr>
          <a:xfrm>
            <a:off x="628650" y="1333124"/>
            <a:ext cx="7886700" cy="4843840"/>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txBox="1">
            <a:spLocks/>
          </p:cNvSpPr>
          <p:nvPr userDrawn="1"/>
        </p:nvSpPr>
        <p:spPr>
          <a:xfrm>
            <a:off x="8152571" y="6659721"/>
            <a:ext cx="964800" cy="188640"/>
          </a:xfrm>
          <a:prstGeom prst="rect">
            <a:avLst/>
          </a:prstGeom>
          <a:noFill/>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fld id="{7B8F00C3-1F22-4CE4-A78E-AEBECB6BF7BC}" type="datetime1">
              <a:rPr lang="es-ES" sz="1200" b="0" i="0" smtClean="0">
                <a:solidFill>
                  <a:schemeClr val="bg1"/>
                </a:solidFill>
                <a:effectLst/>
                <a:latin typeface="Bebas Neue Regular" panose="00000500000000000000" pitchFamily="50" charset="0"/>
              </a:rPr>
              <a:pPr algn="ctr"/>
              <a:t>17/05/2019</a:t>
            </a:fld>
            <a:endParaRPr lang="es-ES" sz="1200" b="0" i="0" dirty="0">
              <a:solidFill>
                <a:schemeClr val="bg1"/>
              </a:solidFill>
              <a:effectLst/>
              <a:latin typeface="Bebas Neue Regular" panose="00000500000000000000" pitchFamily="50" charset="0"/>
            </a:endParaRPr>
          </a:p>
        </p:txBody>
      </p:sp>
      <p:sp>
        <p:nvSpPr>
          <p:cNvPr id="10" name="Marcador de pie de página 4"/>
          <p:cNvSpPr>
            <a:spLocks noGrp="1"/>
          </p:cNvSpPr>
          <p:nvPr>
            <p:ph type="ftr" sz="quarter" idx="11"/>
          </p:nvPr>
        </p:nvSpPr>
        <p:spPr>
          <a:xfrm>
            <a:off x="4373197" y="6372324"/>
            <a:ext cx="3748211" cy="480263"/>
          </a:xfrm>
          <a:prstGeom prst="rect">
            <a:avLst/>
          </a:prstGeom>
        </p:spPr>
        <p:txBody>
          <a:bodyPr anchor="ctr"/>
          <a:lstStyle>
            <a:lvl1pPr algn="r">
              <a:defRPr sz="1300" b="0" i="0">
                <a:solidFill>
                  <a:schemeClr val="bg1"/>
                </a:solidFill>
                <a:effectLst/>
                <a:latin typeface="Bebas Neue Regular" panose="00000500000000000000" pitchFamily="50" charset="0"/>
              </a:defRPr>
            </a:lvl1pPr>
          </a:lstStyle>
          <a:p>
            <a:endParaRPr lang="es-ES" dirty="0"/>
          </a:p>
        </p:txBody>
      </p:sp>
      <p:sp>
        <p:nvSpPr>
          <p:cNvPr id="12" name="Marcador de número de diapositiva 5"/>
          <p:cNvSpPr>
            <a:spLocks noGrp="1"/>
          </p:cNvSpPr>
          <p:nvPr>
            <p:ph type="sldNum" sz="quarter" idx="12"/>
          </p:nvPr>
        </p:nvSpPr>
        <p:spPr>
          <a:xfrm>
            <a:off x="8172400" y="6358899"/>
            <a:ext cx="963947" cy="277535"/>
          </a:xfrm>
          <a:prstGeom prst="rect">
            <a:avLst/>
          </a:prstGeom>
          <a:noFill/>
        </p:spPr>
        <p:txBody>
          <a:bodyPr anchor="ctr"/>
          <a:lstStyle>
            <a:lvl1pPr algn="ctr">
              <a:defRPr sz="1200" b="0" i="0">
                <a:solidFill>
                  <a:schemeClr val="bg1"/>
                </a:solidFill>
                <a:effectLst/>
                <a:latin typeface="Bebas Neue Regular" panose="00000500000000000000" pitchFamily="50" charset="0"/>
              </a:defRPr>
            </a:lvl1pPr>
          </a:lstStyle>
          <a:p>
            <a:fld id="{A0D7ED8E-E8F2-40C2-AF71-A534DDE5582E}" type="slidenum">
              <a:rPr lang="es-CO" smtClean="0"/>
              <a:pPr/>
              <a:t>‹Nº›</a:t>
            </a:fld>
            <a:endParaRPr lang="es-CO" dirty="0"/>
          </a:p>
        </p:txBody>
      </p:sp>
      <p:pic>
        <p:nvPicPr>
          <p:cNvPr id="6" name="Imagen 5">
            <a:extLst>
              <a:ext uri="{FF2B5EF4-FFF2-40B4-BE49-F238E27FC236}">
                <a16:creationId xmlns:a16="http://schemas.microsoft.com/office/drawing/2014/main" xmlns="" id="{211ECAD4-1292-4E06-96E3-A5E27594CA9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6250" y="6330600"/>
            <a:ext cx="3676420" cy="554784"/>
          </a:xfrm>
          <a:prstGeom prst="rect">
            <a:avLst/>
          </a:prstGeom>
        </p:spPr>
      </p:pic>
    </p:spTree>
    <p:extLst>
      <p:ext uri="{BB962C8B-B14F-4D97-AF65-F5344CB8AC3E}">
        <p14:creationId xmlns:p14="http://schemas.microsoft.com/office/powerpoint/2010/main" val="33506158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3" r:id="rId4"/>
    <p:sldLayoutId id="2147483665" r:id="rId5"/>
    <p:sldLayoutId id="2147483666" r:id="rId6"/>
    <p:sldLayoutId id="2147483674" r:id="rId7"/>
    <p:sldLayoutId id="2147483667" r:id="rId8"/>
    <p:sldLayoutId id="2147483668" r:id="rId9"/>
    <p:sldLayoutId id="2147483669" r:id="rId10"/>
    <p:sldLayoutId id="2147483670" r:id="rId11"/>
    <p:sldLayoutId id="2147483671" r:id="rId12"/>
    <p:sldLayoutId id="2147483672" r:id="rId13"/>
    <p:sldLayoutId id="2147483679" r:id="rId14"/>
  </p:sldLayoutIdLst>
  <p:hf hdr="0"/>
  <p:txStyles>
    <p:title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4066412"/>
            <a:ext cx="8341022" cy="2780928"/>
          </a:xfrm>
        </p:spPr>
        <p:txBody>
          <a:bodyPr>
            <a:normAutofit/>
          </a:bodyPr>
          <a:lstStyle/>
          <a:p>
            <a:pPr algn="ctr">
              <a:lnSpc>
                <a:spcPct val="100000"/>
              </a:lnSpc>
            </a:pPr>
            <a:r>
              <a:rPr lang="es-CO" sz="1600" dirty="0"/>
              <a:t/>
            </a:r>
            <a:br>
              <a:rPr lang="es-CO" sz="1600" dirty="0"/>
            </a:br>
            <a:r>
              <a:rPr lang="es-CO" sz="1600" dirty="0"/>
              <a:t/>
            </a:r>
            <a:br>
              <a:rPr lang="es-CO" sz="1600" dirty="0"/>
            </a:br>
            <a:r>
              <a:rPr lang="es-CO" sz="1600" dirty="0"/>
              <a:t/>
            </a:r>
            <a:br>
              <a:rPr lang="es-CO" sz="1600" dirty="0"/>
            </a:br>
            <a:r>
              <a:rPr lang="es-CO" sz="1800" b="1" dirty="0">
                <a:latin typeface="Arial" panose="020B0604020202020204" pitchFamily="34" charset="0"/>
                <a:cs typeface="Arial" panose="020B0604020202020204" pitchFamily="34" charset="0"/>
              </a:rPr>
              <a:t>INTEGRANTES</a:t>
            </a:r>
            <a:r>
              <a:rPr lang="es-CO" sz="1800" dirty="0">
                <a:latin typeface="Arial" panose="020B0604020202020204" pitchFamily="34" charset="0"/>
                <a:cs typeface="Arial" panose="020B0604020202020204" pitchFamily="34" charset="0"/>
              </a:rPr>
              <a:t>: </a:t>
            </a:r>
            <a:r>
              <a:rPr lang="es-CO" sz="1800" b="1" dirty="0">
                <a:latin typeface="Arial" panose="020B0604020202020204" pitchFamily="34" charset="0"/>
                <a:cs typeface="Arial" panose="020B0604020202020204" pitchFamily="34" charset="0"/>
              </a:rPr>
              <a:t>ARIZA BETIN CHARITH</a:t>
            </a:r>
            <a:br>
              <a:rPr lang="es-CO" sz="1800" b="1" dirty="0">
                <a:latin typeface="Arial" panose="020B0604020202020204" pitchFamily="34" charset="0"/>
                <a:cs typeface="Arial" panose="020B0604020202020204" pitchFamily="34" charset="0"/>
              </a:rPr>
            </a:br>
            <a:r>
              <a:rPr lang="es-CO" sz="1800" b="1" dirty="0">
                <a:latin typeface="Arial" panose="020B0604020202020204" pitchFamily="34" charset="0"/>
                <a:cs typeface="Arial" panose="020B0604020202020204" pitchFamily="34" charset="0"/>
              </a:rPr>
              <a:t>DE LA ESPRIELLA RIVERA DIANA CAROLINA</a:t>
            </a:r>
            <a:r>
              <a:rPr lang="es-CO" sz="1800" dirty="0">
                <a:latin typeface="Arial" panose="020B0604020202020204" pitchFamily="34" charset="0"/>
                <a:cs typeface="Arial" panose="020B0604020202020204" pitchFamily="34" charset="0"/>
              </a:rPr>
              <a:t/>
            </a:r>
            <a:br>
              <a:rPr lang="es-CO" sz="1800" dirty="0">
                <a:latin typeface="Arial" panose="020B0604020202020204" pitchFamily="34" charset="0"/>
                <a:cs typeface="Arial" panose="020B0604020202020204" pitchFamily="34" charset="0"/>
              </a:rPr>
            </a:br>
            <a:r>
              <a:rPr lang="es-CO" sz="1800" b="1" dirty="0">
                <a:latin typeface="Arial" panose="020B0604020202020204" pitchFamily="34" charset="0"/>
                <a:cs typeface="Arial" panose="020B0604020202020204" pitchFamily="34" charset="0"/>
              </a:rPr>
              <a:t>ESCORCIA PALACIO MATILDE</a:t>
            </a:r>
            <a:r>
              <a:rPr lang="es-CO" sz="1800" dirty="0">
                <a:latin typeface="Arial" panose="020B0604020202020204" pitchFamily="34" charset="0"/>
                <a:cs typeface="Arial" panose="020B0604020202020204" pitchFamily="34" charset="0"/>
              </a:rPr>
              <a:t/>
            </a:r>
            <a:br>
              <a:rPr lang="es-CO" sz="1800" dirty="0">
                <a:latin typeface="Arial" panose="020B0604020202020204" pitchFamily="34" charset="0"/>
                <a:cs typeface="Arial" panose="020B0604020202020204" pitchFamily="34" charset="0"/>
              </a:rPr>
            </a:br>
            <a:r>
              <a:rPr lang="es-CO" sz="1800" b="1" dirty="0">
                <a:latin typeface="Arial" panose="020B0604020202020204" pitchFamily="34" charset="0"/>
                <a:cs typeface="Arial" panose="020B0604020202020204" pitchFamily="34" charset="0"/>
              </a:rPr>
              <a:t>MEZA HENRIQUEZ MARIA DE LOS ANGELES </a:t>
            </a:r>
            <a:br>
              <a:rPr lang="es-CO" sz="1800" b="1" dirty="0">
                <a:latin typeface="Arial" panose="020B0604020202020204" pitchFamily="34" charset="0"/>
                <a:cs typeface="Arial" panose="020B0604020202020204" pitchFamily="34" charset="0"/>
              </a:rPr>
            </a:br>
            <a:r>
              <a:rPr lang="es-CO" sz="1800" b="1" dirty="0">
                <a:latin typeface="Arial" panose="020B0604020202020204" pitchFamily="34" charset="0"/>
                <a:cs typeface="Arial" panose="020B0604020202020204" pitchFamily="34" charset="0"/>
              </a:rPr>
              <a:t> </a:t>
            </a:r>
            <a:br>
              <a:rPr lang="es-CO" sz="1800" b="1" dirty="0">
                <a:latin typeface="Arial" panose="020B0604020202020204" pitchFamily="34" charset="0"/>
                <a:cs typeface="Arial" panose="020B0604020202020204" pitchFamily="34" charset="0"/>
              </a:rPr>
            </a:br>
            <a:r>
              <a:rPr lang="es-CO" sz="1800" b="1" dirty="0">
                <a:latin typeface="Arial" panose="020B0604020202020204" pitchFamily="34" charset="0"/>
                <a:cs typeface="Arial" panose="020B0604020202020204" pitchFamily="34" charset="0"/>
              </a:rPr>
              <a:t>DOCENTE TUTOR:  RAFAEL  ZAMBRANO VANEGAS</a:t>
            </a:r>
            <a:endParaRPr lang="es-CO" sz="1800"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799209" y="3861048"/>
            <a:ext cx="8344791" cy="891417"/>
          </a:xfrm>
        </p:spPr>
        <p:txBody>
          <a:bodyPr>
            <a:normAutofit/>
          </a:bodyPr>
          <a:lstStyle/>
          <a:p>
            <a:r>
              <a:rPr lang="es-CO" b="1" dirty="0"/>
              <a:t>      PROYECTO ACADEMICO DE TRABAJO COLECTIVO (PAT)</a:t>
            </a:r>
            <a:endParaRPr lang="es-CO" dirty="0"/>
          </a:p>
        </p:txBody>
      </p:sp>
    </p:spTree>
    <p:extLst>
      <p:ext uri="{BB962C8B-B14F-4D97-AF65-F5344CB8AC3E}">
        <p14:creationId xmlns:p14="http://schemas.microsoft.com/office/powerpoint/2010/main" val="47613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8264BB2B-D1C4-4F06-972F-A3D1C411A9A2}"/>
              </a:ext>
            </a:extLst>
          </p:cNvPr>
          <p:cNvSpPr/>
          <p:nvPr/>
        </p:nvSpPr>
        <p:spPr>
          <a:xfrm>
            <a:off x="1331640" y="1772816"/>
            <a:ext cx="4572000" cy="3680303"/>
          </a:xfrm>
          <a:prstGeom prst="rect">
            <a:avLst/>
          </a:prstGeom>
        </p:spPr>
        <p:txBody>
          <a:bodyPr>
            <a:spAutoFit/>
          </a:bodyPr>
          <a:lstStyle/>
          <a:p>
            <a:pPr algn="ctr">
              <a:lnSpc>
                <a:spcPct val="200000"/>
              </a:lnSpc>
              <a:spcAft>
                <a:spcPts val="1000"/>
              </a:spcAft>
            </a:pPr>
            <a:r>
              <a:rPr lang="es-CO" sz="2400" b="1" dirty="0">
                <a:latin typeface="Times New Roman" panose="02020603050405020304" pitchFamily="18" charset="0"/>
                <a:ea typeface="Times New Roman" panose="02020603050405020304" pitchFamily="18" charset="0"/>
                <a:cs typeface="Times New Roman" panose="02020603050405020304" pitchFamily="18" charset="0"/>
              </a:rPr>
              <a:t>DESARROLLO HUMANO Y MEDIO AMBIENTE FRENTE AL  ARROYO DE LA FELICIDAD SECTOR BARRIO ABAJO</a:t>
            </a:r>
            <a:endParaRPr lang="es-CO"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00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endParaRPr lang="es-ES" dirty="0"/>
          </a:p>
        </p:txBody>
      </p:sp>
      <p:sp>
        <p:nvSpPr>
          <p:cNvPr id="3" name="Marcador de número de diapositiva 2"/>
          <p:cNvSpPr>
            <a:spLocks noGrp="1"/>
          </p:cNvSpPr>
          <p:nvPr>
            <p:ph type="sldNum" sz="quarter" idx="12"/>
          </p:nvPr>
        </p:nvSpPr>
        <p:spPr/>
        <p:txBody>
          <a:bodyPr/>
          <a:lstStyle/>
          <a:p>
            <a:fld id="{A0D7ED8E-E8F2-40C2-AF71-A534DDE5582E}" type="slidenum">
              <a:rPr lang="es-CO" smtClean="0"/>
              <a:pPr/>
              <a:t>3</a:t>
            </a:fld>
            <a:endParaRPr lang="es-CO" dirty="0"/>
          </a:p>
        </p:txBody>
      </p:sp>
      <p:sp>
        <p:nvSpPr>
          <p:cNvPr id="4" name="Rectángulo 3">
            <a:extLst>
              <a:ext uri="{FF2B5EF4-FFF2-40B4-BE49-F238E27FC236}">
                <a16:creationId xmlns:a16="http://schemas.microsoft.com/office/drawing/2014/main" xmlns="" id="{23CB9ABE-7B45-492C-8D51-2765A307A83E}"/>
              </a:ext>
            </a:extLst>
          </p:cNvPr>
          <p:cNvSpPr/>
          <p:nvPr/>
        </p:nvSpPr>
        <p:spPr>
          <a:xfrm>
            <a:off x="683568" y="454500"/>
            <a:ext cx="7920880" cy="5503879"/>
          </a:xfrm>
          <a:prstGeom prst="rect">
            <a:avLst/>
          </a:prstGeom>
        </p:spPr>
        <p:txBody>
          <a:bodyPr wrap="square">
            <a:spAutoFit/>
          </a:bodyPr>
          <a:lstStyle/>
          <a:p>
            <a:pPr algn="ctr">
              <a:lnSpc>
                <a:spcPct val="200000"/>
              </a:lnSpc>
              <a:spcAft>
                <a:spcPts val="0"/>
              </a:spcAft>
            </a:pPr>
            <a:r>
              <a:rPr lang="es-ES" sz="2400" b="1" dirty="0">
                <a:latin typeface="Arial" panose="020B0604020202020204" pitchFamily="34" charset="0"/>
                <a:ea typeface="Times New Roman" panose="02020603050405020304" pitchFamily="18" charset="0"/>
              </a:rPr>
              <a:t>OBJETIVOS DE LA INVESTIGACIÓN </a:t>
            </a:r>
            <a:endParaRPr lang="es-CO" sz="2400" dirty="0">
              <a:latin typeface="Arial" panose="020B0604020202020204" pitchFamily="34" charset="0"/>
              <a:ea typeface="Times New Roman" panose="02020603050405020304" pitchFamily="18" charset="0"/>
            </a:endParaRPr>
          </a:p>
          <a:p>
            <a:pPr marL="742950" lvl="1" indent="-285750" algn="just">
              <a:lnSpc>
                <a:spcPct val="200000"/>
              </a:lnSpc>
              <a:spcAft>
                <a:spcPts val="0"/>
              </a:spcAft>
              <a:buFont typeface="+mj-lt"/>
              <a:buAutoNum type="arabicPeriod"/>
            </a:pPr>
            <a:r>
              <a:rPr lang="es-ES" sz="1400" b="1" dirty="0">
                <a:latin typeface="Arial" panose="020B0604020202020204" pitchFamily="34" charset="0"/>
                <a:ea typeface="Times New Roman" panose="02020603050405020304" pitchFamily="18" charset="0"/>
              </a:rPr>
              <a:t>OBJETIVO GENERAL: </a:t>
            </a:r>
            <a:endParaRPr lang="es-CO" sz="1400" b="1" dirty="0">
              <a:latin typeface="Arial" panose="020B0604020202020204" pitchFamily="34" charset="0"/>
              <a:ea typeface="Times New Roman" panose="02020603050405020304" pitchFamily="18" charset="0"/>
            </a:endParaRPr>
          </a:p>
          <a:p>
            <a:pPr algn="just">
              <a:lnSpc>
                <a:spcPct val="200000"/>
              </a:lnSpc>
              <a:spcAft>
                <a:spcPts val="0"/>
              </a:spcAft>
            </a:pPr>
            <a:r>
              <a:rPr lang="es-ES" sz="1400" dirty="0">
                <a:latin typeface="Arial" panose="020B0604020202020204" pitchFamily="34" charset="0"/>
                <a:ea typeface="Times New Roman" panose="02020603050405020304" pitchFamily="18" charset="0"/>
              </a:rPr>
              <a:t>Identificar las consecuencias a nivel social que se presentan en la comunidad alrededor de la obra de canalización del arroyo la felicidad de barranquilla durante este último año. </a:t>
            </a:r>
            <a:endParaRPr lang="es-CO" sz="1400" dirty="0">
              <a:latin typeface="Arial" panose="020B0604020202020204" pitchFamily="34" charset="0"/>
              <a:ea typeface="Times New Roman" panose="02020603050405020304" pitchFamily="18" charset="0"/>
            </a:endParaRPr>
          </a:p>
          <a:p>
            <a:pPr marL="742950" lvl="1" indent="-285750" algn="just">
              <a:lnSpc>
                <a:spcPct val="200000"/>
              </a:lnSpc>
              <a:spcAft>
                <a:spcPts val="0"/>
              </a:spcAft>
              <a:buFont typeface="+mj-lt"/>
              <a:buAutoNum type="arabicPeriod"/>
            </a:pPr>
            <a:r>
              <a:rPr lang="es-ES" sz="1400" b="1" dirty="0">
                <a:latin typeface="Arial" panose="020B0604020202020204" pitchFamily="34" charset="0"/>
                <a:ea typeface="Times New Roman" panose="02020603050405020304" pitchFamily="18" charset="0"/>
              </a:rPr>
              <a:t>OBJETIVOS ESPECÍFICOS : </a:t>
            </a:r>
            <a:endParaRPr lang="es-CO" sz="1400" dirty="0">
              <a:latin typeface="Arial" panose="020B0604020202020204" pitchFamily="34" charset="0"/>
              <a:ea typeface="Times New Roman" panose="02020603050405020304" pitchFamily="18" charset="0"/>
            </a:endParaRPr>
          </a:p>
          <a:p>
            <a:pPr marL="342900" lvl="0" indent="-342900" algn="just">
              <a:lnSpc>
                <a:spcPct val="200000"/>
              </a:lnSpc>
              <a:spcAft>
                <a:spcPts val="0"/>
              </a:spcAft>
              <a:buFont typeface="Wingdings" panose="05000000000000000000" pitchFamily="2" charset="2"/>
              <a:buChar char=""/>
            </a:pPr>
            <a:r>
              <a:rPr lang="es-ES" sz="1400" dirty="0">
                <a:latin typeface="Arial" panose="020B0604020202020204" pitchFamily="34" charset="0"/>
                <a:ea typeface="Times New Roman" panose="02020603050405020304" pitchFamily="18" charset="0"/>
              </a:rPr>
              <a:t>Establecer las afectaciones que se presentan en la comunidad a causa de la canalización del arroyo y su contaminación ambiental. </a:t>
            </a:r>
            <a:endParaRPr lang="es-CO" sz="1400" dirty="0">
              <a:latin typeface="Arial" panose="020B0604020202020204" pitchFamily="34" charset="0"/>
              <a:ea typeface="Times New Roman" panose="02020603050405020304" pitchFamily="18" charset="0"/>
            </a:endParaRPr>
          </a:p>
          <a:p>
            <a:pPr marL="342900" lvl="0" indent="-342900" algn="just">
              <a:lnSpc>
                <a:spcPct val="200000"/>
              </a:lnSpc>
              <a:spcAft>
                <a:spcPts val="0"/>
              </a:spcAft>
              <a:buFont typeface="Wingdings" panose="05000000000000000000" pitchFamily="2" charset="2"/>
              <a:buChar char=""/>
            </a:pPr>
            <a:r>
              <a:rPr lang="es-ES" sz="1400" dirty="0">
                <a:latin typeface="Arial" panose="020B0604020202020204" pitchFamily="34" charset="0"/>
                <a:ea typeface="Times New Roman" panose="02020603050405020304" pitchFamily="18" charset="0"/>
              </a:rPr>
              <a:t>Indagar los procesos participativos desarrollados en la obra de canalización del arroyo la felicidad. </a:t>
            </a:r>
            <a:endParaRPr lang="es-CO" sz="1400" dirty="0">
              <a:latin typeface="Arial" panose="020B0604020202020204" pitchFamily="34" charset="0"/>
              <a:ea typeface="Times New Roman" panose="02020603050405020304" pitchFamily="18" charset="0"/>
            </a:endParaRPr>
          </a:p>
          <a:p>
            <a:pPr marL="342900" lvl="0" indent="-342900" algn="just">
              <a:lnSpc>
                <a:spcPct val="200000"/>
              </a:lnSpc>
              <a:spcAft>
                <a:spcPts val="0"/>
              </a:spcAft>
              <a:buFont typeface="Wingdings" panose="05000000000000000000" pitchFamily="2" charset="2"/>
              <a:buChar char=""/>
            </a:pPr>
            <a:r>
              <a:rPr lang="es-ES" sz="1400" dirty="0">
                <a:latin typeface="Arial" panose="020B0604020202020204" pitchFamily="34" charset="0"/>
                <a:ea typeface="Times New Roman" panose="02020603050405020304" pitchFamily="18" charset="0"/>
              </a:rPr>
              <a:t>Identificar qué aspectos favorables se evidencian a partir de la obra. </a:t>
            </a:r>
            <a:endParaRPr lang="es-CO" sz="1400" dirty="0">
              <a:latin typeface="Arial" panose="020B0604020202020204" pitchFamily="34" charset="0"/>
              <a:ea typeface="Times New Roman" panose="02020603050405020304" pitchFamily="18" charset="0"/>
            </a:endParaRPr>
          </a:p>
          <a:p>
            <a:pPr marL="342900" lvl="0" indent="-342900" algn="just">
              <a:lnSpc>
                <a:spcPct val="200000"/>
              </a:lnSpc>
              <a:spcAft>
                <a:spcPts val="0"/>
              </a:spcAft>
              <a:buFont typeface="Wingdings" panose="05000000000000000000" pitchFamily="2" charset="2"/>
              <a:buChar char=""/>
            </a:pPr>
            <a:r>
              <a:rPr lang="es-ES" sz="1400" dirty="0">
                <a:latin typeface="Arial" panose="020B0604020202020204" pitchFamily="34" charset="0"/>
                <a:ea typeface="Times New Roman" panose="02020603050405020304" pitchFamily="18" charset="0"/>
              </a:rPr>
              <a:t>Reconocer el impacto económico que genera la canalización dentro de los comerciantes de la zona.</a:t>
            </a:r>
            <a:endParaRPr lang="es-CO" sz="14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6670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endParaRPr lang="es-ES" dirty="0"/>
          </a:p>
        </p:txBody>
      </p:sp>
      <p:sp>
        <p:nvSpPr>
          <p:cNvPr id="3" name="Marcador de número de diapositiva 2"/>
          <p:cNvSpPr>
            <a:spLocks noGrp="1"/>
          </p:cNvSpPr>
          <p:nvPr>
            <p:ph type="sldNum" sz="quarter" idx="12"/>
          </p:nvPr>
        </p:nvSpPr>
        <p:spPr/>
        <p:txBody>
          <a:bodyPr/>
          <a:lstStyle/>
          <a:p>
            <a:fld id="{A0D7ED8E-E8F2-40C2-AF71-A534DDE5582E}" type="slidenum">
              <a:rPr lang="es-CO" smtClean="0"/>
              <a:pPr/>
              <a:t>4</a:t>
            </a:fld>
            <a:endParaRPr lang="es-CO" dirty="0"/>
          </a:p>
        </p:txBody>
      </p:sp>
      <p:sp>
        <p:nvSpPr>
          <p:cNvPr id="4" name="Rectángulo 3">
            <a:extLst>
              <a:ext uri="{FF2B5EF4-FFF2-40B4-BE49-F238E27FC236}">
                <a16:creationId xmlns:a16="http://schemas.microsoft.com/office/drawing/2014/main" xmlns="" id="{23CB9ABE-7B45-492C-8D51-2765A307A83E}"/>
              </a:ext>
            </a:extLst>
          </p:cNvPr>
          <p:cNvSpPr/>
          <p:nvPr/>
        </p:nvSpPr>
        <p:spPr>
          <a:xfrm>
            <a:off x="611560" y="460795"/>
            <a:ext cx="7920880" cy="6611875"/>
          </a:xfrm>
          <a:prstGeom prst="rect">
            <a:avLst/>
          </a:prstGeom>
        </p:spPr>
        <p:txBody>
          <a:bodyPr wrap="square">
            <a:spAutoFit/>
          </a:bodyPr>
          <a:lstStyle/>
          <a:p>
            <a:pPr algn="ctr">
              <a:lnSpc>
                <a:spcPct val="200000"/>
              </a:lnSpc>
              <a:spcAft>
                <a:spcPts val="0"/>
              </a:spcAft>
            </a:pPr>
            <a:r>
              <a:rPr lang="es-CO" sz="2000" b="1" dirty="0">
                <a:latin typeface="+mn-lt"/>
                <a:ea typeface="Times New Roman" panose="02020603050405020304" pitchFamily="18" charset="0"/>
              </a:rPr>
              <a:t>DISEÑO METODOLOGICO</a:t>
            </a:r>
          </a:p>
          <a:p>
            <a:r>
              <a:rPr lang="es-ES" dirty="0">
                <a:latin typeface="+mn-lt"/>
              </a:rPr>
              <a:t>Por el tipo de investigación, el presente estudio reúne las condiciones metodológicas de una investigación aplicada</a:t>
            </a:r>
            <a:r>
              <a:rPr lang="es-ES" b="1" dirty="0">
                <a:latin typeface="+mn-lt"/>
              </a:rPr>
              <a:t>,</a:t>
            </a:r>
            <a:r>
              <a:rPr lang="es-ES" dirty="0">
                <a:latin typeface="+mn-lt"/>
              </a:rPr>
              <a:t> en razón que se utilizaron conocimientos del efecto que tiene la falta de un plan de infraestructura correcto e integral que dé solución a una de las problemáticas más evidentes o conocidas de la ciudad de Barranquilla, como lo es los arroyos en época invernal, y las medidas preventivas y correctivas que puedan darse. </a:t>
            </a:r>
          </a:p>
          <a:p>
            <a:endParaRPr lang="es-ES" dirty="0">
              <a:latin typeface="+mn-lt"/>
            </a:endParaRPr>
          </a:p>
          <a:p>
            <a:r>
              <a:rPr lang="es-ES" dirty="0">
                <a:latin typeface="+mn-lt"/>
              </a:rPr>
              <a:t>Los principales métodos que se utilizaron en la investigación fueron: método  deductivo, inductivo, descriptivo, entre otros.</a:t>
            </a:r>
            <a:endParaRPr lang="es-CO" dirty="0">
              <a:latin typeface="+mn-lt"/>
            </a:endParaRPr>
          </a:p>
          <a:p>
            <a:r>
              <a:rPr lang="es-ES" dirty="0">
                <a:latin typeface="+mn-lt"/>
              </a:rPr>
              <a:t> </a:t>
            </a:r>
            <a:endParaRPr lang="es-CO" dirty="0">
              <a:latin typeface="+mn-lt"/>
            </a:endParaRPr>
          </a:p>
          <a:p>
            <a:r>
              <a:rPr lang="es-CO" dirty="0">
                <a:latin typeface="+mn-lt"/>
              </a:rPr>
              <a:t>La metodología implementada en este análisis es descriptiva, analítica, cuyo objetivo es describir el impacto generado en el ecosistema, por los incidentes presentados en la falta de canalización del arroyo de la carrera 54, con respecto, primeramente a la imagen generada por esta situación, a los por menores que vivencian cada una de las personas que se encuentran aledaños a este arroyo, las instituciones educativas, sociales y culturales circundantes del sector. </a:t>
            </a:r>
          </a:p>
          <a:p>
            <a:pPr algn="ctr">
              <a:lnSpc>
                <a:spcPct val="200000"/>
              </a:lnSpc>
              <a:spcAft>
                <a:spcPts val="0"/>
              </a:spcAft>
            </a:pPr>
            <a:endParaRPr lang="es-CO" dirty="0"/>
          </a:p>
          <a:p>
            <a:pPr algn="ctr">
              <a:lnSpc>
                <a:spcPct val="200000"/>
              </a:lnSpc>
              <a:spcAft>
                <a:spcPts val="0"/>
              </a:spcAft>
            </a:pPr>
            <a:endParaRPr lang="es-CO" sz="14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67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1"/>
          </p:nvPr>
        </p:nvSpPr>
        <p:spPr/>
        <p:txBody>
          <a:bodyPr/>
          <a:lstStyle/>
          <a:p>
            <a:pPr algn="ctr"/>
            <a:r>
              <a:rPr lang="es-CO" dirty="0"/>
              <a:t>CATEGORIAS</a:t>
            </a:r>
          </a:p>
          <a:p>
            <a:endParaRPr lang="es-CO" dirty="0"/>
          </a:p>
        </p:txBody>
      </p:sp>
      <p:sp>
        <p:nvSpPr>
          <p:cNvPr id="3" name="Marcador de contenido 2"/>
          <p:cNvSpPr>
            <a:spLocks noGrp="1"/>
          </p:cNvSpPr>
          <p:nvPr>
            <p:ph sz="half" idx="2"/>
          </p:nvPr>
        </p:nvSpPr>
        <p:spPr/>
        <p:txBody>
          <a:bodyPr/>
          <a:lstStyle/>
          <a:p>
            <a:pPr algn="ctr"/>
            <a:r>
              <a:rPr lang="es-CO" dirty="0"/>
              <a:t>SUBCATEGORIAS</a:t>
            </a:r>
          </a:p>
          <a:p>
            <a:endParaRPr lang="es-CO"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5</a:t>
            </a:fld>
            <a:endParaRPr lang="es-CO" dirty="0"/>
          </a:p>
        </p:txBody>
      </p:sp>
      <p:graphicFrame>
        <p:nvGraphicFramePr>
          <p:cNvPr id="7" name="Tabla 6">
            <a:extLst>
              <a:ext uri="{FF2B5EF4-FFF2-40B4-BE49-F238E27FC236}">
                <a16:creationId xmlns:a16="http://schemas.microsoft.com/office/drawing/2014/main" xmlns="" id="{3C62DE20-B6FE-49A1-B6B0-14EBEB9646D3}"/>
              </a:ext>
            </a:extLst>
          </p:cNvPr>
          <p:cNvGraphicFramePr>
            <a:graphicFrameLocks noGrp="1"/>
          </p:cNvGraphicFramePr>
          <p:nvPr>
            <p:extLst>
              <p:ext uri="{D42A27DB-BD31-4B8C-83A1-F6EECF244321}">
                <p14:modId xmlns:p14="http://schemas.microsoft.com/office/powerpoint/2010/main" val="212236183"/>
              </p:ext>
            </p:extLst>
          </p:nvPr>
        </p:nvGraphicFramePr>
        <p:xfrm>
          <a:off x="904505" y="2006502"/>
          <a:ext cx="3688705" cy="3721318"/>
        </p:xfrm>
        <a:graphic>
          <a:graphicData uri="http://schemas.openxmlformats.org/drawingml/2006/table">
            <a:tbl>
              <a:tblPr firstRow="1" firstCol="1" bandRow="1">
                <a:tableStyleId>{5C22544A-7EE6-4342-B048-85BDC9FD1C3A}</a:tableStyleId>
              </a:tblPr>
              <a:tblGrid>
                <a:gridCol w="3688705">
                  <a:extLst>
                    <a:ext uri="{9D8B030D-6E8A-4147-A177-3AD203B41FA5}">
                      <a16:colId xmlns:a16="http://schemas.microsoft.com/office/drawing/2014/main" xmlns="" val="177432572"/>
                    </a:ext>
                  </a:extLst>
                </a:gridCol>
              </a:tblGrid>
              <a:tr h="492747">
                <a:tc>
                  <a:txBody>
                    <a:bodyPr/>
                    <a:lstStyle/>
                    <a:p>
                      <a:pPr>
                        <a:lnSpc>
                          <a:spcPct val="200000"/>
                        </a:lnSpc>
                        <a:spcAft>
                          <a:spcPts val="0"/>
                        </a:spcAft>
                      </a:pPr>
                      <a:r>
                        <a:rPr lang="es-CO" sz="1800" dirty="0">
                          <a:effectLst/>
                        </a:rPr>
                        <a:t>Afectaciones en la comunidad</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7636699"/>
                  </a:ext>
                </a:extLst>
              </a:tr>
              <a:tr h="1425244">
                <a:tc>
                  <a:txBody>
                    <a:bodyPr/>
                    <a:lstStyle/>
                    <a:p>
                      <a:pPr>
                        <a:lnSpc>
                          <a:spcPct val="200000"/>
                        </a:lnSpc>
                        <a:spcAft>
                          <a:spcPts val="0"/>
                        </a:spcAft>
                      </a:pPr>
                      <a:r>
                        <a:rPr lang="es-CO" sz="1800" dirty="0">
                          <a:effectLst/>
                        </a:rPr>
                        <a:t>Procesos participativos</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09584730"/>
                  </a:ext>
                </a:extLst>
              </a:tr>
              <a:tr h="981352">
                <a:tc>
                  <a:txBody>
                    <a:bodyPr/>
                    <a:lstStyle/>
                    <a:p>
                      <a:pPr>
                        <a:lnSpc>
                          <a:spcPct val="200000"/>
                        </a:lnSpc>
                        <a:spcAft>
                          <a:spcPts val="0"/>
                        </a:spcAft>
                      </a:pPr>
                      <a:r>
                        <a:rPr lang="es-CO" sz="1800">
                          <a:effectLst/>
                        </a:rPr>
                        <a:t>Aspectos favorables</a:t>
                      </a:r>
                      <a:endParaRPr lang="es-CO"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187473020"/>
                  </a:ext>
                </a:extLst>
              </a:tr>
              <a:tr h="766082">
                <a:tc>
                  <a:txBody>
                    <a:bodyPr/>
                    <a:lstStyle/>
                    <a:p>
                      <a:pPr>
                        <a:lnSpc>
                          <a:spcPct val="200000"/>
                        </a:lnSpc>
                        <a:spcAft>
                          <a:spcPts val="0"/>
                        </a:spcAft>
                      </a:pPr>
                      <a:r>
                        <a:rPr lang="es-CO" sz="1800" dirty="0">
                          <a:effectLst/>
                        </a:rPr>
                        <a:t>Impacto económico</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99396105"/>
                  </a:ext>
                </a:extLst>
              </a:tr>
            </a:tbl>
          </a:graphicData>
        </a:graphic>
      </p:graphicFrame>
      <p:graphicFrame>
        <p:nvGraphicFramePr>
          <p:cNvPr id="8" name="Tabla 7">
            <a:extLst>
              <a:ext uri="{FF2B5EF4-FFF2-40B4-BE49-F238E27FC236}">
                <a16:creationId xmlns:a16="http://schemas.microsoft.com/office/drawing/2014/main" xmlns="" id="{6A40CA8F-97D5-48FB-A2BA-C912C286DFA9}"/>
              </a:ext>
            </a:extLst>
          </p:cNvPr>
          <p:cNvGraphicFramePr>
            <a:graphicFrameLocks noGrp="1"/>
          </p:cNvGraphicFramePr>
          <p:nvPr>
            <p:extLst>
              <p:ext uri="{D42A27DB-BD31-4B8C-83A1-F6EECF244321}">
                <p14:modId xmlns:p14="http://schemas.microsoft.com/office/powerpoint/2010/main" val="1503948114"/>
              </p:ext>
            </p:extLst>
          </p:nvPr>
        </p:nvGraphicFramePr>
        <p:xfrm>
          <a:off x="4860499" y="2006502"/>
          <a:ext cx="3807718" cy="3901440"/>
        </p:xfrm>
        <a:graphic>
          <a:graphicData uri="http://schemas.openxmlformats.org/drawingml/2006/table">
            <a:tbl>
              <a:tblPr firstRow="1" firstCol="1" bandRow="1">
                <a:tableStyleId>{5C22544A-7EE6-4342-B048-85BDC9FD1C3A}</a:tableStyleId>
              </a:tblPr>
              <a:tblGrid>
                <a:gridCol w="3807718">
                  <a:extLst>
                    <a:ext uri="{9D8B030D-6E8A-4147-A177-3AD203B41FA5}">
                      <a16:colId xmlns:a16="http://schemas.microsoft.com/office/drawing/2014/main" xmlns="" val="3818539489"/>
                    </a:ext>
                  </a:extLst>
                </a:gridCol>
              </a:tblGrid>
              <a:tr h="461404">
                <a:tc>
                  <a:txBody>
                    <a:bodyPr/>
                    <a:lstStyle/>
                    <a:p>
                      <a:pPr marL="342900" lvl="0" indent="-342900">
                        <a:lnSpc>
                          <a:spcPct val="200000"/>
                        </a:lnSpc>
                        <a:spcAft>
                          <a:spcPts val="0"/>
                        </a:spcAft>
                        <a:buFont typeface="Symbol" panose="05050102010706020507" pitchFamily="18" charset="2"/>
                        <a:buChar char=""/>
                      </a:pPr>
                      <a:r>
                        <a:rPr lang="es-CO" sz="1600" dirty="0">
                          <a:effectLst/>
                        </a:rPr>
                        <a:t>Participación comunitaria</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10478492"/>
                  </a:ext>
                </a:extLst>
              </a:tr>
              <a:tr h="1132991">
                <a:tc>
                  <a:txBody>
                    <a:bodyPr/>
                    <a:lstStyle/>
                    <a:p>
                      <a:pPr marL="342900" lvl="0" indent="-342900">
                        <a:lnSpc>
                          <a:spcPct val="200000"/>
                        </a:lnSpc>
                        <a:spcAft>
                          <a:spcPts val="0"/>
                        </a:spcAft>
                        <a:buFont typeface="Symbol" panose="05050102010706020507" pitchFamily="18" charset="2"/>
                        <a:buChar char=""/>
                      </a:pPr>
                      <a:r>
                        <a:rPr lang="es-CO" sz="1600" dirty="0">
                          <a:effectLst/>
                        </a:rPr>
                        <a:t>Participación administrativa (alcaldía de Barranquilla)</a:t>
                      </a:r>
                    </a:p>
                    <a:p>
                      <a:pPr marL="342900" lvl="0" indent="-342900">
                        <a:lnSpc>
                          <a:spcPct val="200000"/>
                        </a:lnSpc>
                        <a:spcAft>
                          <a:spcPts val="0"/>
                        </a:spcAft>
                        <a:buFont typeface="Symbol" panose="05050102010706020507" pitchFamily="18" charset="2"/>
                        <a:buChar char=""/>
                      </a:pPr>
                      <a:r>
                        <a:rPr lang="es-CO" sz="1600" dirty="0">
                          <a:effectLst/>
                        </a:rPr>
                        <a:t>Participación comunitaria</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11312735"/>
                  </a:ext>
                </a:extLst>
              </a:tr>
              <a:tr h="799427">
                <a:tc>
                  <a:txBody>
                    <a:bodyPr/>
                    <a:lstStyle/>
                    <a:p>
                      <a:pPr marL="342900" lvl="0" indent="-342900">
                        <a:lnSpc>
                          <a:spcPct val="200000"/>
                        </a:lnSpc>
                        <a:spcAft>
                          <a:spcPts val="0"/>
                        </a:spcAft>
                        <a:buFont typeface="Symbol" panose="05050102010706020507" pitchFamily="18" charset="2"/>
                        <a:buChar char=""/>
                      </a:pPr>
                      <a:r>
                        <a:rPr lang="es-CO" sz="1600" dirty="0">
                          <a:effectLst/>
                        </a:rPr>
                        <a:t>Participación comunitaria</a:t>
                      </a:r>
                    </a:p>
                    <a:p>
                      <a:pPr marL="342900" lvl="0" indent="-342900">
                        <a:lnSpc>
                          <a:spcPct val="200000"/>
                        </a:lnSpc>
                        <a:spcAft>
                          <a:spcPts val="0"/>
                        </a:spcAft>
                        <a:buFont typeface="Symbol" panose="05050102010706020507" pitchFamily="18" charset="2"/>
                        <a:buChar char=""/>
                      </a:pPr>
                      <a:r>
                        <a:rPr lang="es-CO" sz="1600" dirty="0">
                          <a:effectLst/>
                        </a:rPr>
                        <a:t>Participación ciudadana</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263004179"/>
                  </a:ext>
                </a:extLst>
              </a:tr>
              <a:tr h="547734">
                <a:tc>
                  <a:txBody>
                    <a:bodyPr/>
                    <a:lstStyle/>
                    <a:p>
                      <a:pPr marL="342900" lvl="0" indent="-342900">
                        <a:lnSpc>
                          <a:spcPct val="200000"/>
                        </a:lnSpc>
                        <a:spcAft>
                          <a:spcPts val="0"/>
                        </a:spcAft>
                        <a:buFont typeface="Symbol" panose="05050102010706020507" pitchFamily="18" charset="2"/>
                        <a:buChar char=""/>
                      </a:pPr>
                      <a:r>
                        <a:rPr lang="es-CO" sz="1600" dirty="0">
                          <a:effectLst/>
                        </a:rPr>
                        <a:t>Participación comunitaria</a:t>
                      </a:r>
                    </a:p>
                    <a:p>
                      <a:pPr marL="342900" lvl="0" indent="-342900">
                        <a:lnSpc>
                          <a:spcPct val="200000"/>
                        </a:lnSpc>
                        <a:spcAft>
                          <a:spcPts val="0"/>
                        </a:spcAft>
                        <a:buFont typeface="Symbol" panose="05050102010706020507" pitchFamily="18" charset="2"/>
                        <a:buChar char=""/>
                      </a:pPr>
                      <a:r>
                        <a:rPr lang="es-CO" sz="1600" dirty="0">
                          <a:effectLst/>
                        </a:rPr>
                        <a:t>Participación ciudadana</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69678477"/>
                  </a:ext>
                </a:extLst>
              </a:tr>
            </a:tbl>
          </a:graphicData>
        </a:graphic>
      </p:graphicFrame>
    </p:spTree>
    <p:extLst>
      <p:ext uri="{BB962C8B-B14F-4D97-AF65-F5344CB8AC3E}">
        <p14:creationId xmlns:p14="http://schemas.microsoft.com/office/powerpoint/2010/main" val="3190654589"/>
      </p:ext>
    </p:extLst>
  </p:cSld>
  <p:clrMapOvr>
    <a:masterClrMapping/>
  </p:clrMapOvr>
</p:sld>
</file>

<file path=ppt/theme/theme1.xml><?xml version="1.0" encoding="utf-8"?>
<a:theme xmlns:a="http://schemas.openxmlformats.org/drawingml/2006/main" name="Patrón de Diapositivas - CURN Institucional 2">
  <a:themeElements>
    <a:clrScheme name="Personalizado 1">
      <a:dk1>
        <a:srgbClr val="4D4D4F"/>
      </a:dk1>
      <a:lt1>
        <a:srgbClr val="FFFFFF"/>
      </a:lt1>
      <a:dk2>
        <a:srgbClr val="4D4D4F"/>
      </a:dk2>
      <a:lt2>
        <a:srgbClr val="E7E6E6"/>
      </a:lt2>
      <a:accent1>
        <a:srgbClr val="009688"/>
      </a:accent1>
      <a:accent2>
        <a:srgbClr val="F29400"/>
      </a:accent2>
      <a:accent3>
        <a:srgbClr val="8BC34A"/>
      </a:accent3>
      <a:accent4>
        <a:srgbClr val="FFD347"/>
      </a:accent4>
      <a:accent5>
        <a:srgbClr val="8EAADB"/>
      </a:accent5>
      <a:accent6>
        <a:srgbClr val="B3B3B3"/>
      </a:accent6>
      <a:hlink>
        <a:srgbClr val="00BCAF"/>
      </a:hlink>
      <a:folHlink>
        <a:srgbClr val="4472C4"/>
      </a:folHlink>
    </a:clrScheme>
    <a:fontScheme name="Personalizado 1">
      <a:majorFont>
        <a:latin typeface="Bebas Neu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13364</TotalTime>
  <Words>258</Words>
  <Application>Microsoft Office PowerPoint</Application>
  <PresentationFormat>Presentación en pantalla (4:3)</PresentationFormat>
  <Paragraphs>33</Paragraphs>
  <Slides>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vt:i4>
      </vt:variant>
    </vt:vector>
  </HeadingPairs>
  <TitlesOfParts>
    <vt:vector size="13" baseType="lpstr">
      <vt:lpstr>Arial</vt:lpstr>
      <vt:lpstr>Symbol</vt:lpstr>
      <vt:lpstr>Calibri</vt:lpstr>
      <vt:lpstr>Bebas Neue</vt:lpstr>
      <vt:lpstr>Bebas Neue Regular</vt:lpstr>
      <vt:lpstr>Times New Roman</vt:lpstr>
      <vt:lpstr>Wingdings</vt:lpstr>
      <vt:lpstr>Patrón de Diapositivas - CURN Institucional 2</vt:lpstr>
      <vt:lpstr>   INTEGRANTES: ARIZA BETIN CHARITH DE LA ESPRIELLA RIVERA DIANA CAROLINA ESCORCIA PALACIO MATILDE MEZA HENRIQUEZ MARIA DE LOS ANGELES    DOCENTE TUTOR:  RAFAEL  ZAMBRANO VANEGAS</vt:lpstr>
      <vt:lpstr>Presentación de PowerPoint</vt:lpstr>
      <vt:lpstr>Presentación de PowerPoint</vt:lpstr>
      <vt:lpstr>Presentación de PowerPoint</vt:lpstr>
      <vt:lpstr>Presentación de PowerPoint</vt:lpstr>
    </vt:vector>
  </TitlesOfParts>
  <Company>CURN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Soporte Tec Autoevaluacion</dc:creator>
  <cp:lastModifiedBy>Rafael Zambrano</cp:lastModifiedBy>
  <cp:revision>1102</cp:revision>
  <cp:lastPrinted>2014-05-02T21:46:48Z</cp:lastPrinted>
  <dcterms:created xsi:type="dcterms:W3CDTF">2013-02-06T15:04:23Z</dcterms:created>
  <dcterms:modified xsi:type="dcterms:W3CDTF">2019-05-17T18:05:13Z</dcterms:modified>
</cp:coreProperties>
</file>