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84" r:id="rId4"/>
    <p:sldId id="259" r:id="rId5"/>
    <p:sldId id="285" r:id="rId6"/>
    <p:sldId id="261" r:id="rId7"/>
    <p:sldId id="262" r:id="rId8"/>
    <p:sldId id="263" r:id="rId9"/>
    <p:sldId id="286" r:id="rId10"/>
    <p:sldId id="265" r:id="rId11"/>
    <p:sldId id="266" r:id="rId12"/>
    <p:sldId id="288" r:id="rId13"/>
    <p:sldId id="267" r:id="rId14"/>
    <p:sldId id="268" r:id="rId15"/>
    <p:sldId id="269" r:id="rId16"/>
    <p:sldId id="270" r:id="rId17"/>
    <p:sldId id="271" r:id="rId18"/>
    <p:sldId id="272" r:id="rId19"/>
    <p:sldId id="290" r:id="rId20"/>
    <p:sldId id="273" r:id="rId21"/>
    <p:sldId id="274" r:id="rId22"/>
    <p:sldId id="275" r:id="rId23"/>
    <p:sldId id="292" r:id="rId24"/>
    <p:sldId id="293" r:id="rId25"/>
    <p:sldId id="294" r:id="rId26"/>
    <p:sldId id="295" r:id="rId27"/>
    <p:sldId id="298" r:id="rId28"/>
    <p:sldId id="296" r:id="rId29"/>
    <p:sldId id="297" r:id="rId30"/>
    <p:sldId id="280" r:id="rId31"/>
    <p:sldId id="289" r:id="rId3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D4D4F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D4D4F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D4D4F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D4D4F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D4D4F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D4D4F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D4D4F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D4D4F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D4D4F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hefanie Perez" initials="S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4D4D4F"/>
        </a:fontRef>
        <a:srgbClr val="4D4D4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CD9"/>
          </a:solidFill>
        </a:fill>
      </a:tcStyle>
    </a:wholeTbl>
    <a:band2H>
      <a:tcTxStyle/>
      <a:tcStyle>
        <a:tcBdr/>
        <a:fill>
          <a:solidFill>
            <a:srgbClr val="E6EE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4D4D4F"/>
        </a:fontRef>
        <a:srgbClr val="4D4D4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E9CE"/>
          </a:solidFill>
        </a:fill>
      </a:tcStyle>
    </a:wholeTbl>
    <a:band2H>
      <a:tcTxStyle/>
      <a:tcStyle>
        <a:tcBdr/>
        <a:fill>
          <a:solidFill>
            <a:srgbClr val="EDF4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4D4D4F"/>
        </a:fontRef>
        <a:srgbClr val="4D4D4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E4E4"/>
          </a:solidFill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4D4D4F"/>
        </a:fontRef>
        <a:srgbClr val="4D4D4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4D4D4F"/>
        </a:fontRef>
        <a:srgbClr val="4D4D4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D4D4F"/>
              </a:solidFill>
              <a:prstDash val="solid"/>
              <a:round/>
            </a:ln>
          </a:top>
          <a:bottom>
            <a:ln w="25400" cap="flat">
              <a:solidFill>
                <a:srgbClr val="4D4D4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D4D4F"/>
              </a:solidFill>
              <a:prstDash val="solid"/>
              <a:round/>
            </a:ln>
          </a:top>
          <a:bottom>
            <a:ln w="25400" cap="flat">
              <a:solidFill>
                <a:srgbClr val="4D4D4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D4D4F"/>
        </a:fontRef>
        <a:srgbClr val="4D4D4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D4D4F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D4D4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D4D4F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4D4D4F"/>
        </a:fontRef>
        <a:srgbClr val="4D4D4F"/>
      </a:tcTxStyle>
      <a:tcStyle>
        <a:tcBdr>
          <a:left>
            <a:ln w="12700" cap="flat">
              <a:solidFill>
                <a:srgbClr val="4D4D4F"/>
              </a:solidFill>
              <a:prstDash val="solid"/>
              <a:round/>
            </a:ln>
          </a:left>
          <a:right>
            <a:ln w="12700" cap="flat">
              <a:solidFill>
                <a:srgbClr val="4D4D4F"/>
              </a:solidFill>
              <a:prstDash val="solid"/>
              <a:round/>
            </a:ln>
          </a:right>
          <a:top>
            <a:ln w="12700" cap="flat">
              <a:solidFill>
                <a:srgbClr val="4D4D4F"/>
              </a:solidFill>
              <a:prstDash val="solid"/>
              <a:round/>
            </a:ln>
          </a:top>
          <a:bottom>
            <a:ln w="12700" cap="flat">
              <a:solidFill>
                <a:srgbClr val="4D4D4F"/>
              </a:solidFill>
              <a:prstDash val="solid"/>
              <a:round/>
            </a:ln>
          </a:bottom>
          <a:insideH>
            <a:ln w="12700" cap="flat">
              <a:solidFill>
                <a:srgbClr val="4D4D4F"/>
              </a:solidFill>
              <a:prstDash val="solid"/>
              <a:round/>
            </a:ln>
          </a:insideH>
          <a:insideV>
            <a:ln w="12700" cap="flat">
              <a:solidFill>
                <a:srgbClr val="4D4D4F"/>
              </a:solidFill>
              <a:prstDash val="solid"/>
              <a:round/>
            </a:ln>
          </a:insideV>
        </a:tcBdr>
        <a:fill>
          <a:solidFill>
            <a:srgbClr val="4D4D4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4D4D4F"/>
        </a:fontRef>
        <a:srgbClr val="4D4D4F"/>
      </a:tcTxStyle>
      <a:tcStyle>
        <a:tcBdr>
          <a:left>
            <a:ln w="12700" cap="flat">
              <a:solidFill>
                <a:srgbClr val="4D4D4F"/>
              </a:solidFill>
              <a:prstDash val="solid"/>
              <a:round/>
            </a:ln>
          </a:left>
          <a:right>
            <a:ln w="12700" cap="flat">
              <a:solidFill>
                <a:srgbClr val="4D4D4F"/>
              </a:solidFill>
              <a:prstDash val="solid"/>
              <a:round/>
            </a:ln>
          </a:right>
          <a:top>
            <a:ln w="12700" cap="flat">
              <a:solidFill>
                <a:srgbClr val="4D4D4F"/>
              </a:solidFill>
              <a:prstDash val="solid"/>
              <a:round/>
            </a:ln>
          </a:top>
          <a:bottom>
            <a:ln w="12700" cap="flat">
              <a:solidFill>
                <a:srgbClr val="4D4D4F"/>
              </a:solidFill>
              <a:prstDash val="solid"/>
              <a:round/>
            </a:ln>
          </a:bottom>
          <a:insideH>
            <a:ln w="12700" cap="flat">
              <a:solidFill>
                <a:srgbClr val="4D4D4F"/>
              </a:solidFill>
              <a:prstDash val="solid"/>
              <a:round/>
            </a:ln>
          </a:insideH>
          <a:insideV>
            <a:ln w="12700" cap="flat">
              <a:solidFill>
                <a:srgbClr val="4D4D4F"/>
              </a:solidFill>
              <a:prstDash val="solid"/>
              <a:round/>
            </a:ln>
          </a:insideV>
        </a:tcBdr>
        <a:fill>
          <a:solidFill>
            <a:srgbClr val="4D4D4F">
              <a:alpha val="20000"/>
            </a:srgbClr>
          </a:solidFill>
        </a:fill>
      </a:tcStyle>
    </a:firstCol>
    <a:lastRow>
      <a:tcTxStyle b="on" i="off">
        <a:fontRef idx="major">
          <a:srgbClr val="4D4D4F"/>
        </a:fontRef>
        <a:srgbClr val="4D4D4F"/>
      </a:tcTxStyle>
      <a:tcStyle>
        <a:tcBdr>
          <a:left>
            <a:ln w="12700" cap="flat">
              <a:solidFill>
                <a:srgbClr val="4D4D4F"/>
              </a:solidFill>
              <a:prstDash val="solid"/>
              <a:round/>
            </a:ln>
          </a:left>
          <a:right>
            <a:ln w="12700" cap="flat">
              <a:solidFill>
                <a:srgbClr val="4D4D4F"/>
              </a:solidFill>
              <a:prstDash val="solid"/>
              <a:round/>
            </a:ln>
          </a:right>
          <a:top>
            <a:ln w="50800" cap="flat">
              <a:solidFill>
                <a:srgbClr val="4D4D4F"/>
              </a:solidFill>
              <a:prstDash val="solid"/>
              <a:round/>
            </a:ln>
          </a:top>
          <a:bottom>
            <a:ln w="12700" cap="flat">
              <a:solidFill>
                <a:srgbClr val="4D4D4F"/>
              </a:solidFill>
              <a:prstDash val="solid"/>
              <a:round/>
            </a:ln>
          </a:bottom>
          <a:insideH>
            <a:ln w="12700" cap="flat">
              <a:solidFill>
                <a:srgbClr val="4D4D4F"/>
              </a:solidFill>
              <a:prstDash val="solid"/>
              <a:round/>
            </a:ln>
          </a:insideH>
          <a:insideV>
            <a:ln w="12700" cap="flat">
              <a:solidFill>
                <a:srgbClr val="4D4D4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4D4D4F"/>
        </a:fontRef>
        <a:srgbClr val="4D4D4F"/>
      </a:tcTxStyle>
      <a:tcStyle>
        <a:tcBdr>
          <a:left>
            <a:ln w="12700" cap="flat">
              <a:solidFill>
                <a:srgbClr val="4D4D4F"/>
              </a:solidFill>
              <a:prstDash val="solid"/>
              <a:round/>
            </a:ln>
          </a:left>
          <a:right>
            <a:ln w="12700" cap="flat">
              <a:solidFill>
                <a:srgbClr val="4D4D4F"/>
              </a:solidFill>
              <a:prstDash val="solid"/>
              <a:round/>
            </a:ln>
          </a:right>
          <a:top>
            <a:ln w="12700" cap="flat">
              <a:solidFill>
                <a:srgbClr val="4D4D4F"/>
              </a:solidFill>
              <a:prstDash val="solid"/>
              <a:round/>
            </a:ln>
          </a:top>
          <a:bottom>
            <a:ln w="25400" cap="flat">
              <a:solidFill>
                <a:srgbClr val="4D4D4F"/>
              </a:solidFill>
              <a:prstDash val="solid"/>
              <a:round/>
            </a:ln>
          </a:bottom>
          <a:insideH>
            <a:ln w="12700" cap="flat">
              <a:solidFill>
                <a:srgbClr val="4D4D4F"/>
              </a:solidFill>
              <a:prstDash val="solid"/>
              <a:round/>
            </a:ln>
          </a:insideH>
          <a:insideV>
            <a:ln w="12700" cap="flat">
              <a:solidFill>
                <a:srgbClr val="4D4D4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"/>
      <c:hPercent val="40"/>
      <c:rotY val="2"/>
      <c:depthPercent val="5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Sexo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  <a:sp3d prstMaterial="matte"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4D4D4F"/>
                    </a:solidFill>
                    <a:latin typeface="Helvetica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Femenino</c:v>
                </c:pt>
                <c:pt idx="1">
                  <c:v>Masculino</c:v>
                </c:pt>
                <c:pt idx="3">
                  <c:v>Urbana</c:v>
                </c:pt>
                <c:pt idx="4">
                  <c:v>Rural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76</c:v>
                </c:pt>
                <c:pt idx="1">
                  <c:v>24</c:v>
                </c:pt>
                <c:pt idx="3">
                  <c:v>62</c:v>
                </c:pt>
                <c:pt idx="4">
                  <c:v>38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  <a:sp3d prstMaterial="matte"/>
          </c:spPr>
          <c:invertIfNegative val="0"/>
          <c:cat>
            <c:strRef>
              <c:f>Sheet1!$B$1:$F$1</c:f>
              <c:strCache>
                <c:ptCount val="5"/>
                <c:pt idx="0">
                  <c:v>Femenino</c:v>
                </c:pt>
                <c:pt idx="1">
                  <c:v>Masculino</c:v>
                </c:pt>
                <c:pt idx="3">
                  <c:v>Urbana</c:v>
                </c:pt>
                <c:pt idx="4">
                  <c:v>Rural</c:v>
                </c:pt>
              </c:strCache>
            </c:strRef>
          </c:cat>
          <c:val>
            <c:numRef>
              <c:f>Sheet1!$B$3:$F$3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99923024"/>
        <c:axId val="299927728"/>
        <c:axId val="233724832"/>
      </c:bar3DChart>
      <c:catAx>
        <c:axId val="299923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4D4D4F"/>
                </a:solidFill>
                <a:latin typeface="Helvetica"/>
              </a:defRPr>
            </a:pPr>
            <a:endParaRPr lang="es-CO"/>
          </a:p>
        </c:txPr>
        <c:crossAx val="299927728"/>
        <c:crosses val="autoZero"/>
        <c:auto val="1"/>
        <c:lblAlgn val="ctr"/>
        <c:lblOffset val="100"/>
        <c:noMultiLvlLbl val="1"/>
      </c:catAx>
      <c:valAx>
        <c:axId val="299927728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49495"/>
              </a:solidFill>
              <a:prstDash val="solid"/>
              <a:round/>
            </a:ln>
          </c:spPr>
        </c:majorGridlines>
        <c:numFmt formatCode="#,##0" sourceLinked="0"/>
        <c:majorTickMark val="none"/>
        <c:minorTickMark val="none"/>
        <c:tickLblPos val="high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4D4D4F"/>
                </a:solidFill>
                <a:latin typeface="Helvetica"/>
              </a:defRPr>
            </a:pPr>
            <a:endParaRPr lang="es-CO"/>
          </a:p>
        </c:txPr>
        <c:crossAx val="299923024"/>
        <c:crosses val="autoZero"/>
        <c:crossBetween val="between"/>
        <c:majorUnit val="20"/>
        <c:minorUnit val="10"/>
      </c:valAx>
      <c:serAx>
        <c:axId val="233724832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round/>
          </a:ln>
        </c:spPr>
        <c:crossAx val="299927728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2"/>
      <c:hPercent val="27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Frecuencia de cepillado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  <a:sp3d prstMaterial="matte"/>
          </c:spPr>
          <c:dPt>
            <c:idx val="0"/>
            <c:bubble3D val="0"/>
          </c:dPt>
          <c:dPt>
            <c:idx val="1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 prstMaterial="matte"/>
            </c:spPr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4D4D4F"/>
                      </a:solidFill>
                      <a:latin typeface="Helvetica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4D4D4F"/>
                      </a:solidFill>
                      <a:latin typeface="Helvetica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4D4D4F"/>
                    </a:solidFill>
                    <a:latin typeface="Helvetica"/>
                  </a:defRPr>
                </a:pPr>
                <a:endParaRPr lang="es-CO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2 veces</c:v>
                </c:pt>
                <c:pt idx="1">
                  <c:v>3 veces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46</c:v>
                </c:pt>
                <c:pt idx="1">
                  <c:v>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5-29T15:31:19.337" idx="2">
    <p:pos x="1718" y="653"/>
    <p:text>Colocar resolución de ética de Helsinki</p:text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26CA56-8CAB-45A5-AB38-5CD6D4F0DCC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E02A834C-9E0B-4956-99C7-97A2503734D7}">
      <dgm:prSet phldrT="[Texto]" custT="1"/>
      <dgm:spPr/>
      <dgm:t>
        <a:bodyPr/>
        <a:lstStyle/>
        <a:p>
          <a:r>
            <a:rPr lang="es-CO" sz="1800" b="1" dirty="0">
              <a:latin typeface="+mj-lt"/>
            </a:rPr>
            <a:t>TIPO DE ESTUDIO</a:t>
          </a:r>
        </a:p>
      </dgm:t>
    </dgm:pt>
    <dgm:pt modelId="{6A359985-6E45-486D-BFDE-E80CD4D3EEB0}" type="parTrans" cxnId="{C8604E43-80B1-43E1-923A-E1612821C06E}">
      <dgm:prSet/>
      <dgm:spPr/>
      <dgm:t>
        <a:bodyPr/>
        <a:lstStyle/>
        <a:p>
          <a:endParaRPr lang="es-CO"/>
        </a:p>
      </dgm:t>
    </dgm:pt>
    <dgm:pt modelId="{3462D342-323E-41A0-BAB6-41E0FCA2F3F9}" type="sibTrans" cxnId="{C8604E43-80B1-43E1-923A-E1612821C06E}">
      <dgm:prSet/>
      <dgm:spPr/>
      <dgm:t>
        <a:bodyPr/>
        <a:lstStyle/>
        <a:p>
          <a:endParaRPr lang="es-CO"/>
        </a:p>
      </dgm:t>
    </dgm:pt>
    <dgm:pt modelId="{7915282F-2494-4DD1-B105-95AB04355B5D}">
      <dgm:prSet phldrT="[Texto]" custT="1"/>
      <dgm:spPr/>
      <dgm:t>
        <a:bodyPr/>
        <a:lstStyle/>
        <a:p>
          <a:r>
            <a:rPr lang="es-CO" sz="1400" dirty="0">
              <a:latin typeface="+mn-lt"/>
            </a:rPr>
            <a:t>Observacional, descriptivo</a:t>
          </a:r>
        </a:p>
      </dgm:t>
    </dgm:pt>
    <dgm:pt modelId="{D6F08717-9BE2-4B96-A74B-7FFF200ECB4C}" type="parTrans" cxnId="{90B4526E-8183-4319-996D-5E43E5209D4A}">
      <dgm:prSet/>
      <dgm:spPr/>
      <dgm:t>
        <a:bodyPr/>
        <a:lstStyle/>
        <a:p>
          <a:endParaRPr lang="es-CO"/>
        </a:p>
      </dgm:t>
    </dgm:pt>
    <dgm:pt modelId="{C27057C4-7570-4B46-945C-3040DD2BB0A1}" type="sibTrans" cxnId="{90B4526E-8183-4319-996D-5E43E5209D4A}">
      <dgm:prSet/>
      <dgm:spPr/>
      <dgm:t>
        <a:bodyPr/>
        <a:lstStyle/>
        <a:p>
          <a:endParaRPr lang="es-CO"/>
        </a:p>
      </dgm:t>
    </dgm:pt>
    <dgm:pt modelId="{B83FBC4F-F1CB-4C30-A5CD-391F30A75FD0}" type="pres">
      <dgm:prSet presAssocID="{9326CA56-8CAB-45A5-AB38-5CD6D4F0DCC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C8B961B5-9689-4E16-8EC3-FFBCBADF2524}" type="pres">
      <dgm:prSet presAssocID="{E02A834C-9E0B-4956-99C7-97A2503734D7}" presName="linNode" presStyleCnt="0"/>
      <dgm:spPr/>
    </dgm:pt>
    <dgm:pt modelId="{B754B7AC-2F5D-444B-BCEE-161CFE5D2FCF}" type="pres">
      <dgm:prSet presAssocID="{E02A834C-9E0B-4956-99C7-97A2503734D7}" presName="parentText" presStyleLbl="node1" presStyleIdx="0" presStyleCnt="1" custLinFactNeighborX="-867" custLinFactNeighborY="4446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26F60B1-AAB7-4A16-B5E5-9509AA8BBF62}" type="pres">
      <dgm:prSet presAssocID="{E02A834C-9E0B-4956-99C7-97A2503734D7}" presName="descendantText" presStyleLbl="alignAccFollowNode1" presStyleIdx="0" presStyleCnt="1" custLinFactNeighborX="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C8604E43-80B1-43E1-923A-E1612821C06E}" srcId="{9326CA56-8CAB-45A5-AB38-5CD6D4F0DCCA}" destId="{E02A834C-9E0B-4956-99C7-97A2503734D7}" srcOrd="0" destOrd="0" parTransId="{6A359985-6E45-486D-BFDE-E80CD4D3EEB0}" sibTransId="{3462D342-323E-41A0-BAB6-41E0FCA2F3F9}"/>
    <dgm:cxn modelId="{A297186A-E390-45ED-A647-6B3E5CBF1746}" type="presOf" srcId="{E02A834C-9E0B-4956-99C7-97A2503734D7}" destId="{B754B7AC-2F5D-444B-BCEE-161CFE5D2FCF}" srcOrd="0" destOrd="0" presId="urn:microsoft.com/office/officeart/2005/8/layout/vList5"/>
    <dgm:cxn modelId="{042E8955-9D1A-4CC3-A47B-EC06B3E6C61B}" type="presOf" srcId="{9326CA56-8CAB-45A5-AB38-5CD6D4F0DCCA}" destId="{B83FBC4F-F1CB-4C30-A5CD-391F30A75FD0}" srcOrd="0" destOrd="0" presId="urn:microsoft.com/office/officeart/2005/8/layout/vList5"/>
    <dgm:cxn modelId="{4F4E9E65-B85C-489B-8BDB-F79661878F05}" type="presOf" srcId="{7915282F-2494-4DD1-B105-95AB04355B5D}" destId="{726F60B1-AAB7-4A16-B5E5-9509AA8BBF62}" srcOrd="0" destOrd="0" presId="urn:microsoft.com/office/officeart/2005/8/layout/vList5"/>
    <dgm:cxn modelId="{90B4526E-8183-4319-996D-5E43E5209D4A}" srcId="{E02A834C-9E0B-4956-99C7-97A2503734D7}" destId="{7915282F-2494-4DD1-B105-95AB04355B5D}" srcOrd="0" destOrd="0" parTransId="{D6F08717-9BE2-4B96-A74B-7FFF200ECB4C}" sibTransId="{C27057C4-7570-4B46-945C-3040DD2BB0A1}"/>
    <dgm:cxn modelId="{8F29EDE1-D769-47F2-BD3E-58791CD8340B}" type="presParOf" srcId="{B83FBC4F-F1CB-4C30-A5CD-391F30A75FD0}" destId="{C8B961B5-9689-4E16-8EC3-FFBCBADF2524}" srcOrd="0" destOrd="0" presId="urn:microsoft.com/office/officeart/2005/8/layout/vList5"/>
    <dgm:cxn modelId="{15FC6350-2C5C-43C6-904F-A5EE4E866F23}" type="presParOf" srcId="{C8B961B5-9689-4E16-8EC3-FFBCBADF2524}" destId="{B754B7AC-2F5D-444B-BCEE-161CFE5D2FCF}" srcOrd="0" destOrd="0" presId="urn:microsoft.com/office/officeart/2005/8/layout/vList5"/>
    <dgm:cxn modelId="{354F869C-64DC-48C8-8606-3D629DACE521}" type="presParOf" srcId="{C8B961B5-9689-4E16-8EC3-FFBCBADF2524}" destId="{726F60B1-AAB7-4A16-B5E5-9509AA8BBF6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26CA56-8CAB-45A5-AB38-5CD6D4F0DCC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E02A834C-9E0B-4956-99C7-97A2503734D7}">
      <dgm:prSet phldrT="[Texto]" custT="1"/>
      <dgm:spPr/>
      <dgm:t>
        <a:bodyPr/>
        <a:lstStyle/>
        <a:p>
          <a:r>
            <a:rPr lang="es-CO" sz="1800" b="1" dirty="0">
              <a:latin typeface="+mj-lt"/>
            </a:rPr>
            <a:t>CRITERIOS</a:t>
          </a:r>
        </a:p>
      </dgm:t>
    </dgm:pt>
    <dgm:pt modelId="{6A359985-6E45-486D-BFDE-E80CD4D3EEB0}" type="parTrans" cxnId="{C8604E43-80B1-43E1-923A-E1612821C06E}">
      <dgm:prSet/>
      <dgm:spPr/>
      <dgm:t>
        <a:bodyPr/>
        <a:lstStyle/>
        <a:p>
          <a:endParaRPr lang="es-CO"/>
        </a:p>
      </dgm:t>
    </dgm:pt>
    <dgm:pt modelId="{3462D342-323E-41A0-BAB6-41E0FCA2F3F9}" type="sibTrans" cxnId="{C8604E43-80B1-43E1-923A-E1612821C06E}">
      <dgm:prSet/>
      <dgm:spPr/>
      <dgm:t>
        <a:bodyPr/>
        <a:lstStyle/>
        <a:p>
          <a:endParaRPr lang="es-CO"/>
        </a:p>
      </dgm:t>
    </dgm:pt>
    <dgm:pt modelId="{7915282F-2494-4DD1-B105-95AB04355B5D}">
      <dgm:prSet phldrT="[Texto]" custT="1"/>
      <dgm:spPr/>
      <dgm:t>
        <a:bodyPr/>
        <a:lstStyle/>
        <a:p>
          <a:r>
            <a:rPr lang="es-CO" sz="1400" dirty="0"/>
            <a:t>INCLUSION: pacientes de la ESE que asistieran a consulta odontológica y firmaran el consentimiento informado.</a:t>
          </a:r>
        </a:p>
      </dgm:t>
    </dgm:pt>
    <dgm:pt modelId="{D6F08717-9BE2-4B96-A74B-7FFF200ECB4C}" type="parTrans" cxnId="{90B4526E-8183-4319-996D-5E43E5209D4A}">
      <dgm:prSet/>
      <dgm:spPr/>
      <dgm:t>
        <a:bodyPr/>
        <a:lstStyle/>
        <a:p>
          <a:endParaRPr lang="es-CO"/>
        </a:p>
      </dgm:t>
    </dgm:pt>
    <dgm:pt modelId="{C27057C4-7570-4B46-945C-3040DD2BB0A1}" type="sibTrans" cxnId="{90B4526E-8183-4319-996D-5E43E5209D4A}">
      <dgm:prSet/>
      <dgm:spPr/>
      <dgm:t>
        <a:bodyPr/>
        <a:lstStyle/>
        <a:p>
          <a:endParaRPr lang="es-CO"/>
        </a:p>
      </dgm:t>
    </dgm:pt>
    <dgm:pt modelId="{FDB9617C-E00D-4762-8DAE-262EAA1F9ECC}">
      <dgm:prSet phldrT="[Texto]" custT="1"/>
      <dgm:spPr/>
      <dgm:t>
        <a:bodyPr/>
        <a:lstStyle/>
        <a:p>
          <a:r>
            <a:rPr lang="es-CO" sz="1400" dirty="0"/>
            <a:t>EXCLUSION: pacientes que no poseían historia clínica  y menores de 18 anos.</a:t>
          </a:r>
        </a:p>
      </dgm:t>
    </dgm:pt>
    <dgm:pt modelId="{49A11FDB-2C3E-4479-B6D7-8C90B3BE56F9}" type="parTrans" cxnId="{384987C2-FA59-4CB2-BE0B-A90A76AF9F95}">
      <dgm:prSet/>
      <dgm:spPr/>
      <dgm:t>
        <a:bodyPr/>
        <a:lstStyle/>
        <a:p>
          <a:endParaRPr lang="es-CO"/>
        </a:p>
      </dgm:t>
    </dgm:pt>
    <dgm:pt modelId="{099074EF-87A9-42E2-973D-972E54ED0236}" type="sibTrans" cxnId="{384987C2-FA59-4CB2-BE0B-A90A76AF9F95}">
      <dgm:prSet/>
      <dgm:spPr/>
      <dgm:t>
        <a:bodyPr/>
        <a:lstStyle/>
        <a:p>
          <a:endParaRPr lang="es-CO"/>
        </a:p>
      </dgm:t>
    </dgm:pt>
    <dgm:pt modelId="{B83FBC4F-F1CB-4C30-A5CD-391F30A75FD0}" type="pres">
      <dgm:prSet presAssocID="{9326CA56-8CAB-45A5-AB38-5CD6D4F0DCC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C8B961B5-9689-4E16-8EC3-FFBCBADF2524}" type="pres">
      <dgm:prSet presAssocID="{E02A834C-9E0B-4956-99C7-97A2503734D7}" presName="linNode" presStyleCnt="0"/>
      <dgm:spPr/>
    </dgm:pt>
    <dgm:pt modelId="{B754B7AC-2F5D-444B-BCEE-161CFE5D2FCF}" type="pres">
      <dgm:prSet presAssocID="{E02A834C-9E0B-4956-99C7-97A2503734D7}" presName="parentText" presStyleLbl="node1" presStyleIdx="0" presStyleCnt="1" custLinFactNeighborY="-1896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26F60B1-AAB7-4A16-B5E5-9509AA8BBF62}" type="pres">
      <dgm:prSet presAssocID="{E02A834C-9E0B-4956-99C7-97A2503734D7}" presName="descendantText" presStyleLbl="alignAccFollowNode1" presStyleIdx="0" presStyleCnt="1" custScaleY="93786" custLinFactNeighborX="2010" custLinFactNeighborY="-705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C8604E43-80B1-43E1-923A-E1612821C06E}" srcId="{9326CA56-8CAB-45A5-AB38-5CD6D4F0DCCA}" destId="{E02A834C-9E0B-4956-99C7-97A2503734D7}" srcOrd="0" destOrd="0" parTransId="{6A359985-6E45-486D-BFDE-E80CD4D3EEB0}" sibTransId="{3462D342-323E-41A0-BAB6-41E0FCA2F3F9}"/>
    <dgm:cxn modelId="{722DB680-F840-4EFD-A581-642352988EED}" type="presOf" srcId="{FDB9617C-E00D-4762-8DAE-262EAA1F9ECC}" destId="{726F60B1-AAB7-4A16-B5E5-9509AA8BBF62}" srcOrd="0" destOrd="1" presId="urn:microsoft.com/office/officeart/2005/8/layout/vList5"/>
    <dgm:cxn modelId="{90B4526E-8183-4319-996D-5E43E5209D4A}" srcId="{E02A834C-9E0B-4956-99C7-97A2503734D7}" destId="{7915282F-2494-4DD1-B105-95AB04355B5D}" srcOrd="0" destOrd="0" parTransId="{D6F08717-9BE2-4B96-A74B-7FFF200ECB4C}" sibTransId="{C27057C4-7570-4B46-945C-3040DD2BB0A1}"/>
    <dgm:cxn modelId="{4F5D18B0-8662-41F3-B056-961B39E760B7}" type="presOf" srcId="{E02A834C-9E0B-4956-99C7-97A2503734D7}" destId="{B754B7AC-2F5D-444B-BCEE-161CFE5D2FCF}" srcOrd="0" destOrd="0" presId="urn:microsoft.com/office/officeart/2005/8/layout/vList5"/>
    <dgm:cxn modelId="{4EB848BC-D6A4-40B7-A4CE-537189D0B4BD}" type="presOf" srcId="{9326CA56-8CAB-45A5-AB38-5CD6D4F0DCCA}" destId="{B83FBC4F-F1CB-4C30-A5CD-391F30A75FD0}" srcOrd="0" destOrd="0" presId="urn:microsoft.com/office/officeart/2005/8/layout/vList5"/>
    <dgm:cxn modelId="{384987C2-FA59-4CB2-BE0B-A90A76AF9F95}" srcId="{E02A834C-9E0B-4956-99C7-97A2503734D7}" destId="{FDB9617C-E00D-4762-8DAE-262EAA1F9ECC}" srcOrd="1" destOrd="0" parTransId="{49A11FDB-2C3E-4479-B6D7-8C90B3BE56F9}" sibTransId="{099074EF-87A9-42E2-973D-972E54ED0236}"/>
    <dgm:cxn modelId="{0248B9FD-4560-487F-BA62-B86AFC8A7A08}" type="presOf" srcId="{7915282F-2494-4DD1-B105-95AB04355B5D}" destId="{726F60B1-AAB7-4A16-B5E5-9509AA8BBF62}" srcOrd="0" destOrd="0" presId="urn:microsoft.com/office/officeart/2005/8/layout/vList5"/>
    <dgm:cxn modelId="{3862B6BF-7936-4381-A157-66DE1AD2EECE}" type="presParOf" srcId="{B83FBC4F-F1CB-4C30-A5CD-391F30A75FD0}" destId="{C8B961B5-9689-4E16-8EC3-FFBCBADF2524}" srcOrd="0" destOrd="0" presId="urn:microsoft.com/office/officeart/2005/8/layout/vList5"/>
    <dgm:cxn modelId="{79F9F60D-B029-4794-AAC7-A9AC21D2F202}" type="presParOf" srcId="{C8B961B5-9689-4E16-8EC3-FFBCBADF2524}" destId="{B754B7AC-2F5D-444B-BCEE-161CFE5D2FCF}" srcOrd="0" destOrd="0" presId="urn:microsoft.com/office/officeart/2005/8/layout/vList5"/>
    <dgm:cxn modelId="{E9A55C73-861E-4B56-8C52-45C73B133A0C}" type="presParOf" srcId="{C8B961B5-9689-4E16-8EC3-FFBCBADF2524}" destId="{726F60B1-AAB7-4A16-B5E5-9509AA8BBF6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6F60B1-AAB7-4A16-B5E5-9509AA8BBF62}">
      <dsp:nvSpPr>
        <dsp:cNvPr id="0" name=""/>
        <dsp:cNvSpPr/>
      </dsp:nvSpPr>
      <dsp:spPr>
        <a:xfrm rot="5400000">
          <a:off x="5239209" y="-2153261"/>
          <a:ext cx="801243" cy="53080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>
              <a:latin typeface="+mn-lt"/>
            </a:rPr>
            <a:t>Observacional, descriptivo</a:t>
          </a:r>
        </a:p>
      </dsp:txBody>
      <dsp:txXfrm rot="-5400000">
        <a:off x="2985793" y="139268"/>
        <a:ext cx="5268963" cy="723017"/>
      </dsp:txXfrm>
    </dsp:sp>
    <dsp:sp modelId="{B754B7AC-2F5D-444B-BCEE-161CFE5D2FCF}">
      <dsp:nvSpPr>
        <dsp:cNvPr id="0" name=""/>
        <dsp:cNvSpPr/>
      </dsp:nvSpPr>
      <dsp:spPr>
        <a:xfrm>
          <a:off x="0" y="0"/>
          <a:ext cx="2985792" cy="10015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>
              <a:latin typeface="+mj-lt"/>
            </a:rPr>
            <a:t>TIPO DE ESTUDIO</a:t>
          </a:r>
        </a:p>
      </dsp:txBody>
      <dsp:txXfrm>
        <a:off x="48892" y="48892"/>
        <a:ext cx="2888008" cy="9037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6F60B1-AAB7-4A16-B5E5-9509AA8BBF62}">
      <dsp:nvSpPr>
        <dsp:cNvPr id="0" name=""/>
        <dsp:cNvSpPr/>
      </dsp:nvSpPr>
      <dsp:spPr>
        <a:xfrm rot="5400000">
          <a:off x="5245681" y="-2187459"/>
          <a:ext cx="788298" cy="53080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/>
            <a:t>INCLUSION: pacientes de la ESE que asistieran a consulta odontológica y firmaran el consentimiento informado.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/>
            <a:t>EXCLUSION: pacientes que no poseían historia clínica  y menores de 18 anos.</a:t>
          </a:r>
        </a:p>
      </dsp:txBody>
      <dsp:txXfrm rot="-5400000">
        <a:off x="2985792" y="110912"/>
        <a:ext cx="5269594" cy="711334"/>
      </dsp:txXfrm>
    </dsp:sp>
    <dsp:sp modelId="{B754B7AC-2F5D-444B-BCEE-161CFE5D2FCF}">
      <dsp:nvSpPr>
        <dsp:cNvPr id="0" name=""/>
        <dsp:cNvSpPr/>
      </dsp:nvSpPr>
      <dsp:spPr>
        <a:xfrm>
          <a:off x="0" y="0"/>
          <a:ext cx="2985792" cy="10506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>
              <a:latin typeface="+mj-lt"/>
            </a:rPr>
            <a:t>CRITERIOS</a:t>
          </a:r>
        </a:p>
      </dsp:txBody>
      <dsp:txXfrm>
        <a:off x="51289" y="51289"/>
        <a:ext cx="2883214" cy="948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99977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 del título"/>
          <p:cNvSpPr txBox="1">
            <a:spLocks noGrp="1"/>
          </p:cNvSpPr>
          <p:nvPr>
            <p:ph type="title"/>
          </p:nvPr>
        </p:nvSpPr>
        <p:spPr>
          <a:xfrm>
            <a:off x="755576" y="3810289"/>
            <a:ext cx="7651695" cy="1994977"/>
          </a:xfrm>
          <a:prstGeom prst="rect">
            <a:avLst/>
          </a:prstGeom>
        </p:spPr>
        <p:txBody>
          <a:bodyPr/>
          <a:lstStyle>
            <a:lvl1pPr>
              <a:lnSpc>
                <a:spcPts val="5400"/>
              </a:lnSpc>
              <a:defRPr sz="54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6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99591" y="5805263"/>
            <a:ext cx="7488835" cy="66238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17" name="Imagen 3" descr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618" y="0"/>
            <a:ext cx="4901611" cy="4084674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416373" y="6221731"/>
            <a:ext cx="273654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ángulo 10"/>
          <p:cNvSpPr/>
          <p:nvPr/>
        </p:nvSpPr>
        <p:spPr>
          <a:xfrm>
            <a:off x="0" y="6361583"/>
            <a:ext cx="9144000" cy="510067"/>
          </a:xfrm>
          <a:prstGeom prst="rect">
            <a:avLst/>
          </a:prstGeom>
          <a:solidFill>
            <a:srgbClr val="F7941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3" name="Marcador de fecha 3"/>
          <p:cNvSpPr txBox="1"/>
          <p:nvPr/>
        </p:nvSpPr>
        <p:spPr>
          <a:xfrm>
            <a:off x="8152571" y="6619419"/>
            <a:ext cx="964802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t>23/04/2019</a:t>
            </a:r>
          </a:p>
        </p:txBody>
      </p:sp>
      <p:pic>
        <p:nvPicPr>
          <p:cNvPr id="114" name="Imagen 5" descr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48" y="6330600"/>
            <a:ext cx="3676424" cy="554786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exto del título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116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87787" y="987425"/>
            <a:ext cx="4629152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4D4D4F"/>
                </a:solidFill>
              </a:defRPr>
            </a:lvl1pPr>
            <a:lvl2pPr marL="718457" indent="-261257">
              <a:defRPr sz="3200">
                <a:solidFill>
                  <a:srgbClr val="4D4D4F"/>
                </a:solidFill>
              </a:defRPr>
            </a:lvl2pPr>
            <a:lvl3pPr marL="1219200" indent="-304800">
              <a:defRPr sz="3200">
                <a:solidFill>
                  <a:srgbClr val="4D4D4F"/>
                </a:solidFill>
              </a:defRPr>
            </a:lvl3pPr>
            <a:lvl4pPr marL="1737360" indent="-365760">
              <a:defRPr sz="3200">
                <a:solidFill>
                  <a:srgbClr val="4D4D4F"/>
                </a:solidFill>
              </a:defRPr>
            </a:lvl4pPr>
            <a:lvl5pPr marL="2194560" indent="-365760">
              <a:defRPr sz="3200">
                <a:solidFill>
                  <a:srgbClr val="4D4D4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7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ángulo 10"/>
          <p:cNvSpPr/>
          <p:nvPr/>
        </p:nvSpPr>
        <p:spPr>
          <a:xfrm>
            <a:off x="0" y="6361583"/>
            <a:ext cx="9144000" cy="510067"/>
          </a:xfrm>
          <a:prstGeom prst="rect">
            <a:avLst/>
          </a:prstGeom>
          <a:solidFill>
            <a:srgbClr val="F7941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6" name="Marcador de fecha 3"/>
          <p:cNvSpPr txBox="1"/>
          <p:nvPr/>
        </p:nvSpPr>
        <p:spPr>
          <a:xfrm>
            <a:off x="8152571" y="6619419"/>
            <a:ext cx="964802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t>23/04/2019</a:t>
            </a:r>
          </a:p>
        </p:txBody>
      </p:sp>
      <p:pic>
        <p:nvPicPr>
          <p:cNvPr id="127" name="Imagen 5" descr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48" y="6330600"/>
            <a:ext cx="3676424" cy="554786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exto del título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129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3887787" y="987425"/>
            <a:ext cx="462915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>
                <a:solidFill>
                  <a:srgbClr val="4D4D4F"/>
                </a:solidFill>
              </a:defRPr>
            </a:lvl1pPr>
            <a:lvl2pPr marL="0" indent="0">
              <a:buSzTx/>
              <a:buFontTx/>
              <a:buNone/>
              <a:defRPr sz="1600">
                <a:solidFill>
                  <a:srgbClr val="4D4D4F"/>
                </a:solidFill>
              </a:defRPr>
            </a:lvl2pPr>
            <a:lvl3pPr marL="0" indent="0">
              <a:buSzTx/>
              <a:buFontTx/>
              <a:buNone/>
              <a:defRPr sz="1600">
                <a:solidFill>
                  <a:srgbClr val="4D4D4F"/>
                </a:solidFill>
              </a:defRPr>
            </a:lvl3pPr>
            <a:lvl4pPr marL="0" indent="0">
              <a:buSzTx/>
              <a:buFontTx/>
              <a:buNone/>
              <a:defRPr sz="1600">
                <a:solidFill>
                  <a:srgbClr val="4D4D4F"/>
                </a:solidFill>
              </a:defRPr>
            </a:lvl4pPr>
            <a:lvl5pPr marL="0" indent="0">
              <a:buSzTx/>
              <a:buFontTx/>
              <a:buNone/>
              <a:defRPr sz="1600">
                <a:solidFill>
                  <a:srgbClr val="4D4D4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Nivel de texto 1…"/>
          <p:cNvSpPr txBox="1">
            <a:spLocks noGrp="1"/>
          </p:cNvSpPr>
          <p:nvPr>
            <p:ph type="body" idx="1"/>
          </p:nvPr>
        </p:nvSpPr>
        <p:spPr>
          <a:xfrm>
            <a:off x="628650" y="1171424"/>
            <a:ext cx="7886700" cy="50055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F"/>
                </a:solidFill>
              </a:defRPr>
            </a:lvl1pPr>
            <a:lvl2pPr>
              <a:defRPr>
                <a:solidFill>
                  <a:srgbClr val="4D4D4F"/>
                </a:solidFill>
              </a:defRPr>
            </a:lvl2pPr>
            <a:lvl3pPr>
              <a:defRPr>
                <a:solidFill>
                  <a:srgbClr val="4D4D4F"/>
                </a:solidFill>
              </a:defRPr>
            </a:lvl3pPr>
            <a:lvl4pPr>
              <a:defRPr>
                <a:solidFill>
                  <a:srgbClr val="4D4D4F"/>
                </a:solidFill>
              </a:defRPr>
            </a:lvl4pPr>
            <a:lvl5pPr>
              <a:defRPr>
                <a:solidFill>
                  <a:srgbClr val="4D4D4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9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137822"/>
            <a:ext cx="7886700" cy="982801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Texto del título</a:t>
            </a:r>
          </a:p>
        </p:txBody>
      </p:sp>
      <p:sp>
        <p:nvSpPr>
          <p:cNvPr id="1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ángulo 10"/>
          <p:cNvSpPr/>
          <p:nvPr/>
        </p:nvSpPr>
        <p:spPr>
          <a:xfrm>
            <a:off x="0" y="6361583"/>
            <a:ext cx="9144000" cy="510067"/>
          </a:xfrm>
          <a:prstGeom prst="rect">
            <a:avLst/>
          </a:prstGeom>
          <a:solidFill>
            <a:srgbClr val="F7941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8" name="Marcador de fecha 3"/>
          <p:cNvSpPr txBox="1"/>
          <p:nvPr/>
        </p:nvSpPr>
        <p:spPr>
          <a:xfrm>
            <a:off x="8152571" y="6619419"/>
            <a:ext cx="964802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t>23/04/2019</a:t>
            </a:r>
          </a:p>
        </p:txBody>
      </p:sp>
      <p:pic>
        <p:nvPicPr>
          <p:cNvPr id="149" name="Imagen 5" descr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48" y="6330600"/>
            <a:ext cx="3676424" cy="554786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exto del título"/>
          <p:cNvSpPr txBox="1"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>
            <a:lvl1pPr algn="l">
              <a:lnSpc>
                <a:spcPts val="5400"/>
              </a:lnSpc>
              <a:defRPr sz="4400"/>
            </a:lvl1pPr>
          </a:lstStyle>
          <a:p>
            <a:r>
              <a:t>Texto del título</a:t>
            </a:r>
          </a:p>
        </p:txBody>
      </p:sp>
      <p:sp>
        <p:nvSpPr>
          <p:cNvPr id="151" name="Nivel de texto 1…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F"/>
                </a:solidFill>
              </a:defRPr>
            </a:lvl1pPr>
            <a:lvl2pPr>
              <a:defRPr>
                <a:solidFill>
                  <a:srgbClr val="4D4D4F"/>
                </a:solidFill>
              </a:defRPr>
            </a:lvl2pPr>
            <a:lvl3pPr>
              <a:defRPr>
                <a:solidFill>
                  <a:srgbClr val="4D4D4F"/>
                </a:solidFill>
              </a:defRPr>
            </a:lvl3pPr>
            <a:lvl4pPr>
              <a:defRPr>
                <a:solidFill>
                  <a:srgbClr val="4D4D4F"/>
                </a:solidFill>
              </a:defRPr>
            </a:lvl4pPr>
            <a:lvl5pPr>
              <a:defRPr>
                <a:solidFill>
                  <a:srgbClr val="4D4D4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o del título"/>
          <p:cNvSpPr txBox="1">
            <a:spLocks noGrp="1"/>
          </p:cNvSpPr>
          <p:nvPr>
            <p:ph type="title"/>
          </p:nvPr>
        </p:nvSpPr>
        <p:spPr>
          <a:xfrm>
            <a:off x="654843" y="128736"/>
            <a:ext cx="7772401" cy="9828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Texto del título</a:t>
            </a:r>
          </a:p>
        </p:txBody>
      </p:sp>
      <p:sp>
        <p:nvSpPr>
          <p:cNvPr id="160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685800" y="1268758"/>
            <a:ext cx="3810000" cy="48272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F"/>
                </a:solidFill>
              </a:defRPr>
            </a:lvl1pPr>
            <a:lvl2pPr>
              <a:defRPr>
                <a:solidFill>
                  <a:srgbClr val="4D4D4F"/>
                </a:solidFill>
              </a:defRPr>
            </a:lvl2pPr>
            <a:lvl3pPr>
              <a:defRPr>
                <a:solidFill>
                  <a:srgbClr val="4D4D4F"/>
                </a:solidFill>
              </a:defRPr>
            </a:lvl3pPr>
            <a:lvl4pPr>
              <a:defRPr>
                <a:solidFill>
                  <a:srgbClr val="4D4D4F"/>
                </a:solidFill>
              </a:defRPr>
            </a:lvl4pPr>
            <a:lvl5pPr>
              <a:defRPr>
                <a:solidFill>
                  <a:srgbClr val="4D4D4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6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cabezado de sección Tip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6104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35" name="Texto del título"/>
          <p:cNvSpPr txBox="1">
            <a:spLocks noGrp="1"/>
          </p:cNvSpPr>
          <p:nvPr>
            <p:ph type="title"/>
          </p:nvPr>
        </p:nvSpPr>
        <p:spPr>
          <a:xfrm>
            <a:off x="535781" y="4581128"/>
            <a:ext cx="8341023" cy="201622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5400"/>
              </a:lnSpc>
              <a:defRPr sz="4000">
                <a:solidFill>
                  <a:srgbClr val="79797C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6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535781" y="4016504"/>
            <a:ext cx="8344793" cy="531380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000">
                <a:solidFill>
                  <a:srgbClr val="79797C"/>
                </a:solidFill>
              </a:defRPr>
            </a:lvl1pPr>
            <a:lvl2pPr marL="0" indent="0">
              <a:buSzTx/>
              <a:buFontTx/>
              <a:buNone/>
              <a:defRPr sz="2000">
                <a:solidFill>
                  <a:srgbClr val="79797C"/>
                </a:solidFill>
              </a:defRPr>
            </a:lvl2pPr>
            <a:lvl3pPr marL="0" indent="0">
              <a:buSzTx/>
              <a:buFontTx/>
              <a:buNone/>
              <a:defRPr sz="2000">
                <a:solidFill>
                  <a:srgbClr val="79797C"/>
                </a:solidFill>
              </a:defRPr>
            </a:lvl3pPr>
            <a:lvl4pPr marL="0" indent="0">
              <a:buSzTx/>
              <a:buFontTx/>
              <a:buNone/>
              <a:defRPr sz="2000">
                <a:solidFill>
                  <a:srgbClr val="79797C"/>
                </a:solidFill>
              </a:defRPr>
            </a:lvl4pPr>
            <a:lvl5pPr marL="0" indent="0">
              <a:buSzTx/>
              <a:buFontTx/>
              <a:buNone/>
              <a:defRPr sz="2000">
                <a:solidFill>
                  <a:srgbClr val="79797C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37" name="Imagen 14" descr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546" y="189901"/>
            <a:ext cx="4177492" cy="3481247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416373" y="6221731"/>
            <a:ext cx="273654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cabezado de sección Tip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5" descr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80314" cy="685800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46" name="Texto del título"/>
          <p:cNvSpPr txBox="1">
            <a:spLocks noGrp="1"/>
          </p:cNvSpPr>
          <p:nvPr>
            <p:ph type="title"/>
          </p:nvPr>
        </p:nvSpPr>
        <p:spPr>
          <a:xfrm>
            <a:off x="614373" y="868362"/>
            <a:ext cx="6477909" cy="2852739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7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795200" y="3752851"/>
            <a:ext cx="6297080" cy="236855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0">
              <a:buSzTx/>
              <a:buFontTx/>
              <a:buNone/>
              <a:defRPr sz="2400"/>
            </a:lvl2pPr>
            <a:lvl3pPr marL="0" indent="0">
              <a:buSzTx/>
              <a:buFontTx/>
              <a:buNone/>
              <a:defRPr sz="2400"/>
            </a:lvl3pPr>
            <a:lvl4pPr marL="0" indent="0">
              <a:buSzTx/>
              <a:buFontTx/>
              <a:buNone/>
              <a:defRPr sz="2400"/>
            </a:lvl4pPr>
            <a:lvl5pPr marL="0" indent="0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8" name="Rectángulo 9"/>
          <p:cNvSpPr/>
          <p:nvPr/>
        </p:nvSpPr>
        <p:spPr>
          <a:xfrm flipH="1">
            <a:off x="758795" y="3760172"/>
            <a:ext cx="72002" cy="23688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416373" y="6221731"/>
            <a:ext cx="273654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ángulo 10"/>
          <p:cNvSpPr/>
          <p:nvPr/>
        </p:nvSpPr>
        <p:spPr>
          <a:xfrm>
            <a:off x="0" y="6361583"/>
            <a:ext cx="9144000" cy="510067"/>
          </a:xfrm>
          <a:prstGeom prst="rect">
            <a:avLst/>
          </a:prstGeom>
          <a:solidFill>
            <a:srgbClr val="F7941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" name="Marcador de fecha 3"/>
          <p:cNvSpPr txBox="1"/>
          <p:nvPr/>
        </p:nvSpPr>
        <p:spPr>
          <a:xfrm>
            <a:off x="8152571" y="6619419"/>
            <a:ext cx="964802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t>23/04/2019</a:t>
            </a:r>
          </a:p>
        </p:txBody>
      </p:sp>
      <p:pic>
        <p:nvPicPr>
          <p:cNvPr id="58" name="Imagen 5" descr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48" y="6330600"/>
            <a:ext cx="3676424" cy="554786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628650" y="1304740"/>
            <a:ext cx="3867150" cy="48722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F"/>
                </a:solidFill>
              </a:defRPr>
            </a:lvl1pPr>
            <a:lvl2pPr>
              <a:defRPr>
                <a:solidFill>
                  <a:srgbClr val="4D4D4F"/>
                </a:solidFill>
              </a:defRPr>
            </a:lvl2pPr>
            <a:lvl3pPr>
              <a:defRPr>
                <a:solidFill>
                  <a:srgbClr val="4D4D4F"/>
                </a:solidFill>
              </a:defRPr>
            </a:lvl3pPr>
            <a:lvl4pPr>
              <a:defRPr>
                <a:solidFill>
                  <a:srgbClr val="4D4D4F"/>
                </a:solidFill>
              </a:defRPr>
            </a:lvl4pPr>
            <a:lvl5pPr>
              <a:defRPr>
                <a:solidFill>
                  <a:srgbClr val="4D4D4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0" name="Conector recto 8"/>
          <p:cNvSpPr/>
          <p:nvPr/>
        </p:nvSpPr>
        <p:spPr>
          <a:xfrm>
            <a:off x="628650" y="1124744"/>
            <a:ext cx="7886702" cy="2"/>
          </a:xfrm>
          <a:prstGeom prst="line">
            <a:avLst/>
          </a:prstGeom>
          <a:ln w="19050">
            <a:solidFill>
              <a:schemeClr val="accent6">
                <a:lumOff val="14901"/>
              </a:scheme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1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123823"/>
            <a:ext cx="7886700" cy="982801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Texto del título</a:t>
            </a:r>
          </a:p>
        </p:txBody>
      </p:sp>
      <p:sp>
        <p:nvSpPr>
          <p:cNvPr id="6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10"/>
          <p:cNvSpPr/>
          <p:nvPr/>
        </p:nvSpPr>
        <p:spPr>
          <a:xfrm>
            <a:off x="0" y="6361583"/>
            <a:ext cx="9144000" cy="510067"/>
          </a:xfrm>
          <a:prstGeom prst="rect">
            <a:avLst/>
          </a:prstGeom>
          <a:solidFill>
            <a:srgbClr val="F7941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0" name="Marcador de fecha 3"/>
          <p:cNvSpPr txBox="1"/>
          <p:nvPr/>
        </p:nvSpPr>
        <p:spPr>
          <a:xfrm>
            <a:off x="8152571" y="6619419"/>
            <a:ext cx="964802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t>23/04/2019</a:t>
            </a:r>
          </a:p>
        </p:txBody>
      </p:sp>
      <p:pic>
        <p:nvPicPr>
          <p:cNvPr id="71" name="Imagen 5" descr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48" y="6330600"/>
            <a:ext cx="3676424" cy="554786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30237" y="1243817"/>
            <a:ext cx="3868740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>
                <a:solidFill>
                  <a:srgbClr val="4D4D4F"/>
                </a:solidFill>
              </a:defRPr>
            </a:lvl1pPr>
            <a:lvl2pPr marL="0" indent="0">
              <a:buSzTx/>
              <a:buFontTx/>
              <a:buNone/>
              <a:defRPr sz="2400" b="1">
                <a:solidFill>
                  <a:srgbClr val="4D4D4F"/>
                </a:solidFill>
              </a:defRPr>
            </a:lvl2pPr>
            <a:lvl3pPr marL="0" indent="0">
              <a:buSzTx/>
              <a:buFontTx/>
              <a:buNone/>
              <a:defRPr sz="2400" b="1">
                <a:solidFill>
                  <a:srgbClr val="4D4D4F"/>
                </a:solidFill>
              </a:defRPr>
            </a:lvl3pPr>
            <a:lvl4pPr marL="0" indent="0">
              <a:buSzTx/>
              <a:buFontTx/>
              <a:buNone/>
              <a:defRPr sz="2400" b="1">
                <a:solidFill>
                  <a:srgbClr val="4D4D4F"/>
                </a:solidFill>
              </a:defRPr>
            </a:lvl4pPr>
            <a:lvl5pPr marL="0" indent="0">
              <a:buSzTx/>
              <a:buFontTx/>
              <a:buNone/>
              <a:defRPr sz="2400" b="1">
                <a:solidFill>
                  <a:srgbClr val="4D4D4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3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29150" y="1243817"/>
            <a:ext cx="3887788" cy="823913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74" name="Conector recto 10"/>
          <p:cNvSpPr/>
          <p:nvPr/>
        </p:nvSpPr>
        <p:spPr>
          <a:xfrm flipH="1" flipV="1">
            <a:off x="8516939" y="1268759"/>
            <a:ext cx="15503" cy="4920906"/>
          </a:xfrm>
          <a:prstGeom prst="line">
            <a:avLst/>
          </a:prstGeom>
          <a:ln w="19050">
            <a:solidFill>
              <a:srgbClr val="BFBFBF"/>
            </a:solidFill>
            <a:prstDash val="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5" name="Texto del título"/>
          <p:cNvSpPr txBox="1">
            <a:spLocks noGrp="1"/>
          </p:cNvSpPr>
          <p:nvPr>
            <p:ph type="title"/>
          </p:nvPr>
        </p:nvSpPr>
        <p:spPr>
          <a:xfrm>
            <a:off x="630237" y="93327"/>
            <a:ext cx="7886701" cy="9828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Texto del título</a:t>
            </a:r>
          </a:p>
        </p:txBody>
      </p:sp>
      <p:sp>
        <p:nvSpPr>
          <p:cNvPr id="7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la 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n 5" descr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80314" cy="685800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84" name="Texto del título"/>
          <p:cNvSpPr txBox="1">
            <a:spLocks noGrp="1"/>
          </p:cNvSpPr>
          <p:nvPr>
            <p:ph type="title"/>
          </p:nvPr>
        </p:nvSpPr>
        <p:spPr>
          <a:xfrm>
            <a:off x="614373" y="868362"/>
            <a:ext cx="6477909" cy="90445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54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85" name="Nivel de texto 1…"/>
          <p:cNvSpPr txBox="1">
            <a:spLocks noGrp="1"/>
          </p:cNvSpPr>
          <p:nvPr>
            <p:ph type="body" idx="1"/>
          </p:nvPr>
        </p:nvSpPr>
        <p:spPr>
          <a:xfrm>
            <a:off x="795200" y="1844824"/>
            <a:ext cx="6297080" cy="4276577"/>
          </a:xfrm>
          <a:prstGeom prst="rect">
            <a:avLst/>
          </a:prstGeom>
        </p:spPr>
        <p:txBody>
          <a:bodyPr/>
          <a:lstStyle>
            <a:lvl1pPr marL="342900" indent="-342900">
              <a:defRPr sz="2400"/>
            </a:lvl1pPr>
            <a:lvl2pPr marL="0" indent="0">
              <a:buSzTx/>
              <a:buNone/>
              <a:defRPr sz="2400"/>
            </a:lvl2pPr>
            <a:lvl3pPr marL="0" indent="0">
              <a:buSzTx/>
              <a:buNone/>
              <a:defRPr sz="2400"/>
            </a:lvl3pPr>
            <a:lvl4pPr marL="0" indent="0">
              <a:buSzTx/>
              <a:buNone/>
              <a:defRPr sz="2400"/>
            </a:lvl4pPr>
            <a:lvl5pPr marL="0" indent="0">
              <a:buSz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6" name="Rectángulo 9"/>
          <p:cNvSpPr/>
          <p:nvPr/>
        </p:nvSpPr>
        <p:spPr>
          <a:xfrm flipH="1">
            <a:off x="781865" y="1844822"/>
            <a:ext cx="45721" cy="42765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416373" y="6221731"/>
            <a:ext cx="273654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o del título"/>
          <p:cNvSpPr txBox="1">
            <a:spLocks noGrp="1"/>
          </p:cNvSpPr>
          <p:nvPr>
            <p:ph type="title"/>
          </p:nvPr>
        </p:nvSpPr>
        <p:spPr>
          <a:xfrm>
            <a:off x="611560" y="116632"/>
            <a:ext cx="7886701" cy="9828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Texto del título</a:t>
            </a:r>
          </a:p>
        </p:txBody>
      </p:sp>
      <p:sp>
        <p:nvSpPr>
          <p:cNvPr id="9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ángulo 10"/>
          <p:cNvSpPr/>
          <p:nvPr/>
        </p:nvSpPr>
        <p:spPr>
          <a:xfrm>
            <a:off x="0" y="6361583"/>
            <a:ext cx="9144000" cy="510067"/>
          </a:xfrm>
          <a:prstGeom prst="rect">
            <a:avLst/>
          </a:prstGeom>
          <a:solidFill>
            <a:srgbClr val="F7941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3" name="Marcador de fecha 3"/>
          <p:cNvSpPr txBox="1"/>
          <p:nvPr/>
        </p:nvSpPr>
        <p:spPr>
          <a:xfrm>
            <a:off x="8152571" y="6619419"/>
            <a:ext cx="964802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t>23/04/2019</a:t>
            </a:r>
          </a:p>
        </p:txBody>
      </p:sp>
      <p:pic>
        <p:nvPicPr>
          <p:cNvPr id="104" name="Imagen 5" descr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48" y="6330600"/>
            <a:ext cx="3676424" cy="554786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0"/>
          <p:cNvSpPr/>
          <p:nvPr/>
        </p:nvSpPr>
        <p:spPr>
          <a:xfrm>
            <a:off x="0" y="6361583"/>
            <a:ext cx="9144000" cy="510067"/>
          </a:xfrm>
          <a:prstGeom prst="rect">
            <a:avLst/>
          </a:prstGeom>
          <a:solidFill>
            <a:srgbClr val="F7941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" name="Marcador de fecha 3"/>
          <p:cNvSpPr txBox="1"/>
          <p:nvPr/>
        </p:nvSpPr>
        <p:spPr>
          <a:xfrm>
            <a:off x="8152571" y="6619419"/>
            <a:ext cx="964802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t>23/04/2019</a:t>
            </a:r>
          </a:p>
        </p:txBody>
      </p:sp>
      <p:pic>
        <p:nvPicPr>
          <p:cNvPr id="4" name="Imagen 5" descr="Imagen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6248" y="6330600"/>
            <a:ext cx="3676424" cy="5547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onector recto 6"/>
          <p:cNvSpPr/>
          <p:nvPr/>
        </p:nvSpPr>
        <p:spPr>
          <a:xfrm>
            <a:off x="628650" y="1111536"/>
            <a:ext cx="7886702" cy="2"/>
          </a:xfrm>
          <a:prstGeom prst="line">
            <a:avLst/>
          </a:prstGeom>
          <a:ln w="19050">
            <a:solidFill>
              <a:schemeClr val="accent6">
                <a:lumOff val="14901"/>
              </a:scheme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116632"/>
            <a:ext cx="7886700" cy="983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7" name="Nivel de texto 1…"/>
          <p:cNvSpPr txBox="1">
            <a:spLocks noGrp="1"/>
          </p:cNvSpPr>
          <p:nvPr>
            <p:ph type="body" idx="1"/>
          </p:nvPr>
        </p:nvSpPr>
        <p:spPr>
          <a:xfrm>
            <a:off x="628650" y="1162336"/>
            <a:ext cx="7886700" cy="5014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517546" y="6363047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2"/>
          </a:solidFill>
          <a:uFillTx/>
          <a:latin typeface="Bebas Neue"/>
          <a:ea typeface="Bebas Neue"/>
          <a:cs typeface="Bebas Neue"/>
          <a:sym typeface="Bebas Neue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2"/>
          </a:solidFill>
          <a:uFillTx/>
          <a:latin typeface="Bebas Neue"/>
          <a:ea typeface="Bebas Neue"/>
          <a:cs typeface="Bebas Neue"/>
          <a:sym typeface="Bebas Neue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2"/>
          </a:solidFill>
          <a:uFillTx/>
          <a:latin typeface="Bebas Neue"/>
          <a:ea typeface="Bebas Neue"/>
          <a:cs typeface="Bebas Neue"/>
          <a:sym typeface="Bebas Neue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2"/>
          </a:solidFill>
          <a:uFillTx/>
          <a:latin typeface="Bebas Neue"/>
          <a:ea typeface="Bebas Neue"/>
          <a:cs typeface="Bebas Neue"/>
          <a:sym typeface="Bebas Neue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2"/>
          </a:solidFill>
          <a:uFillTx/>
          <a:latin typeface="Bebas Neue"/>
          <a:ea typeface="Bebas Neue"/>
          <a:cs typeface="Bebas Neue"/>
          <a:sym typeface="Bebas Neue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2"/>
          </a:solidFill>
          <a:uFillTx/>
          <a:latin typeface="Bebas Neue"/>
          <a:ea typeface="Bebas Neue"/>
          <a:cs typeface="Bebas Neue"/>
          <a:sym typeface="Bebas Neue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2"/>
          </a:solidFill>
          <a:uFillTx/>
          <a:latin typeface="Bebas Neue"/>
          <a:ea typeface="Bebas Neue"/>
          <a:cs typeface="Bebas Neue"/>
          <a:sym typeface="Bebas Neue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2"/>
          </a:solidFill>
          <a:uFillTx/>
          <a:latin typeface="Bebas Neue"/>
          <a:ea typeface="Bebas Neue"/>
          <a:cs typeface="Bebas Neue"/>
          <a:sym typeface="Bebas Neue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2"/>
          </a:solidFill>
          <a:uFillTx/>
          <a:latin typeface="Bebas Neue"/>
          <a:ea typeface="Bebas Neue"/>
          <a:cs typeface="Bebas Neue"/>
          <a:sym typeface="Bebas Neue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3838"/>
          </a:solidFill>
          <a:uFillTx/>
          <a:latin typeface="Arial"/>
          <a:ea typeface="Arial"/>
          <a:cs typeface="Arial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3838"/>
          </a:solidFill>
          <a:uFillTx/>
          <a:latin typeface="Arial"/>
          <a:ea typeface="Arial"/>
          <a:cs typeface="Arial"/>
          <a:sym typeface="Arial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3838"/>
          </a:solidFill>
          <a:uFillTx/>
          <a:latin typeface="Arial"/>
          <a:ea typeface="Arial"/>
          <a:cs typeface="Arial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3838"/>
          </a:solidFill>
          <a:uFillTx/>
          <a:latin typeface="Arial"/>
          <a:ea typeface="Arial"/>
          <a:cs typeface="Arial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3838"/>
          </a:solidFill>
          <a:uFillTx/>
          <a:latin typeface="Arial"/>
          <a:ea typeface="Arial"/>
          <a:cs typeface="Arial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3838"/>
          </a:solidFill>
          <a:uFillTx/>
          <a:latin typeface="Arial"/>
          <a:ea typeface="Arial"/>
          <a:cs typeface="Arial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3838"/>
          </a:solidFill>
          <a:uFillTx/>
          <a:latin typeface="Arial"/>
          <a:ea typeface="Arial"/>
          <a:cs typeface="Arial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3838"/>
          </a:solidFill>
          <a:uFillTx/>
          <a:latin typeface="Arial"/>
          <a:ea typeface="Arial"/>
          <a:cs typeface="Arial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383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 Neue Regular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 Neue Regular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 Neue Regular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 Neue Regular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 Neue Regular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 Neue Regular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 Neue Regular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 Neue Regular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 Neue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ítulo 1"/>
          <p:cNvSpPr txBox="1">
            <a:spLocks noGrp="1"/>
          </p:cNvSpPr>
          <p:nvPr>
            <p:ph type="ctrTitle"/>
          </p:nvPr>
        </p:nvSpPr>
        <p:spPr>
          <a:xfrm>
            <a:off x="746152" y="3810289"/>
            <a:ext cx="7651695" cy="19949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12062">
              <a:lnSpc>
                <a:spcPts val="3000"/>
              </a:lnSpc>
              <a:defRPr sz="2500" b="1"/>
            </a:pPr>
            <a:r>
              <a:t/>
            </a:r>
            <a:br/>
            <a:r>
              <a:rPr>
                <a:solidFill>
                  <a:srgbClr val="4D4D4F"/>
                </a:solidFill>
                <a:latin typeface="Arial"/>
                <a:ea typeface="Arial"/>
                <a:cs typeface="Arial"/>
                <a:sym typeface="Arial"/>
              </a:rPr>
              <a:t>PAT COLECTIVO - III SEMESTRE</a:t>
            </a:r>
          </a:p>
          <a:p>
            <a:pPr defTabSz="512062">
              <a:lnSpc>
                <a:spcPts val="3000"/>
              </a:lnSpc>
              <a:defRPr sz="2500" b="1">
                <a:solidFill>
                  <a:srgbClr val="4D4D4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PROGRAMA DE ODONTOLOGÍA</a:t>
            </a:r>
            <a:br/>
            <a:r>
              <a:t/>
            </a:r>
            <a:br/>
            <a:endParaRPr/>
          </a:p>
        </p:txBody>
      </p:sp>
      <p:sp>
        <p:nvSpPr>
          <p:cNvPr id="171" name="Subtítulo 2"/>
          <p:cNvSpPr txBox="1">
            <a:spLocks noGrp="1"/>
          </p:cNvSpPr>
          <p:nvPr>
            <p:ph type="subTitle" sz="quarter" idx="1"/>
          </p:nvPr>
        </p:nvSpPr>
        <p:spPr>
          <a:xfrm>
            <a:off x="827582" y="5474072"/>
            <a:ext cx="7488836" cy="846257"/>
          </a:xfrm>
          <a:prstGeom prst="rect">
            <a:avLst/>
          </a:prstGeom>
        </p:spPr>
        <p:txBody>
          <a:bodyPr/>
          <a:lstStyle/>
          <a:p>
            <a:pPr defTabSz="603504">
              <a:lnSpc>
                <a:spcPct val="72000"/>
              </a:lnSpc>
              <a:spcBef>
                <a:spcPts val="600"/>
              </a:spcBef>
              <a:defRPr sz="1600"/>
            </a:pPr>
            <a:r>
              <a:t>TUTORES </a:t>
            </a:r>
          </a:p>
          <a:p>
            <a:pPr defTabSz="603504">
              <a:lnSpc>
                <a:spcPct val="72000"/>
              </a:lnSpc>
              <a:spcBef>
                <a:spcPts val="600"/>
              </a:spcBef>
              <a:defRPr sz="1600"/>
            </a:pPr>
            <a:r>
              <a:t>DRA. TERESITA BURGOS FUENTES.</a:t>
            </a:r>
          </a:p>
          <a:p>
            <a:pPr defTabSz="603504">
              <a:lnSpc>
                <a:spcPct val="72000"/>
              </a:lnSpc>
              <a:spcBef>
                <a:spcPts val="600"/>
              </a:spcBef>
              <a:defRPr sz="1600"/>
            </a:pPr>
            <a:r>
              <a:t>DRA. STHEFANIE PEREZ PUELLO.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Marcador de contenido 5"/>
          <p:cNvGrpSpPr/>
          <p:nvPr/>
        </p:nvGrpSpPr>
        <p:grpSpPr>
          <a:xfrm>
            <a:off x="768632" y="1233624"/>
            <a:ext cx="7884778" cy="4817509"/>
            <a:chOff x="0" y="-1"/>
            <a:chExt cx="7884777" cy="4817507"/>
          </a:xfrm>
        </p:grpSpPr>
        <p:grpSp>
          <p:nvGrpSpPr>
            <p:cNvPr id="240" name="Grupo"/>
            <p:cNvGrpSpPr/>
            <p:nvPr/>
          </p:nvGrpSpPr>
          <p:grpSpPr>
            <a:xfrm>
              <a:off x="0" y="-1"/>
              <a:ext cx="3754657" cy="2252796"/>
              <a:chOff x="0" y="0"/>
              <a:chExt cx="3754656" cy="2252795"/>
            </a:xfrm>
          </p:grpSpPr>
          <p:sp>
            <p:nvSpPr>
              <p:cNvPr id="238" name="Rectángulo"/>
              <p:cNvSpPr/>
              <p:nvPr/>
            </p:nvSpPr>
            <p:spPr>
              <a:xfrm>
                <a:off x="-1" y="0"/>
                <a:ext cx="3754657" cy="2252796"/>
              </a:xfrm>
              <a:prstGeom prst="rect">
                <a:avLst/>
              </a:pr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100"/>
                  </a:spcBef>
                  <a:defRPr sz="1400">
                    <a:solidFill>
                      <a:srgbClr val="9933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9" name="VULNERABILIDAD: Riesgo que una persona, sistema u objeto puede sufrir frente a peligros inminentes, sean ellos desastres naturales, desigualdades económicas, políticas, sociales o culturales."/>
              <p:cNvSpPr txBox="1"/>
              <p:nvPr/>
            </p:nvSpPr>
            <p:spPr>
              <a:xfrm>
                <a:off x="0" y="582281"/>
                <a:ext cx="3632959" cy="10882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3338" tIns="53338" rIns="53338" bIns="53338" numCol="1" anchor="ctr">
                <a:spAutoFit/>
              </a:bodyPr>
              <a:lstStyle/>
              <a:p>
                <a:pPr marL="228600" indent="-228600" algn="just" defTabSz="622300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/>
                  <a:buChar char="•"/>
                  <a:defRPr b="1">
                    <a:solidFill>
                      <a:srgbClr val="53535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VULNERABILIDAD:</a:t>
                </a:r>
                <a:r>
                  <a:rPr b="0"/>
                  <a:t> Riesgo que una persona, sistema u objeto puede sufrir frente a peligros inminentes.</a:t>
                </a:r>
              </a:p>
            </p:txBody>
          </p:sp>
        </p:grpSp>
        <p:grpSp>
          <p:nvGrpSpPr>
            <p:cNvPr id="243" name="Grupo"/>
            <p:cNvGrpSpPr/>
            <p:nvPr/>
          </p:nvGrpSpPr>
          <p:grpSpPr>
            <a:xfrm>
              <a:off x="4130118" y="-1"/>
              <a:ext cx="3754659" cy="2252795"/>
              <a:chOff x="0" y="0"/>
              <a:chExt cx="3754658" cy="2252794"/>
            </a:xfrm>
          </p:grpSpPr>
          <p:sp>
            <p:nvSpPr>
              <p:cNvPr id="241" name="Rectángulo"/>
              <p:cNvSpPr/>
              <p:nvPr/>
            </p:nvSpPr>
            <p:spPr>
              <a:xfrm>
                <a:off x="-1" y="-1"/>
                <a:ext cx="3754659" cy="2252796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100"/>
                  </a:spcBef>
                  <a:defRPr sz="1400">
                    <a:solidFill>
                      <a:srgbClr val="A37C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2" name="SALUD: Según la Organización Mundial de la Salud (OMS), la salud es un estado de completo bienestar físico, mental y social, y no sólo la ausencia de enfermedades."/>
              <p:cNvSpPr txBox="1"/>
              <p:nvPr/>
            </p:nvSpPr>
            <p:spPr>
              <a:xfrm>
                <a:off x="0" y="582280"/>
                <a:ext cx="3754658" cy="10882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3338" tIns="53338" rIns="53338" bIns="53338" numCol="1" anchor="ctr">
                <a:spAutoFit/>
              </a:bodyPr>
              <a:lstStyle/>
              <a:p>
                <a:pPr marL="228600" indent="-228600" algn="just" defTabSz="622300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/>
                  <a:buChar char="•"/>
                  <a:defRPr b="1">
                    <a:solidFill>
                      <a:srgbClr val="53535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SALUD:</a:t>
                </a:r>
                <a:r>
                  <a:rPr b="0" dirty="0"/>
                  <a:t> “Estado de </a:t>
                </a:r>
                <a:r>
                  <a:rPr b="0" dirty="0" err="1"/>
                  <a:t>completo</a:t>
                </a:r>
                <a:r>
                  <a:rPr b="0" dirty="0"/>
                  <a:t> </a:t>
                </a:r>
                <a:r>
                  <a:rPr b="0" dirty="0" err="1"/>
                  <a:t>bienestar</a:t>
                </a:r>
                <a:r>
                  <a:rPr b="0" dirty="0"/>
                  <a:t> </a:t>
                </a:r>
                <a:r>
                  <a:rPr b="0" dirty="0" err="1"/>
                  <a:t>físico</a:t>
                </a:r>
                <a:r>
                  <a:rPr b="0" dirty="0"/>
                  <a:t>, mental y social, y no </a:t>
                </a:r>
                <a:r>
                  <a:rPr b="0" dirty="0" err="1"/>
                  <a:t>sólo</a:t>
                </a:r>
                <a:r>
                  <a:rPr b="0" dirty="0"/>
                  <a:t> la </a:t>
                </a:r>
                <a:r>
                  <a:rPr b="0" dirty="0" err="1"/>
                  <a:t>ausencia</a:t>
                </a:r>
                <a:r>
                  <a:rPr b="0" dirty="0"/>
                  <a:t> de </a:t>
                </a:r>
                <a:r>
                  <a:rPr b="0" dirty="0" err="1"/>
                  <a:t>enfermedades”OMS</a:t>
                </a:r>
                <a:endParaRPr b="0" dirty="0"/>
              </a:p>
            </p:txBody>
          </p:sp>
        </p:grpSp>
        <p:grpSp>
          <p:nvGrpSpPr>
            <p:cNvPr id="246" name="Grupo"/>
            <p:cNvGrpSpPr/>
            <p:nvPr/>
          </p:nvGrpSpPr>
          <p:grpSpPr>
            <a:xfrm>
              <a:off x="2252787" y="2564709"/>
              <a:ext cx="3754659" cy="2252797"/>
              <a:chOff x="2252787" y="-63549"/>
              <a:chExt cx="3754657" cy="2252796"/>
            </a:xfrm>
          </p:grpSpPr>
          <p:sp>
            <p:nvSpPr>
              <p:cNvPr id="244" name="Rectángulo"/>
              <p:cNvSpPr/>
              <p:nvPr/>
            </p:nvSpPr>
            <p:spPr>
              <a:xfrm>
                <a:off x="2252787" y="-63549"/>
                <a:ext cx="3754657" cy="2252796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100"/>
                  </a:spcBef>
                  <a:defRPr sz="1400">
                    <a:solidFill>
                      <a:srgbClr val="466521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5" name="RIESGO: medida de la magnitud de los daños frente a una situación peligrosa. El riesgo se mide asumiendo una determinada vulnerabilidad frente a cada tipo de peligro."/>
              <p:cNvSpPr txBox="1"/>
              <p:nvPr/>
            </p:nvSpPr>
            <p:spPr>
              <a:xfrm>
                <a:off x="2252787" y="464135"/>
                <a:ext cx="3642176" cy="13290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3338" tIns="53338" rIns="53338" bIns="53338" numCol="1" anchor="ctr">
                <a:spAutoFit/>
              </a:bodyPr>
              <a:lstStyle/>
              <a:p>
                <a:pPr marL="228600" indent="-228600" algn="just" defTabSz="622300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/>
                  <a:buChar char="•"/>
                  <a:defRPr b="1">
                    <a:solidFill>
                      <a:srgbClr val="53535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RIESGO:</a:t>
                </a:r>
                <a:r>
                  <a:rPr b="0" dirty="0"/>
                  <a:t> </a:t>
                </a:r>
                <a:r>
                  <a:rPr b="0" dirty="0" err="1"/>
                  <a:t>medida</a:t>
                </a:r>
                <a:r>
                  <a:rPr b="0" dirty="0"/>
                  <a:t> de la </a:t>
                </a:r>
                <a:r>
                  <a:rPr b="0" dirty="0" err="1"/>
                  <a:t>magnitud</a:t>
                </a:r>
                <a:r>
                  <a:rPr b="0" dirty="0"/>
                  <a:t> de los </a:t>
                </a:r>
                <a:r>
                  <a:rPr b="0" dirty="0" err="1"/>
                  <a:t>daños</a:t>
                </a:r>
                <a:r>
                  <a:rPr b="0" dirty="0"/>
                  <a:t> </a:t>
                </a:r>
                <a:r>
                  <a:rPr b="0" dirty="0" err="1"/>
                  <a:t>frente</a:t>
                </a:r>
                <a:r>
                  <a:rPr b="0" dirty="0"/>
                  <a:t> a </a:t>
                </a:r>
                <a:r>
                  <a:rPr b="0" dirty="0" err="1"/>
                  <a:t>una</a:t>
                </a:r>
                <a:r>
                  <a:rPr b="0" dirty="0"/>
                  <a:t> </a:t>
                </a:r>
                <a:r>
                  <a:rPr b="0" dirty="0" err="1"/>
                  <a:t>situación</a:t>
                </a:r>
                <a:r>
                  <a:rPr b="0" dirty="0"/>
                  <a:t> </a:t>
                </a:r>
                <a:r>
                  <a:rPr b="0" dirty="0" err="1"/>
                  <a:t>peligrosa</a:t>
                </a:r>
                <a:r>
                  <a:rPr b="0" dirty="0"/>
                  <a:t>. El </a:t>
                </a:r>
                <a:r>
                  <a:rPr b="0" dirty="0" err="1"/>
                  <a:t>riesgo</a:t>
                </a:r>
                <a:r>
                  <a:rPr b="0" dirty="0"/>
                  <a:t> se </a:t>
                </a:r>
                <a:r>
                  <a:rPr b="0" dirty="0" err="1"/>
                  <a:t>mide</a:t>
                </a:r>
                <a:r>
                  <a:rPr b="0" dirty="0"/>
                  <a:t> </a:t>
                </a:r>
                <a:r>
                  <a:rPr b="0" dirty="0" err="1"/>
                  <a:t>asumiendo</a:t>
                </a:r>
                <a:r>
                  <a:rPr b="0" dirty="0"/>
                  <a:t> </a:t>
                </a:r>
                <a:r>
                  <a:rPr b="0" dirty="0" err="1"/>
                  <a:t>una</a:t>
                </a:r>
                <a:r>
                  <a:rPr b="0" dirty="0"/>
                  <a:t> </a:t>
                </a:r>
                <a:r>
                  <a:rPr b="0" dirty="0" err="1"/>
                  <a:t>determinada</a:t>
                </a:r>
                <a:r>
                  <a:rPr b="0" dirty="0"/>
                  <a:t> </a:t>
                </a:r>
                <a:r>
                  <a:rPr b="0" dirty="0" err="1"/>
                  <a:t>vulnerabilidad</a:t>
                </a:r>
                <a:r>
                  <a:rPr b="0" dirty="0"/>
                  <a:t>.</a:t>
                </a:r>
              </a:p>
            </p:txBody>
          </p:sp>
        </p:grpSp>
      </p:grpSp>
      <p:sp>
        <p:nvSpPr>
          <p:cNvPr id="251" name="Marcador de número de diapositiva 4"/>
          <p:cNvSpPr txBox="1">
            <a:spLocks noGrp="1"/>
          </p:cNvSpPr>
          <p:nvPr>
            <p:ph type="sldNum" sz="quarter" idx="4294967295"/>
          </p:nvPr>
        </p:nvSpPr>
        <p:spPr>
          <a:xfrm>
            <a:off x="8517546" y="6363047"/>
            <a:ext cx="273654" cy="2692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52" name="Título 1"/>
          <p:cNvSpPr txBox="1">
            <a:spLocks noGrp="1"/>
          </p:cNvSpPr>
          <p:nvPr>
            <p:ph type="title"/>
          </p:nvPr>
        </p:nvSpPr>
        <p:spPr>
          <a:xfrm>
            <a:off x="628650" y="211902"/>
            <a:ext cx="7886700" cy="777162"/>
          </a:xfrm>
          <a:prstGeom prst="rect">
            <a:avLst/>
          </a:prstGeom>
        </p:spPr>
        <p:txBody>
          <a:bodyPr/>
          <a:lstStyle>
            <a:lvl1pPr>
              <a:defRPr b="1">
                <a:effectLst>
                  <a:outerShdw blurRad="12700" dist="12700" dir="18900000" rotWithShape="0">
                    <a:schemeClr val="accent6"/>
                  </a:outerShdw>
                </a:effectLst>
              </a:defRPr>
            </a:lvl1pPr>
          </a:lstStyle>
          <a:p>
            <a:r>
              <a:t>MARCO TEÓRICO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rupo"/>
          <p:cNvGrpSpPr/>
          <p:nvPr/>
        </p:nvGrpSpPr>
        <p:grpSpPr>
          <a:xfrm>
            <a:off x="628651" y="2215984"/>
            <a:ext cx="3786188" cy="2397685"/>
            <a:chOff x="0" y="0"/>
            <a:chExt cx="4006396" cy="2341016"/>
          </a:xfrm>
        </p:grpSpPr>
        <p:sp>
          <p:nvSpPr>
            <p:cNvPr id="254" name="Rectángulo"/>
            <p:cNvSpPr/>
            <p:nvPr/>
          </p:nvSpPr>
          <p:spPr>
            <a:xfrm>
              <a:off x="-1" y="-1"/>
              <a:ext cx="4006397" cy="2341017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45718" tIns="45718" rIns="45718" bIns="45718" numCol="1" anchor="ctr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ts val="1100"/>
                </a:spcBef>
                <a:defRPr sz="1500">
                  <a:solidFill>
                    <a:srgbClr val="46652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5" name="SALUD BUCODENTAL: La OMS define salud oral o bucodental como la ausencia de enfermedades y trastornos que afectan la cavidad bucal y dientes"/>
            <p:cNvSpPr txBox="1"/>
            <p:nvPr/>
          </p:nvSpPr>
          <p:spPr>
            <a:xfrm>
              <a:off x="0" y="622579"/>
              <a:ext cx="4006396" cy="10958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7150" tIns="57150" rIns="57150" bIns="57150" numCol="1" anchor="ctr">
              <a:spAutoFit/>
            </a:bodyPr>
            <a:lstStyle/>
            <a:p>
              <a:pPr marL="228600" indent="-228600" algn="just" defTabSz="666750">
                <a:lnSpc>
                  <a:spcPct val="90000"/>
                </a:lnSpc>
                <a:spcBef>
                  <a:spcPts val="600"/>
                </a:spcBef>
                <a:buSzPct val="100000"/>
                <a:buFont typeface="Arial"/>
                <a:buChar char="•"/>
                <a:defRPr b="1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SALUD BUCODENTAL:</a:t>
              </a:r>
              <a:r>
                <a:rPr b="0" dirty="0"/>
                <a:t> </a:t>
              </a:r>
              <a:r>
                <a:rPr b="0" dirty="0" err="1"/>
                <a:t>salud</a:t>
              </a:r>
              <a:r>
                <a:rPr b="0" dirty="0"/>
                <a:t> oral o </a:t>
              </a:r>
              <a:r>
                <a:rPr b="0" dirty="0" err="1"/>
                <a:t>bucodental</a:t>
              </a:r>
              <a:r>
                <a:rPr b="0" dirty="0"/>
                <a:t> </a:t>
              </a:r>
              <a:r>
                <a:rPr b="0" dirty="0" err="1"/>
                <a:t>como</a:t>
              </a:r>
              <a:r>
                <a:rPr b="0" dirty="0"/>
                <a:t> la </a:t>
              </a:r>
              <a:r>
                <a:rPr b="0" dirty="0" err="1"/>
                <a:t>ausencia</a:t>
              </a:r>
              <a:r>
                <a:rPr b="0" dirty="0"/>
                <a:t> de </a:t>
              </a:r>
              <a:r>
                <a:rPr b="0" dirty="0" err="1"/>
                <a:t>enfermedades</a:t>
              </a:r>
              <a:r>
                <a:rPr b="0" dirty="0"/>
                <a:t> y </a:t>
              </a:r>
              <a:r>
                <a:rPr b="0" dirty="0" err="1"/>
                <a:t>trastornos</a:t>
              </a:r>
              <a:r>
                <a:rPr b="0" dirty="0"/>
                <a:t> </a:t>
              </a:r>
              <a:r>
                <a:rPr b="0" dirty="0" err="1"/>
                <a:t>que</a:t>
              </a:r>
              <a:r>
                <a:rPr b="0" dirty="0"/>
                <a:t> </a:t>
              </a:r>
              <a:r>
                <a:rPr b="0" dirty="0" err="1"/>
                <a:t>afectan</a:t>
              </a:r>
              <a:r>
                <a:rPr b="0" dirty="0"/>
                <a:t> la </a:t>
              </a:r>
              <a:r>
                <a:rPr b="0" dirty="0" err="1"/>
                <a:t>cavidad</a:t>
              </a:r>
              <a:r>
                <a:rPr b="0" dirty="0"/>
                <a:t> </a:t>
              </a:r>
              <a:r>
                <a:rPr b="0" dirty="0" err="1"/>
                <a:t>bucal</a:t>
              </a:r>
              <a:r>
                <a:rPr b="0" dirty="0"/>
                <a:t> y </a:t>
              </a:r>
              <a:r>
                <a:rPr b="0" dirty="0" err="1"/>
                <a:t>dientes</a:t>
              </a:r>
              <a:endParaRPr b="0" dirty="0"/>
            </a:p>
          </p:txBody>
        </p:sp>
      </p:grpSp>
      <p:sp>
        <p:nvSpPr>
          <p:cNvPr id="264" name="Marcador de número de diapositiva 4"/>
          <p:cNvSpPr txBox="1">
            <a:spLocks noGrp="1"/>
          </p:cNvSpPr>
          <p:nvPr>
            <p:ph type="sldNum" sz="quarter" idx="4294967295"/>
          </p:nvPr>
        </p:nvSpPr>
        <p:spPr>
          <a:xfrm>
            <a:off x="8523164" y="6363047"/>
            <a:ext cx="262418" cy="2692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65" name="MARCO TEÓRICO"/>
          <p:cNvSpPr txBox="1">
            <a:spLocks noGrp="1"/>
          </p:cNvSpPr>
          <p:nvPr>
            <p:ph type="title"/>
          </p:nvPr>
        </p:nvSpPr>
        <p:spPr>
          <a:xfrm>
            <a:off x="628650" y="211902"/>
            <a:ext cx="7886700" cy="777162"/>
          </a:xfrm>
          <a:prstGeom prst="rect">
            <a:avLst/>
          </a:prstGeom>
        </p:spPr>
        <p:txBody>
          <a:bodyPr/>
          <a:lstStyle>
            <a:lvl1pPr>
              <a:defRPr b="1">
                <a:effectLst>
                  <a:outerShdw blurRad="12700" dist="12700" dir="18900000" rotWithShape="0">
                    <a:schemeClr val="accent6"/>
                  </a:outerShdw>
                </a:effectLst>
              </a:defRPr>
            </a:lvl1pPr>
          </a:lstStyle>
          <a:p>
            <a:r>
              <a:rPr dirty="0"/>
              <a:t>MARCO TEÓRICO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575" y="2215983"/>
            <a:ext cx="3767655" cy="239768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600574" y="2775688"/>
            <a:ext cx="37676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/>
              <a:t>PROMOCIÓN Y PREVENCIÓN</a:t>
            </a:r>
            <a:r>
              <a:rPr lang="es-CO" dirty="0"/>
              <a:t>: acciones, procedimientos e intervenciones integrales, orientadas a que la población, mejore sus condiciones para vivir.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Marcador de contenido 5"/>
          <p:cNvGrpSpPr/>
          <p:nvPr/>
        </p:nvGrpSpPr>
        <p:grpSpPr>
          <a:xfrm>
            <a:off x="577324" y="1213153"/>
            <a:ext cx="8244138" cy="5003707"/>
            <a:chOff x="-1" y="-1"/>
            <a:chExt cx="8244136" cy="5003706"/>
          </a:xfrm>
        </p:grpSpPr>
        <p:grpSp>
          <p:nvGrpSpPr>
            <p:cNvPr id="256" name="Grupo"/>
            <p:cNvGrpSpPr/>
            <p:nvPr/>
          </p:nvGrpSpPr>
          <p:grpSpPr>
            <a:xfrm>
              <a:off x="-1" y="-1"/>
              <a:ext cx="4006398" cy="2341018"/>
              <a:chOff x="-1" y="-1"/>
              <a:chExt cx="4006397" cy="2341017"/>
            </a:xfrm>
          </p:grpSpPr>
          <p:sp>
            <p:nvSpPr>
              <p:cNvPr id="254" name="Rectángulo"/>
              <p:cNvSpPr/>
              <p:nvPr/>
            </p:nvSpPr>
            <p:spPr>
              <a:xfrm>
                <a:off x="-1" y="-1"/>
                <a:ext cx="4006397" cy="2341017"/>
              </a:xfrm>
              <a:prstGeom prst="rect">
                <a:avLst/>
              </a:prstGeom>
              <a:gradFill flip="none" rotWithShape="1">
                <a:gsLst>
                  <a:gs pos="0">
                    <a:srgbClr val="F7A047"/>
                  </a:gs>
                  <a:gs pos="50000">
                    <a:schemeClr val="accent2"/>
                  </a:gs>
                  <a:gs pos="100000">
                    <a:srgbClr val="D68300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1100"/>
                  </a:spcBef>
                  <a:defRPr sz="1500">
                    <a:solidFill>
                      <a:srgbClr val="466521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5" name="SALUD BUCODENTAL: La OMS define salud oral o bucodental como la ausencia de enfermedades y trastornos que afectan la cavidad bucal y dientes"/>
              <p:cNvSpPr txBox="1"/>
              <p:nvPr/>
            </p:nvSpPr>
            <p:spPr>
              <a:xfrm>
                <a:off x="0" y="988149"/>
                <a:ext cx="4006396" cy="3647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7150" tIns="57150" rIns="57150" bIns="57150" numCol="1" anchor="ctr">
                <a:spAutoFit/>
              </a:bodyPr>
              <a:lstStyle/>
              <a:p>
                <a:pPr marL="228600" indent="-228600" algn="just" defTabSz="666750">
                  <a:lnSpc>
                    <a:spcPct val="90000"/>
                  </a:lnSpc>
                  <a:spcBef>
                    <a:spcPts val="600"/>
                  </a:spcBef>
                  <a:buSzPct val="100000"/>
                  <a:buFont typeface="Arial"/>
                  <a:buChar char="•"/>
                  <a:defRPr b="1">
                    <a:solidFill>
                      <a:srgbClr val="53535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b="0" dirty="0"/>
              </a:p>
            </p:txBody>
          </p:sp>
        </p:grpSp>
        <p:sp>
          <p:nvSpPr>
            <p:cNvPr id="258" name="CARIES: La OMS ha definido la caries dental como un proceso localizado de origen multifactorial que se inicia después de la erupción dentaria, determinando el reblandecimiento del tejido duro del diente y que evoluciona hasta la formación de una cavidad."/>
            <p:cNvSpPr txBox="1"/>
            <p:nvPr/>
          </p:nvSpPr>
          <p:spPr>
            <a:xfrm>
              <a:off x="4388381" y="988151"/>
              <a:ext cx="3819874" cy="364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7150" tIns="57150" rIns="57150" bIns="57150" numCol="1" anchor="ctr">
              <a:spAutoFit/>
            </a:bodyPr>
            <a:lstStyle/>
            <a:p>
              <a:pPr marL="228600" indent="-228600" algn="just" defTabSz="666750">
                <a:lnSpc>
                  <a:spcPct val="90000"/>
                </a:lnSpc>
                <a:spcBef>
                  <a:spcPts val="600"/>
                </a:spcBef>
                <a:buSzPct val="100000"/>
                <a:buFont typeface="Arial"/>
                <a:buChar char="•"/>
                <a:defRPr b="1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0" dirty="0"/>
            </a:p>
          </p:txBody>
        </p:sp>
        <p:grpSp>
          <p:nvGrpSpPr>
            <p:cNvPr id="262" name="Grupo"/>
            <p:cNvGrpSpPr/>
            <p:nvPr/>
          </p:nvGrpSpPr>
          <p:grpSpPr>
            <a:xfrm>
              <a:off x="2157577" y="2328564"/>
              <a:ext cx="6086558" cy="2675141"/>
              <a:chOff x="0" y="-78730"/>
              <a:chExt cx="6086555" cy="2675140"/>
            </a:xfrm>
          </p:grpSpPr>
          <p:sp>
            <p:nvSpPr>
              <p:cNvPr id="260" name="Rectángulo"/>
              <p:cNvSpPr/>
              <p:nvPr/>
            </p:nvSpPr>
            <p:spPr>
              <a:xfrm>
                <a:off x="0" y="46735"/>
                <a:ext cx="4249458" cy="2549675"/>
              </a:xfrm>
              <a:prstGeom prst="rect">
                <a:avLst/>
              </a:prstGeom>
              <a:gradFill flip="none" rotWithShape="1">
                <a:gsLst>
                  <a:gs pos="0">
                    <a:srgbClr val="9CB4E0"/>
                  </a:gs>
                  <a:gs pos="50000">
                    <a:srgbClr val="8AA9DF"/>
                  </a:gs>
                  <a:gs pos="100000">
                    <a:srgbClr val="7594CA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1100"/>
                  </a:spcBef>
                  <a:defRPr sz="1500">
                    <a:solidFill>
                      <a:srgbClr val="004B4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1" name="DETERMINANTES: son aquellas variables, condiciones o factores que determinan el nivel de salud de una comunidad.…"/>
              <p:cNvSpPr txBox="1"/>
              <p:nvPr/>
            </p:nvSpPr>
            <p:spPr>
              <a:xfrm>
                <a:off x="1837096" y="-78730"/>
                <a:ext cx="4249459" cy="26431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7150" tIns="57150" rIns="57150" bIns="57150" numCol="1" anchor="ctr">
                <a:noAutofit/>
              </a:bodyPr>
              <a:lstStyle/>
              <a:p>
                <a:pPr marL="228600" indent="-228600" algn="just" defTabSz="666750">
                  <a:lnSpc>
                    <a:spcPct val="90000"/>
                  </a:lnSpc>
                  <a:spcBef>
                    <a:spcPts val="600"/>
                  </a:spcBef>
                  <a:buSzPct val="100000"/>
                  <a:buFont typeface="Arial"/>
                  <a:buChar char="•"/>
                  <a:defRPr b="1">
                    <a:solidFill>
                      <a:srgbClr val="53535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b="0" dirty="0"/>
              </a:p>
            </p:txBody>
          </p:sp>
        </p:grpSp>
      </p:grpSp>
      <p:sp>
        <p:nvSpPr>
          <p:cNvPr id="264" name="Marcador de número de diapositiva 4"/>
          <p:cNvSpPr txBox="1">
            <a:spLocks noGrp="1"/>
          </p:cNvSpPr>
          <p:nvPr>
            <p:ph type="sldNum" sz="quarter" idx="4294967295"/>
          </p:nvPr>
        </p:nvSpPr>
        <p:spPr>
          <a:xfrm>
            <a:off x="8523164" y="6363047"/>
            <a:ext cx="262418" cy="2692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65" name="MARCO TEÓRICO"/>
          <p:cNvSpPr txBox="1">
            <a:spLocks noGrp="1"/>
          </p:cNvSpPr>
          <p:nvPr>
            <p:ph type="title"/>
          </p:nvPr>
        </p:nvSpPr>
        <p:spPr>
          <a:xfrm>
            <a:off x="628650" y="211902"/>
            <a:ext cx="7886700" cy="777162"/>
          </a:xfrm>
          <a:prstGeom prst="rect">
            <a:avLst/>
          </a:prstGeom>
        </p:spPr>
        <p:txBody>
          <a:bodyPr/>
          <a:lstStyle>
            <a:lvl1pPr>
              <a:defRPr b="1">
                <a:effectLst>
                  <a:outerShdw blurRad="12700" dist="12700" dir="18900000" rotWithShape="0">
                    <a:schemeClr val="accent6"/>
                  </a:outerShdw>
                </a:effectLst>
              </a:defRPr>
            </a:lvl1pPr>
          </a:lstStyle>
          <a:p>
            <a:r>
              <a:rPr dirty="0"/>
              <a:t>MARCO TEÓRICO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71227" y="1365531"/>
            <a:ext cx="38052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DETERMINANTES DE LA SALUD:</a:t>
            </a:r>
          </a:p>
          <a:p>
            <a:pPr algn="just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salud está determinada por componentes biológicos, psicológicos y sociales en unidad dinámica con la enfermedad 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131473" y="1397461"/>
            <a:ext cx="3590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932774" y="3814665"/>
            <a:ext cx="3956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u="sng" dirty="0"/>
              <a:t>ENFERMEDAD: </a:t>
            </a:r>
          </a:p>
          <a:p>
            <a:pPr algn="just"/>
            <a:r>
              <a:rPr lang="es-CO" dirty="0"/>
              <a:t>Estado enfermo de un sistema, caracterizado por valores anormales de las funciones de estado (tanto cuantitativos y cualitativos), que afectan a todo el sistema .</a:t>
            </a:r>
            <a:endParaRPr lang="es-CO" b="1" u="sng" dirty="0"/>
          </a:p>
        </p:txBody>
      </p:sp>
    </p:spTree>
    <p:extLst>
      <p:ext uri="{BB962C8B-B14F-4D97-AF65-F5344CB8AC3E}">
        <p14:creationId xmlns:p14="http://schemas.microsoft.com/office/powerpoint/2010/main" val="244602791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Marcador de número de diapositiva 4"/>
          <p:cNvSpPr txBox="1">
            <a:spLocks noGrp="1"/>
          </p:cNvSpPr>
          <p:nvPr>
            <p:ph type="sldNum" sz="quarter" idx="4294967295"/>
          </p:nvPr>
        </p:nvSpPr>
        <p:spPr>
          <a:xfrm>
            <a:off x="8517546" y="6363047"/>
            <a:ext cx="273654" cy="2692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68" name="Rectángulo redondeado 7"/>
          <p:cNvSpPr txBox="1"/>
          <p:nvPr/>
        </p:nvSpPr>
        <p:spPr>
          <a:xfrm>
            <a:off x="300130" y="2283687"/>
            <a:ext cx="4793078" cy="2784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 marL="180473" indent="-180473" algn="just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 lang="es-CO" sz="1600" dirty="0"/>
          </a:p>
          <a:p>
            <a:pPr marL="180473" indent="-180473" algn="just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 lang="es-CO" sz="1600" dirty="0"/>
          </a:p>
          <a:p>
            <a:pPr marL="180473" indent="-180473" algn="just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600" dirty="0" err="1"/>
              <a:t>Estudios</a:t>
            </a:r>
            <a:r>
              <a:rPr sz="1600" dirty="0"/>
              <a:t> </a:t>
            </a:r>
            <a:r>
              <a:rPr sz="1600" dirty="0" err="1"/>
              <a:t>recientes</a:t>
            </a:r>
            <a:r>
              <a:rPr sz="1600" dirty="0"/>
              <a:t> </a:t>
            </a:r>
            <a:r>
              <a:rPr sz="1600" dirty="0" err="1"/>
              <a:t>reportan</a:t>
            </a:r>
            <a:r>
              <a:rPr sz="1600" dirty="0"/>
              <a:t> que las </a:t>
            </a:r>
            <a:r>
              <a:rPr sz="1600" dirty="0" err="1"/>
              <a:t>alteraciones</a:t>
            </a:r>
            <a:r>
              <a:rPr sz="1600" dirty="0"/>
              <a:t> </a:t>
            </a:r>
            <a:r>
              <a:rPr sz="1600" dirty="0" err="1"/>
              <a:t>buco-dentales</a:t>
            </a:r>
            <a:r>
              <a:rPr sz="1600" dirty="0"/>
              <a:t> se </a:t>
            </a:r>
            <a:r>
              <a:rPr sz="1600" dirty="0" err="1"/>
              <a:t>asocian</a:t>
            </a:r>
            <a:r>
              <a:rPr sz="1600" dirty="0"/>
              <a:t> con </a:t>
            </a:r>
            <a:r>
              <a:rPr sz="1600" dirty="0" err="1"/>
              <a:t>enfermedades</a:t>
            </a:r>
            <a:r>
              <a:rPr sz="1600" dirty="0"/>
              <a:t> </a:t>
            </a:r>
            <a:r>
              <a:rPr sz="1600" dirty="0" err="1"/>
              <a:t>sistémicas</a:t>
            </a:r>
            <a:r>
              <a:rPr sz="1600" dirty="0"/>
              <a:t> y </a:t>
            </a:r>
            <a:r>
              <a:rPr sz="1600" dirty="0" err="1"/>
              <a:t>resultados</a:t>
            </a:r>
            <a:r>
              <a:rPr sz="1600" dirty="0"/>
              <a:t> </a:t>
            </a:r>
            <a:r>
              <a:rPr sz="1600" dirty="0" err="1"/>
              <a:t>adversos</a:t>
            </a:r>
            <a:r>
              <a:rPr lang="es-CO" sz="1600" dirty="0"/>
              <a:t> de diferentes condiciones.</a:t>
            </a:r>
          </a:p>
          <a:p>
            <a:pPr marL="180473" indent="-180473" algn="just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 sz="1600" dirty="0"/>
          </a:p>
          <a:p>
            <a:pPr marL="180473" indent="-180473" algn="just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600" dirty="0" err="1"/>
              <a:t>Además</a:t>
            </a:r>
            <a:r>
              <a:rPr sz="1600" dirty="0"/>
              <a:t>, altos </a:t>
            </a:r>
            <a:r>
              <a:rPr sz="1600" dirty="0" err="1"/>
              <a:t>índices</a:t>
            </a:r>
            <a:r>
              <a:rPr sz="1600" dirty="0"/>
              <a:t> de </a:t>
            </a:r>
            <a:r>
              <a:rPr sz="1600" dirty="0" err="1"/>
              <a:t>biopelícula</a:t>
            </a:r>
            <a:r>
              <a:rPr sz="1600" dirty="0"/>
              <a:t> dental, </a:t>
            </a:r>
            <a:r>
              <a:rPr sz="1600" dirty="0" err="1"/>
              <a:t>podrían</a:t>
            </a:r>
            <a:r>
              <a:rPr sz="1600" dirty="0"/>
              <a:t> </a:t>
            </a:r>
            <a:r>
              <a:rPr sz="1600" dirty="0" err="1"/>
              <a:t>relacionarse</a:t>
            </a:r>
            <a:r>
              <a:rPr sz="1600" dirty="0"/>
              <a:t> al </a:t>
            </a:r>
            <a:r>
              <a:rPr sz="1600" dirty="0" err="1"/>
              <a:t>padecimiento</a:t>
            </a:r>
            <a:r>
              <a:rPr sz="1600" dirty="0"/>
              <a:t> de </a:t>
            </a:r>
            <a:r>
              <a:rPr sz="1600" dirty="0" err="1"/>
              <a:t>problemas</a:t>
            </a:r>
            <a:r>
              <a:rPr sz="1600" dirty="0"/>
              <a:t> </a:t>
            </a:r>
            <a:r>
              <a:rPr sz="1600" dirty="0" err="1"/>
              <a:t>cardiovasculares</a:t>
            </a:r>
            <a:r>
              <a:rPr sz="1600" dirty="0"/>
              <a:t>. </a:t>
            </a:r>
            <a:endParaRPr lang="es-CO" sz="1600" dirty="0"/>
          </a:p>
          <a:p>
            <a:pPr marL="180473" indent="-180473" algn="just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 sz="1600" dirty="0"/>
          </a:p>
          <a:p>
            <a:pPr marL="180473" indent="-180473" algn="just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El </a:t>
            </a:r>
            <a:r>
              <a:rPr sz="1600" dirty="0" err="1"/>
              <a:t>cuidado</a:t>
            </a:r>
            <a:r>
              <a:rPr sz="1600" dirty="0"/>
              <a:t> de la </a:t>
            </a:r>
            <a:r>
              <a:rPr sz="1600" dirty="0" err="1"/>
              <a:t>salud</a:t>
            </a:r>
            <a:r>
              <a:rPr sz="1600" dirty="0"/>
              <a:t> </a:t>
            </a:r>
            <a:r>
              <a:rPr sz="1600" dirty="0" err="1"/>
              <a:t>bucal</a:t>
            </a:r>
            <a:r>
              <a:rPr sz="1600" dirty="0"/>
              <a:t> no </a:t>
            </a:r>
            <a:r>
              <a:rPr sz="1600" dirty="0" err="1"/>
              <a:t>es</a:t>
            </a:r>
            <a:r>
              <a:rPr sz="1600" dirty="0"/>
              <a:t> un </a:t>
            </a:r>
            <a:r>
              <a:rPr sz="1600" dirty="0" err="1"/>
              <a:t>asunto</a:t>
            </a:r>
            <a:r>
              <a:rPr sz="1600" dirty="0"/>
              <a:t> </a:t>
            </a:r>
            <a:r>
              <a:rPr sz="1600" dirty="0" err="1"/>
              <a:t>accesorio</a:t>
            </a:r>
            <a:r>
              <a:rPr sz="1600" dirty="0"/>
              <a:t>. </a:t>
            </a:r>
            <a:r>
              <a:rPr sz="1600" dirty="0" err="1"/>
              <a:t>Debe</a:t>
            </a:r>
            <a:r>
              <a:rPr sz="1600" dirty="0"/>
              <a:t> </a:t>
            </a:r>
            <a:r>
              <a:rPr sz="1600" dirty="0" err="1"/>
              <a:t>estar</a:t>
            </a:r>
            <a:r>
              <a:rPr sz="1600" dirty="0"/>
              <a:t> </a:t>
            </a:r>
            <a:r>
              <a:rPr sz="1600" dirty="0" err="1"/>
              <a:t>implícito</a:t>
            </a:r>
            <a:r>
              <a:rPr sz="1600" dirty="0"/>
              <a:t> en los </a:t>
            </a:r>
            <a:r>
              <a:rPr sz="1600" dirty="0" err="1"/>
              <a:t>cuidados</a:t>
            </a:r>
            <a:r>
              <a:rPr sz="1600" dirty="0"/>
              <a:t> </a:t>
            </a:r>
            <a:r>
              <a:rPr sz="1600" dirty="0" err="1"/>
              <a:t>generales</a:t>
            </a:r>
            <a:r>
              <a:rPr sz="1600" dirty="0"/>
              <a:t> ante </a:t>
            </a:r>
            <a:r>
              <a:rPr sz="1600" dirty="0" err="1"/>
              <a:t>cualquier</a:t>
            </a:r>
            <a:r>
              <a:rPr sz="1600" dirty="0"/>
              <a:t> </a:t>
            </a:r>
            <a:r>
              <a:rPr sz="1600" dirty="0" err="1"/>
              <a:t>enfermedad</a:t>
            </a:r>
            <a:r>
              <a:rPr sz="1600" dirty="0"/>
              <a:t>.</a:t>
            </a:r>
            <a:endParaRPr lang="es-CO" sz="1600" dirty="0"/>
          </a:p>
          <a:p>
            <a:pPr marL="180473" indent="-180473" algn="just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 lang="es-CO" sz="1600" dirty="0"/>
          </a:p>
          <a:p>
            <a:pPr marL="180473" indent="-180473" algn="just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s-CO" sz="1600" dirty="0"/>
              <a:t> Los determinantes de la salud que intervienen también en lo social e incluso en lo mental de un individuo y de una población en general, que dependen de las circunstancias en las que nacen, crecen, viven, trabajan y envejecen.</a:t>
            </a:r>
          </a:p>
          <a:p>
            <a:pPr marL="180473" indent="-180473" algn="just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 lang="es-CO" sz="1600" dirty="0"/>
          </a:p>
          <a:p>
            <a:pPr algn="just">
              <a:buSzPct val="100000"/>
              <a:defRPr>
                <a:latin typeface="Arial"/>
                <a:ea typeface="Arial"/>
                <a:cs typeface="Arial"/>
                <a:sym typeface="Arial"/>
              </a:defRPr>
            </a:pPr>
            <a:endParaRPr lang="es-CO" sz="1600" dirty="0"/>
          </a:p>
          <a:p>
            <a:pPr marL="180473" indent="-180473" algn="just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 sz="1600" dirty="0">
              <a:solidFill>
                <a:srgbClr val="FFFFFF"/>
              </a:solidFill>
            </a:endParaRPr>
          </a:p>
        </p:txBody>
      </p:sp>
      <p:sp>
        <p:nvSpPr>
          <p:cNvPr id="269" name="Título 1"/>
          <p:cNvSpPr txBox="1">
            <a:spLocks noGrp="1"/>
          </p:cNvSpPr>
          <p:nvPr>
            <p:ph type="title"/>
          </p:nvPr>
        </p:nvSpPr>
        <p:spPr>
          <a:xfrm>
            <a:off x="630846" y="211902"/>
            <a:ext cx="7886700" cy="777162"/>
          </a:xfrm>
          <a:prstGeom prst="rect">
            <a:avLst/>
          </a:prstGeom>
        </p:spPr>
        <p:txBody>
          <a:bodyPr/>
          <a:lstStyle>
            <a:lvl1pPr>
              <a:defRPr b="1">
                <a:effectLst>
                  <a:outerShdw blurRad="12700" dist="12700" dir="18900000" rotWithShape="0">
                    <a:schemeClr val="accent6"/>
                  </a:outerShdw>
                </a:effectLst>
              </a:defRPr>
            </a:lvl1pPr>
          </a:lstStyle>
          <a:p>
            <a:r>
              <a:t>PLANTEAMIENTO DEL PROBLEMA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661" y="4020674"/>
            <a:ext cx="3523539" cy="2095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Marcador de contenido 5"/>
          <p:cNvGrpSpPr/>
          <p:nvPr/>
        </p:nvGrpSpPr>
        <p:grpSpPr>
          <a:xfrm>
            <a:off x="314325" y="1670158"/>
            <a:ext cx="8515352" cy="4111346"/>
            <a:chOff x="0" y="0"/>
            <a:chExt cx="8515350" cy="4111344"/>
          </a:xfrm>
        </p:grpSpPr>
        <p:sp>
          <p:nvSpPr>
            <p:cNvPr id="271" name="Chevron"/>
            <p:cNvSpPr/>
            <p:nvPr/>
          </p:nvSpPr>
          <p:spPr>
            <a:xfrm rot="5400000">
              <a:off x="-329814" y="329812"/>
              <a:ext cx="2198749" cy="1539123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rgbClr val="47A195"/>
                </a:gs>
                <a:gs pos="50000">
                  <a:schemeClr val="accent1"/>
                </a:gs>
                <a:gs pos="100000">
                  <a:srgbClr val="008578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63500" dist="19050" dir="5400000" rotWithShape="0">
                <a:srgbClr val="000000">
                  <a:alpha val="63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733550">
                <a:lnSpc>
                  <a:spcPct val="90000"/>
                </a:lnSpc>
                <a:spcBef>
                  <a:spcPts val="1100"/>
                </a:spcBef>
                <a:defRPr sz="3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274" name="Grupo"/>
            <p:cNvGrpSpPr/>
            <p:nvPr/>
          </p:nvGrpSpPr>
          <p:grpSpPr>
            <a:xfrm>
              <a:off x="1539119" y="0"/>
              <a:ext cx="6976232" cy="1429189"/>
              <a:chOff x="0" y="0"/>
              <a:chExt cx="6976230" cy="1429187"/>
            </a:xfrm>
          </p:grpSpPr>
          <p:sp>
            <p:nvSpPr>
              <p:cNvPr id="272" name="Figura"/>
              <p:cNvSpPr/>
              <p:nvPr/>
            </p:nvSpPr>
            <p:spPr>
              <a:xfrm rot="5400000">
                <a:off x="2773521" y="-2773522"/>
                <a:ext cx="1429188" cy="6976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330"/>
                      <a:pt x="21600" y="73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738"/>
                    </a:lnTo>
                    <a:cubicBezTo>
                      <a:pt x="0" y="330"/>
                      <a:pt x="1612" y="0"/>
                      <a:pt x="360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CB4E0"/>
                  </a:gs>
                  <a:gs pos="50000">
                    <a:srgbClr val="8AA9DF"/>
                  </a:gs>
                  <a:gs pos="100000">
                    <a:srgbClr val="7594CA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488950">
                  <a:lnSpc>
                    <a:spcPct val="90000"/>
                  </a:lnSpc>
                  <a:spcBef>
                    <a:spcPts val="400"/>
                  </a:spcBef>
                  <a:defRPr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73" name="Mayor prevalencia de caries dental se presenta marcadamente en poblaciones de bajo nivel socieconómico, poco acceso a la atención en salud y condiciones de pobreza."/>
              <p:cNvSpPr txBox="1"/>
              <p:nvPr/>
            </p:nvSpPr>
            <p:spPr>
              <a:xfrm>
                <a:off x="-1" y="337217"/>
                <a:ext cx="6906466" cy="7547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985" tIns="6985" rIns="6985" bIns="6985" numCol="1" anchor="ctr">
                <a:spAutoFit/>
              </a:bodyPr>
              <a:lstStyle/>
              <a:p>
                <a:pPr marL="57150" lvl="1" indent="-57150" algn="just" defTabSz="488950">
                  <a:lnSpc>
                    <a:spcPct val="90000"/>
                  </a:lnSpc>
                  <a:spcBef>
                    <a:spcPts val="100"/>
                  </a:spcBef>
                  <a:buSzPct val="100000"/>
                  <a:buFont typeface="Arial"/>
                  <a:buChar char="•"/>
                  <a:defRPr>
                    <a:solidFill>
                      <a:srgbClr val="53535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s-CO" dirty="0"/>
                  <a:t>La m</a:t>
                </a:r>
                <a:r>
                  <a:rPr dirty="0" err="1"/>
                  <a:t>ayor</a:t>
                </a:r>
                <a:r>
                  <a:rPr dirty="0"/>
                  <a:t> </a:t>
                </a:r>
                <a:r>
                  <a:rPr dirty="0" err="1"/>
                  <a:t>prevalencia</a:t>
                </a:r>
                <a:r>
                  <a:rPr dirty="0"/>
                  <a:t> de caries dental se </a:t>
                </a:r>
                <a:r>
                  <a:rPr dirty="0" err="1"/>
                  <a:t>presenta</a:t>
                </a:r>
                <a:r>
                  <a:rPr dirty="0"/>
                  <a:t> </a:t>
                </a:r>
                <a:r>
                  <a:rPr dirty="0" err="1"/>
                  <a:t>marcadamente</a:t>
                </a:r>
                <a:r>
                  <a:rPr dirty="0"/>
                  <a:t> </a:t>
                </a:r>
                <a:r>
                  <a:rPr dirty="0" err="1"/>
                  <a:t>en</a:t>
                </a:r>
                <a:r>
                  <a:rPr dirty="0"/>
                  <a:t> </a:t>
                </a:r>
                <a:r>
                  <a:rPr dirty="0" err="1"/>
                  <a:t>poblaciones</a:t>
                </a:r>
                <a:r>
                  <a:rPr dirty="0"/>
                  <a:t> de </a:t>
                </a:r>
                <a:r>
                  <a:rPr dirty="0" err="1"/>
                  <a:t>bajo</a:t>
                </a:r>
                <a:r>
                  <a:rPr dirty="0"/>
                  <a:t> </a:t>
                </a:r>
                <a:r>
                  <a:rPr dirty="0" err="1"/>
                  <a:t>nivel</a:t>
                </a:r>
                <a:r>
                  <a:rPr dirty="0"/>
                  <a:t> </a:t>
                </a:r>
                <a:r>
                  <a:rPr dirty="0" err="1"/>
                  <a:t>socieconómico</a:t>
                </a:r>
                <a:r>
                  <a:rPr dirty="0"/>
                  <a:t>, </a:t>
                </a:r>
                <a:r>
                  <a:rPr dirty="0" err="1"/>
                  <a:t>poco</a:t>
                </a:r>
                <a:r>
                  <a:rPr dirty="0"/>
                  <a:t> </a:t>
                </a:r>
                <a:r>
                  <a:rPr dirty="0" err="1"/>
                  <a:t>acceso</a:t>
                </a:r>
                <a:r>
                  <a:rPr dirty="0"/>
                  <a:t> a la </a:t>
                </a:r>
                <a:r>
                  <a:rPr dirty="0" err="1"/>
                  <a:t>atención</a:t>
                </a:r>
                <a:r>
                  <a:rPr dirty="0"/>
                  <a:t> </a:t>
                </a:r>
                <a:r>
                  <a:rPr dirty="0" err="1"/>
                  <a:t>en</a:t>
                </a:r>
                <a:r>
                  <a:rPr dirty="0"/>
                  <a:t> </a:t>
                </a:r>
                <a:r>
                  <a:rPr dirty="0" err="1"/>
                  <a:t>salud</a:t>
                </a:r>
                <a:r>
                  <a:rPr dirty="0"/>
                  <a:t> y </a:t>
                </a:r>
                <a:r>
                  <a:rPr dirty="0" err="1"/>
                  <a:t>condiciones</a:t>
                </a:r>
                <a:r>
                  <a:rPr dirty="0"/>
                  <a:t> de </a:t>
                </a:r>
                <a:r>
                  <a:rPr dirty="0" err="1"/>
                  <a:t>pobreza</a:t>
                </a:r>
                <a:r>
                  <a:rPr dirty="0"/>
                  <a:t>.</a:t>
                </a:r>
              </a:p>
            </p:txBody>
          </p:sp>
        </p:grpSp>
        <p:sp>
          <p:nvSpPr>
            <p:cNvPr id="275" name="Chevron"/>
            <p:cNvSpPr/>
            <p:nvPr/>
          </p:nvSpPr>
          <p:spPr>
            <a:xfrm rot="5400000">
              <a:off x="-329814" y="2242409"/>
              <a:ext cx="2198749" cy="1539123"/>
            </a:xfrm>
            <a:prstGeom prst="chevron">
              <a:avLst>
                <a:gd name="adj" fmla="val 50000"/>
              </a:avLst>
            </a:prstGeom>
            <a:solidFill>
              <a:schemeClr val="accent3"/>
            </a:solidFill>
            <a:ln w="12700" cap="flat">
              <a:solidFill>
                <a:srgbClr val="658E36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733550">
                <a:lnSpc>
                  <a:spcPct val="90000"/>
                </a:lnSpc>
                <a:spcBef>
                  <a:spcPts val="1100"/>
                </a:spcBef>
                <a:defRPr sz="3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278" name="Grupo"/>
            <p:cNvGrpSpPr/>
            <p:nvPr/>
          </p:nvGrpSpPr>
          <p:grpSpPr>
            <a:xfrm>
              <a:off x="1539119" y="1912596"/>
              <a:ext cx="6976232" cy="1429189"/>
              <a:chOff x="0" y="0"/>
              <a:chExt cx="6976230" cy="1429187"/>
            </a:xfrm>
          </p:grpSpPr>
          <p:sp>
            <p:nvSpPr>
              <p:cNvPr id="276" name="Figura"/>
              <p:cNvSpPr/>
              <p:nvPr/>
            </p:nvSpPr>
            <p:spPr>
              <a:xfrm rot="5400000">
                <a:off x="2773521" y="-2773522"/>
                <a:ext cx="1429188" cy="6976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330"/>
                      <a:pt x="21600" y="73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738"/>
                    </a:lnTo>
                    <a:cubicBezTo>
                      <a:pt x="0" y="330"/>
                      <a:pt x="1612" y="0"/>
                      <a:pt x="360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D764"/>
                  </a:gs>
                  <a:gs pos="50000">
                    <a:schemeClr val="accent4"/>
                  </a:gs>
                  <a:gs pos="100000">
                    <a:srgbClr val="E4BC3D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488950">
                  <a:lnSpc>
                    <a:spcPct val="90000"/>
                  </a:lnSpc>
                  <a:spcBef>
                    <a:spcPts val="400"/>
                  </a:spcBef>
                  <a:defRPr sz="11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77" name="Por lo anterior es necesario establecer políticas públicas que permitan la inclusión de poblaciones vulnerables y el mejoramiento de sus condiciones de salud general y bucal."/>
              <p:cNvSpPr txBox="1"/>
              <p:nvPr/>
            </p:nvSpPr>
            <p:spPr>
              <a:xfrm>
                <a:off x="-1" y="337217"/>
                <a:ext cx="6906466" cy="7547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985" tIns="6985" rIns="6985" bIns="6985" numCol="1" anchor="ctr">
                <a:spAutoFit/>
              </a:bodyPr>
              <a:lstStyle/>
              <a:p>
                <a:pPr marL="57150" lvl="1" indent="-57150" defTabSz="488950">
                  <a:lnSpc>
                    <a:spcPct val="90000"/>
                  </a:lnSpc>
                  <a:spcBef>
                    <a:spcPts val="100"/>
                  </a:spcBef>
                  <a:buSzPct val="100000"/>
                  <a:buFont typeface="Arial"/>
                  <a:buChar char="•"/>
                  <a:defRPr>
                    <a:solidFill>
                      <a:srgbClr val="53535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 err="1"/>
                  <a:t>Por</a:t>
                </a:r>
                <a:r>
                  <a:rPr dirty="0"/>
                  <a:t> lo anterior </a:t>
                </a:r>
                <a:r>
                  <a:rPr dirty="0" err="1"/>
                  <a:t>es</a:t>
                </a:r>
                <a:r>
                  <a:rPr dirty="0"/>
                  <a:t> </a:t>
                </a:r>
                <a:r>
                  <a:rPr dirty="0" err="1"/>
                  <a:t>necesario</a:t>
                </a:r>
                <a:r>
                  <a:rPr dirty="0"/>
                  <a:t> </a:t>
                </a:r>
                <a:r>
                  <a:rPr dirty="0" err="1"/>
                  <a:t>establecer</a:t>
                </a:r>
                <a:r>
                  <a:rPr dirty="0"/>
                  <a:t> </a:t>
                </a:r>
                <a:r>
                  <a:rPr dirty="0" err="1"/>
                  <a:t>políticas</a:t>
                </a:r>
                <a:r>
                  <a:rPr dirty="0"/>
                  <a:t> </a:t>
                </a:r>
                <a:r>
                  <a:rPr dirty="0" err="1"/>
                  <a:t>públicas</a:t>
                </a:r>
                <a:r>
                  <a:rPr dirty="0"/>
                  <a:t> </a:t>
                </a:r>
                <a:r>
                  <a:rPr dirty="0" err="1"/>
                  <a:t>que</a:t>
                </a:r>
                <a:r>
                  <a:rPr dirty="0"/>
                  <a:t> </a:t>
                </a:r>
                <a:r>
                  <a:rPr dirty="0" err="1"/>
                  <a:t>permitan</a:t>
                </a:r>
                <a:r>
                  <a:rPr dirty="0"/>
                  <a:t> la </a:t>
                </a:r>
                <a:r>
                  <a:rPr dirty="0" err="1"/>
                  <a:t>inclusión</a:t>
                </a:r>
                <a:r>
                  <a:rPr dirty="0"/>
                  <a:t> de </a:t>
                </a:r>
                <a:r>
                  <a:rPr dirty="0" err="1"/>
                  <a:t>poblaciones</a:t>
                </a:r>
                <a:r>
                  <a:rPr dirty="0"/>
                  <a:t> </a:t>
                </a:r>
                <a:r>
                  <a:rPr dirty="0" err="1"/>
                  <a:t>vulnerables</a:t>
                </a:r>
                <a:r>
                  <a:rPr dirty="0"/>
                  <a:t> y el </a:t>
                </a:r>
                <a:r>
                  <a:rPr dirty="0" err="1"/>
                  <a:t>mejoramiento</a:t>
                </a:r>
                <a:r>
                  <a:rPr dirty="0"/>
                  <a:t> de </a:t>
                </a:r>
                <a:r>
                  <a:rPr dirty="0" err="1"/>
                  <a:t>sus</a:t>
                </a:r>
                <a:r>
                  <a:rPr dirty="0"/>
                  <a:t> </a:t>
                </a:r>
                <a:r>
                  <a:rPr dirty="0" err="1"/>
                  <a:t>condiciones</a:t>
                </a:r>
                <a:r>
                  <a:rPr dirty="0"/>
                  <a:t> de </a:t>
                </a:r>
                <a:r>
                  <a:rPr dirty="0" err="1"/>
                  <a:t>salud</a:t>
                </a:r>
                <a:r>
                  <a:rPr dirty="0"/>
                  <a:t> general y </a:t>
                </a:r>
                <a:r>
                  <a:rPr dirty="0" err="1"/>
                  <a:t>bucal</a:t>
                </a:r>
                <a:r>
                  <a:rPr dirty="0"/>
                  <a:t>.</a:t>
                </a:r>
              </a:p>
            </p:txBody>
          </p:sp>
        </p:grpSp>
      </p:grpSp>
      <p:sp>
        <p:nvSpPr>
          <p:cNvPr id="280" name="Marcador de número de diapositiva 4"/>
          <p:cNvSpPr txBox="1">
            <a:spLocks noGrp="1"/>
          </p:cNvSpPr>
          <p:nvPr>
            <p:ph type="sldNum" sz="quarter" idx="4294967295"/>
          </p:nvPr>
        </p:nvSpPr>
        <p:spPr>
          <a:xfrm>
            <a:off x="8517545" y="6363046"/>
            <a:ext cx="273654" cy="2692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81" name="Título 1"/>
          <p:cNvSpPr txBox="1">
            <a:spLocks noGrp="1"/>
          </p:cNvSpPr>
          <p:nvPr>
            <p:ph type="title"/>
          </p:nvPr>
        </p:nvSpPr>
        <p:spPr>
          <a:xfrm>
            <a:off x="628650" y="211902"/>
            <a:ext cx="7886700" cy="777162"/>
          </a:xfrm>
          <a:prstGeom prst="rect">
            <a:avLst/>
          </a:prstGeom>
        </p:spPr>
        <p:txBody>
          <a:bodyPr/>
          <a:lstStyle>
            <a:lvl1pPr>
              <a:defRPr b="1">
                <a:effectLst>
                  <a:outerShdw blurRad="12700" dist="12700" dir="18900000" rotWithShape="0">
                    <a:schemeClr val="accent6"/>
                  </a:outerShdw>
                </a:effectLst>
              </a:defRPr>
            </a:lvl1pPr>
          </a:lstStyle>
          <a:p>
            <a:r>
              <a:t>JUSTIFICACIÓN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2" descr="Picture 2"/>
          <p:cNvPicPr>
            <a:picLocks noChangeAspect="1"/>
          </p:cNvPicPr>
          <p:nvPr/>
        </p:nvPicPr>
        <p:blipFill>
          <a:blip r:embed="rId2"/>
          <a:srcRect b="10116"/>
          <a:stretch>
            <a:fillRect/>
          </a:stretch>
        </p:blipFill>
        <p:spPr>
          <a:xfrm>
            <a:off x="410290" y="3474101"/>
            <a:ext cx="3006482" cy="2889338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Marcador de número de diapositiva 4"/>
          <p:cNvSpPr txBox="1">
            <a:spLocks noGrp="1"/>
          </p:cNvSpPr>
          <p:nvPr>
            <p:ph type="sldNum" sz="quarter" idx="4294967295"/>
          </p:nvPr>
        </p:nvSpPr>
        <p:spPr>
          <a:xfrm>
            <a:off x="8517545" y="6363046"/>
            <a:ext cx="273654" cy="2692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grpSp>
        <p:nvGrpSpPr>
          <p:cNvPr id="287" name="Llamada ovalada 6"/>
          <p:cNvGrpSpPr/>
          <p:nvPr/>
        </p:nvGrpSpPr>
        <p:grpSpPr>
          <a:xfrm>
            <a:off x="885197" y="1202731"/>
            <a:ext cx="7939837" cy="3058135"/>
            <a:chOff x="0" y="0"/>
            <a:chExt cx="7939835" cy="3058134"/>
          </a:xfrm>
        </p:grpSpPr>
        <p:sp>
          <p:nvSpPr>
            <p:cNvPr id="285" name="Globo redondo"/>
            <p:cNvSpPr/>
            <p:nvPr/>
          </p:nvSpPr>
          <p:spPr>
            <a:xfrm>
              <a:off x="0" y="0"/>
              <a:ext cx="7939835" cy="3058134"/>
            </a:xfrm>
            <a:prstGeom prst="wedgeEllipseCallout">
              <a:avLst>
                <a:gd name="adj1" fmla="val -20833"/>
                <a:gd name="adj2" fmla="val 62500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86" name="¿Existe asociación entre las determinantes de la salud y las condiciones en salud bucal de los pacientes atendidos en el hospital local de Cartagena de indias E.S.E.?"/>
            <p:cNvSpPr txBox="1"/>
            <p:nvPr/>
          </p:nvSpPr>
          <p:spPr>
            <a:xfrm>
              <a:off x="1162761" y="928904"/>
              <a:ext cx="5614312" cy="1200325"/>
            </a:xfrm>
            <a:prstGeom prst="rect">
              <a:avLst/>
            </a:prstGeom>
            <a:ln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8" tIns="45718" rIns="45718" bIns="45718" numCol="1" anchor="ctr">
              <a:spAutoFit/>
            </a:bodyPr>
            <a:lstStyle>
              <a:lvl1pPr algn="just"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smtClean="0"/>
                <a:t>¿</a:t>
              </a:r>
              <a:r>
                <a:rPr lang="es-CO" dirty="0" smtClean="0"/>
                <a:t>Cuál es la prevalencia de las condiciones de salud oral y los determinaste de la salud </a:t>
              </a:r>
              <a:r>
                <a:rPr dirty="0" smtClean="0"/>
                <a:t> de </a:t>
              </a:r>
              <a:r>
                <a:rPr dirty="0"/>
                <a:t>los </a:t>
              </a:r>
              <a:r>
                <a:rPr dirty="0" err="1"/>
                <a:t>pacientes</a:t>
              </a:r>
              <a:r>
                <a:rPr dirty="0"/>
                <a:t> </a:t>
              </a:r>
              <a:r>
                <a:rPr dirty="0" err="1"/>
                <a:t>atendidos</a:t>
              </a:r>
              <a:r>
                <a:rPr dirty="0"/>
                <a:t> en el hospital local de Cartagena de </a:t>
              </a:r>
              <a:r>
                <a:rPr dirty="0" err="1"/>
                <a:t>indias</a:t>
              </a:r>
              <a:r>
                <a:rPr dirty="0"/>
                <a:t> E.S.E.?</a:t>
              </a:r>
            </a:p>
          </p:txBody>
        </p:sp>
      </p:grpSp>
      <p:sp>
        <p:nvSpPr>
          <p:cNvPr id="288" name="Título 1"/>
          <p:cNvSpPr txBox="1">
            <a:spLocks noGrp="1"/>
          </p:cNvSpPr>
          <p:nvPr>
            <p:ph type="title"/>
          </p:nvPr>
        </p:nvSpPr>
        <p:spPr>
          <a:xfrm>
            <a:off x="628650" y="211902"/>
            <a:ext cx="7886700" cy="777162"/>
          </a:xfrm>
          <a:prstGeom prst="rect">
            <a:avLst/>
          </a:prstGeom>
        </p:spPr>
        <p:txBody>
          <a:bodyPr/>
          <a:lstStyle>
            <a:lvl1pPr>
              <a:defRPr b="1">
                <a:effectLst>
                  <a:outerShdw blurRad="38100" dist="12700" dir="2700000" rotWithShape="0">
                    <a:schemeClr val="accent6">
                      <a:alpha val="43137"/>
                    </a:schemeClr>
                  </a:outerShdw>
                </a:effectLst>
              </a:defRPr>
            </a:lvl1pPr>
          </a:lstStyle>
          <a:p>
            <a:r>
              <a:t>PREGUNTA PROBLEMA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Marcador de contenido 2"/>
          <p:cNvSpPr txBox="1">
            <a:spLocks noGrp="1"/>
          </p:cNvSpPr>
          <p:nvPr>
            <p:ph type="body" idx="1"/>
          </p:nvPr>
        </p:nvSpPr>
        <p:spPr>
          <a:xfrm>
            <a:off x="628650" y="1162338"/>
            <a:ext cx="7886700" cy="5014625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50000"/>
              </a:lnSpc>
              <a:buChar char="✓"/>
              <a:defRPr sz="1600"/>
            </a:lvl1pPr>
          </a:lstStyle>
          <a:p>
            <a:r>
              <a:t>Evaluar los determinantes sociales de la salud y la prevalencia de condiciones en salud bucal en pacientes adultos atendidos en el hospital local de Cartagena de indias ESE.</a:t>
            </a:r>
          </a:p>
        </p:txBody>
      </p:sp>
      <p:sp>
        <p:nvSpPr>
          <p:cNvPr id="291" name="Marcador de número de diapositiva 4"/>
          <p:cNvSpPr txBox="1">
            <a:spLocks noGrp="1"/>
          </p:cNvSpPr>
          <p:nvPr>
            <p:ph type="sldNum" sz="quarter" idx="4294967295"/>
          </p:nvPr>
        </p:nvSpPr>
        <p:spPr>
          <a:xfrm>
            <a:off x="8517545" y="6363046"/>
            <a:ext cx="273654" cy="2692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92" name="Imagen 5" descr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634" y="3216606"/>
            <a:ext cx="2428988" cy="269695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93" name="Título 1"/>
          <p:cNvSpPr txBox="1">
            <a:spLocks noGrp="1"/>
          </p:cNvSpPr>
          <p:nvPr>
            <p:ph type="title"/>
          </p:nvPr>
        </p:nvSpPr>
        <p:spPr>
          <a:xfrm>
            <a:off x="628649" y="200557"/>
            <a:ext cx="7886701" cy="777162"/>
          </a:xfrm>
          <a:prstGeom prst="rect">
            <a:avLst/>
          </a:prstGeom>
        </p:spPr>
        <p:txBody>
          <a:bodyPr/>
          <a:lstStyle>
            <a:lvl1pPr>
              <a:defRPr b="1">
                <a:effectLst>
                  <a:outerShdw blurRad="12700" dist="12700" dir="18900000" rotWithShape="0">
                    <a:schemeClr val="accent6"/>
                  </a:outerShdw>
                </a:effectLst>
              </a:defRPr>
            </a:lvl1pPr>
          </a:lstStyle>
          <a:p>
            <a:r>
              <a:t>OBJETIVO GENERAL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Marcador de contenido 2"/>
          <p:cNvSpPr txBox="1">
            <a:spLocks noGrp="1"/>
          </p:cNvSpPr>
          <p:nvPr>
            <p:ph type="body" idx="1"/>
          </p:nvPr>
        </p:nvSpPr>
        <p:spPr>
          <a:xfrm>
            <a:off x="628650" y="1162338"/>
            <a:ext cx="7886700" cy="50146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har char="✓"/>
              <a:defRPr sz="1600"/>
            </a:pPr>
            <a:r>
              <a:t>Describir las características sociodemográficas de la población de estudio.</a:t>
            </a:r>
            <a:endParaRPr sz="2600"/>
          </a:p>
          <a:p>
            <a:pPr>
              <a:lnSpc>
                <a:spcPct val="150000"/>
              </a:lnSpc>
              <a:buChar char="✓"/>
              <a:defRPr sz="1600"/>
            </a:pPr>
            <a:r>
              <a:t>Identificar las determinantes sociales de la salud que se encuentran afectadas en los adultos que asisten al hospital local de Cartagena de indias E.S.E.</a:t>
            </a:r>
            <a:endParaRPr sz="2600"/>
          </a:p>
          <a:p>
            <a:pPr>
              <a:lnSpc>
                <a:spcPct val="150000"/>
              </a:lnSpc>
              <a:buChar char="✓"/>
              <a:defRPr sz="1600"/>
            </a:pPr>
            <a:r>
              <a:t>Evaluar las principales condiciones de salud bucal y reportar sus prevalencias. </a:t>
            </a:r>
          </a:p>
        </p:txBody>
      </p:sp>
      <p:sp>
        <p:nvSpPr>
          <p:cNvPr id="296" name="Marcador de número de diapositiva 4"/>
          <p:cNvSpPr txBox="1">
            <a:spLocks noGrp="1"/>
          </p:cNvSpPr>
          <p:nvPr>
            <p:ph type="sldNum" sz="quarter" idx="4294967295"/>
          </p:nvPr>
        </p:nvSpPr>
        <p:spPr>
          <a:xfrm>
            <a:off x="8517545" y="6363046"/>
            <a:ext cx="273654" cy="2692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298" name="Título 1"/>
          <p:cNvSpPr txBox="1">
            <a:spLocks noGrp="1"/>
          </p:cNvSpPr>
          <p:nvPr>
            <p:ph type="title"/>
          </p:nvPr>
        </p:nvSpPr>
        <p:spPr>
          <a:xfrm>
            <a:off x="628650" y="200557"/>
            <a:ext cx="7886700" cy="777162"/>
          </a:xfrm>
          <a:prstGeom prst="rect">
            <a:avLst/>
          </a:prstGeom>
        </p:spPr>
        <p:txBody>
          <a:bodyPr/>
          <a:lstStyle>
            <a:lvl1pPr>
              <a:defRPr b="1">
                <a:effectLst>
                  <a:outerShdw blurRad="12700" dist="12700" dir="18900000" rotWithShape="0">
                    <a:schemeClr val="accent6"/>
                  </a:outerShdw>
                </a:effectLst>
              </a:defRPr>
            </a:lvl1pPr>
          </a:lstStyle>
          <a:p>
            <a:r>
              <a:t>OBJETIVOS ESPECÍFICOS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076" y="3423989"/>
            <a:ext cx="2664228" cy="26055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/>
              <a:t>METODOLOGIA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  <a:p>
            <a:endParaRPr lang="es-CO" dirty="0"/>
          </a:p>
        </p:txBody>
      </p:sp>
      <p:grpSp>
        <p:nvGrpSpPr>
          <p:cNvPr id="321" name="Diagrama 6"/>
          <p:cNvGrpSpPr/>
          <p:nvPr/>
        </p:nvGrpSpPr>
        <p:grpSpPr>
          <a:xfrm>
            <a:off x="210308" y="1100075"/>
            <a:ext cx="8305043" cy="5206996"/>
            <a:chOff x="-3" y="0"/>
            <a:chExt cx="8305041" cy="5206995"/>
          </a:xfrm>
        </p:grpSpPr>
        <p:grpSp>
          <p:nvGrpSpPr>
            <p:cNvPr id="304" name="Grupo"/>
            <p:cNvGrpSpPr/>
            <p:nvPr/>
          </p:nvGrpSpPr>
          <p:grpSpPr>
            <a:xfrm>
              <a:off x="-3" y="0"/>
              <a:ext cx="2989818" cy="1000906"/>
              <a:chOff x="-3" y="0"/>
              <a:chExt cx="2989817" cy="1000904"/>
            </a:xfrm>
          </p:grpSpPr>
          <p:sp>
            <p:nvSpPr>
              <p:cNvPr id="302" name="Rectángulo redondeado"/>
              <p:cNvSpPr/>
              <p:nvPr/>
            </p:nvSpPr>
            <p:spPr>
              <a:xfrm>
                <a:off x="0" y="0"/>
                <a:ext cx="2989814" cy="1000904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3" name="TIPO DE ESTUDIO"/>
              <p:cNvSpPr txBox="1"/>
              <p:nvPr/>
            </p:nvSpPr>
            <p:spPr>
              <a:xfrm>
                <a:off x="-3" y="326462"/>
                <a:ext cx="2892095" cy="3479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90" tIns="34290" rIns="34290" bIns="3429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r>
                  <a:t>TIPO DE ESTUDIO</a:t>
                </a:r>
              </a:p>
            </p:txBody>
          </p:sp>
        </p:grpSp>
        <p:grpSp>
          <p:nvGrpSpPr>
            <p:cNvPr id="307" name="Grupo"/>
            <p:cNvGrpSpPr/>
            <p:nvPr/>
          </p:nvGrpSpPr>
          <p:grpSpPr>
            <a:xfrm>
              <a:off x="2989810" y="1046631"/>
              <a:ext cx="5315226" cy="1014124"/>
              <a:chOff x="-2" y="-106699"/>
              <a:chExt cx="5315225" cy="1014123"/>
            </a:xfrm>
          </p:grpSpPr>
          <p:sp>
            <p:nvSpPr>
              <p:cNvPr id="305" name="Figura"/>
              <p:cNvSpPr/>
              <p:nvPr/>
            </p:nvSpPr>
            <p:spPr>
              <a:xfrm rot="5400000">
                <a:off x="2257249" y="-2257251"/>
                <a:ext cx="800724" cy="53152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243"/>
                      <a:pt x="21600" y="542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542"/>
                    </a:lnTo>
                    <a:cubicBezTo>
                      <a:pt x="0" y="243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CADCD9">
                  <a:alpha val="90000"/>
                </a:srgbClr>
              </a:solidFill>
              <a:ln w="25400" cap="flat">
                <a:solidFill>
                  <a:srgbClr val="CADCD9">
                    <a:alpha val="90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622300">
                  <a:lnSpc>
                    <a:spcPct val="90000"/>
                  </a:lnSpc>
                  <a:spcBef>
                    <a:spcPts val="300"/>
                  </a:spcBef>
                  <a:defRPr sz="1400"/>
                </a:pPr>
                <a:endParaRPr/>
              </a:p>
            </p:txBody>
          </p:sp>
          <p:sp>
            <p:nvSpPr>
              <p:cNvPr id="306" name="E.S.E HOSPITAL CARTAGENA DE INDIAS CAP DE LA ESPERANZA"/>
              <p:cNvSpPr txBox="1"/>
              <p:nvPr/>
            </p:nvSpPr>
            <p:spPr>
              <a:xfrm>
                <a:off x="0" y="-106699"/>
                <a:ext cx="5276137" cy="10141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80010" tIns="80010" rIns="80010" bIns="80010" numCol="1" anchor="ctr">
                <a:spAutoFit/>
              </a:bodyPr>
              <a:lstStyle/>
              <a:p>
                <a:pPr lvl="1" defTabSz="622300">
                  <a:lnSpc>
                    <a:spcPct val="90000"/>
                  </a:lnSpc>
                  <a:spcBef>
                    <a:spcPts val="200"/>
                  </a:spcBef>
                  <a:buSzPct val="100000"/>
                  <a:defRPr sz="1400"/>
                </a:pPr>
                <a:r>
                  <a:rPr dirty="0">
                    <a:latin typeface="+mn-lt"/>
                  </a:rPr>
                  <a:t>E.S.E HOSPITAL CARTAGENA DE INDIAS </a:t>
                </a:r>
                <a:r>
                  <a:rPr lang="es-CO" dirty="0">
                    <a:latin typeface="+mn-lt"/>
                  </a:rPr>
                  <a:t>:</a:t>
                </a: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400"/>
                </a:pPr>
                <a:r>
                  <a:rPr lang="es-CO" dirty="0">
                    <a:solidFill>
                      <a:schemeClr val="tx1"/>
                    </a:solidFill>
                    <a:latin typeface="+mn-lt"/>
                  </a:rPr>
                  <a:t>CAP </a:t>
                </a:r>
                <a:r>
                  <a:rPr dirty="0">
                    <a:solidFill>
                      <a:schemeClr val="tx1"/>
                    </a:solidFill>
                    <a:latin typeface="+mn-lt"/>
                  </a:rPr>
                  <a:t>DE LA ESPERANZA </a:t>
                </a:r>
                <a:r>
                  <a:rPr lang="es-CO" dirty="0">
                    <a:solidFill>
                      <a:schemeClr val="tx1"/>
                    </a:solidFill>
                    <a:latin typeface="+mn-lt"/>
                  </a:rPr>
                  <a:t>.</a:t>
                </a: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400"/>
                </a:pPr>
                <a:r>
                  <a:rPr lang="es-CO" dirty="0">
                    <a:solidFill>
                      <a:schemeClr val="tx1"/>
                    </a:solidFill>
                    <a:latin typeface="+mn-lt"/>
                  </a:rPr>
                  <a:t>CAP DE LA CANDELARIA.</a:t>
                </a: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400"/>
                </a:pPr>
                <a:r>
                  <a:rPr lang="es-CO" dirty="0" smtClean="0">
                    <a:solidFill>
                      <a:schemeClr val="tx1"/>
                    </a:solidFill>
                    <a:latin typeface="+mn-lt"/>
                  </a:rPr>
                  <a:t>Centro de salud </a:t>
                </a:r>
                <a:r>
                  <a:rPr lang="es-CO" dirty="0">
                    <a:solidFill>
                      <a:schemeClr val="tx1"/>
                    </a:solidFill>
                    <a:latin typeface="+mn-lt"/>
                  </a:rPr>
                  <a:t>SAN PEDRO Y LIBERTAD.</a:t>
                </a:r>
                <a:endParaRPr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grpSp>
          <p:nvGrpSpPr>
            <p:cNvPr id="310" name="Grupo"/>
            <p:cNvGrpSpPr/>
            <p:nvPr/>
          </p:nvGrpSpPr>
          <p:grpSpPr>
            <a:xfrm>
              <a:off x="0" y="1053239"/>
              <a:ext cx="2989815" cy="1000906"/>
              <a:chOff x="0" y="0"/>
              <a:chExt cx="2989814" cy="1000905"/>
            </a:xfrm>
          </p:grpSpPr>
          <p:sp>
            <p:nvSpPr>
              <p:cNvPr id="308" name="Rectángulo redondeado"/>
              <p:cNvSpPr/>
              <p:nvPr/>
            </p:nvSpPr>
            <p:spPr>
              <a:xfrm>
                <a:off x="0" y="0"/>
                <a:ext cx="2989814" cy="10009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9" name="LOCALIZACION DE LA INVESTIGACION"/>
              <p:cNvSpPr txBox="1"/>
              <p:nvPr/>
            </p:nvSpPr>
            <p:spPr>
              <a:xfrm>
                <a:off x="48859" y="200732"/>
                <a:ext cx="2892095" cy="5994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90" tIns="34290" rIns="34290" bIns="3429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/>
                  <a:t>LOCALIZACION DE LA INVESTIGACION</a:t>
                </a:r>
              </a:p>
            </p:txBody>
          </p:sp>
        </p:grpSp>
        <p:grpSp>
          <p:nvGrpSpPr>
            <p:cNvPr id="313" name="Grupo"/>
            <p:cNvGrpSpPr/>
            <p:nvPr/>
          </p:nvGrpSpPr>
          <p:grpSpPr>
            <a:xfrm>
              <a:off x="0" y="2041371"/>
              <a:ext cx="2989815" cy="1000906"/>
              <a:chOff x="0" y="0"/>
              <a:chExt cx="2989814" cy="1000905"/>
            </a:xfrm>
          </p:grpSpPr>
          <p:sp>
            <p:nvSpPr>
              <p:cNvPr id="311" name="Rectángulo redondeado"/>
              <p:cNvSpPr/>
              <p:nvPr/>
            </p:nvSpPr>
            <p:spPr>
              <a:xfrm>
                <a:off x="0" y="0"/>
                <a:ext cx="2989814" cy="10009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155700">
                  <a:lnSpc>
                    <a:spcPct val="90000"/>
                  </a:lnSpc>
                  <a:spcBef>
                    <a:spcPts val="700"/>
                  </a:spcBef>
                  <a:defRPr sz="2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2" name="UNIVERSO Y MUESTRA"/>
              <p:cNvSpPr txBox="1"/>
              <p:nvPr/>
            </p:nvSpPr>
            <p:spPr>
              <a:xfrm>
                <a:off x="48859" y="76907"/>
                <a:ext cx="2892095" cy="8470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9530" tIns="49530" rIns="49530" bIns="49530" numCol="1" anchor="ctr">
                <a:spAutoFit/>
              </a:bodyPr>
              <a:lstStyle>
                <a:lvl1pPr algn="ctr" defTabSz="1155700">
                  <a:lnSpc>
                    <a:spcPct val="90000"/>
                  </a:lnSpc>
                  <a:spcBef>
                    <a:spcPts val="1000"/>
                  </a:spcBef>
                  <a:defRPr sz="2600">
                    <a:solidFill>
                      <a:srgbClr val="FFFFFF"/>
                    </a:solidFill>
                  </a:defRPr>
                </a:lvl1pPr>
              </a:lstStyle>
              <a:p>
                <a:r>
                  <a:t>UNIVERSO Y MUESTRA</a:t>
                </a:r>
              </a:p>
            </p:txBody>
          </p:sp>
        </p:grpSp>
        <p:grpSp>
          <p:nvGrpSpPr>
            <p:cNvPr id="316" name="Grupo"/>
            <p:cNvGrpSpPr/>
            <p:nvPr/>
          </p:nvGrpSpPr>
          <p:grpSpPr>
            <a:xfrm>
              <a:off x="0" y="3078609"/>
              <a:ext cx="2989815" cy="1000906"/>
              <a:chOff x="0" y="0"/>
              <a:chExt cx="2989814" cy="1000905"/>
            </a:xfrm>
          </p:grpSpPr>
          <p:sp>
            <p:nvSpPr>
              <p:cNvPr id="314" name="Rectángulo redondeado"/>
              <p:cNvSpPr/>
              <p:nvPr/>
            </p:nvSpPr>
            <p:spPr>
              <a:xfrm>
                <a:off x="0" y="0"/>
                <a:ext cx="2989814" cy="100090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155700">
                  <a:lnSpc>
                    <a:spcPct val="90000"/>
                  </a:lnSpc>
                  <a:spcBef>
                    <a:spcPts val="700"/>
                  </a:spcBef>
                  <a:defRPr sz="2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5" name="RECOLECCION DE DATOS"/>
              <p:cNvSpPr txBox="1"/>
              <p:nvPr/>
            </p:nvSpPr>
            <p:spPr>
              <a:xfrm>
                <a:off x="48859" y="76907"/>
                <a:ext cx="2892095" cy="8470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9530" tIns="49530" rIns="49530" bIns="49530" numCol="1" anchor="ctr">
                <a:spAutoFit/>
              </a:bodyPr>
              <a:lstStyle>
                <a:lvl1pPr algn="ctr" defTabSz="1155700">
                  <a:lnSpc>
                    <a:spcPct val="90000"/>
                  </a:lnSpc>
                  <a:spcBef>
                    <a:spcPts val="1000"/>
                  </a:spcBef>
                  <a:defRPr sz="2600">
                    <a:solidFill>
                      <a:srgbClr val="FFFFFF"/>
                    </a:solidFill>
                  </a:defRPr>
                </a:lvl1pPr>
              </a:lstStyle>
              <a:p>
                <a:r>
                  <a:t>RECOLECCION DE DATOS </a:t>
                </a:r>
              </a:p>
            </p:txBody>
          </p:sp>
        </p:grpSp>
        <p:sp>
          <p:nvSpPr>
            <p:cNvPr id="317" name="Figura"/>
            <p:cNvSpPr/>
            <p:nvPr/>
          </p:nvSpPr>
          <p:spPr>
            <a:xfrm rot="5400000">
              <a:off x="5247063" y="2048929"/>
              <a:ext cx="800724" cy="5315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243"/>
                    <a:pt x="21600" y="542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542"/>
                  </a:lnTo>
                  <a:cubicBezTo>
                    <a:pt x="0" y="243"/>
                    <a:pt x="1612" y="0"/>
                    <a:pt x="3600" y="0"/>
                  </a:cubicBezTo>
                  <a:close/>
                </a:path>
              </a:pathLst>
            </a:custGeom>
            <a:solidFill>
              <a:srgbClr val="CADCD9">
                <a:alpha val="90000"/>
              </a:srgbClr>
            </a:solidFill>
            <a:ln w="25400" cap="flat">
              <a:solidFill>
                <a:srgbClr val="CADCD9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77900">
                <a:lnSpc>
                  <a:spcPct val="90000"/>
                </a:lnSpc>
                <a:spcBef>
                  <a:spcPts val="300"/>
                </a:spcBef>
                <a:defRPr sz="2200"/>
              </a:pPr>
              <a:endParaRPr dirty="0"/>
            </a:p>
          </p:txBody>
        </p:sp>
        <p:grpSp>
          <p:nvGrpSpPr>
            <p:cNvPr id="320" name="Grupo"/>
            <p:cNvGrpSpPr/>
            <p:nvPr/>
          </p:nvGrpSpPr>
          <p:grpSpPr>
            <a:xfrm>
              <a:off x="0" y="4206089"/>
              <a:ext cx="2989815" cy="1000906"/>
              <a:chOff x="0" y="0"/>
              <a:chExt cx="2989814" cy="1000904"/>
            </a:xfrm>
          </p:grpSpPr>
          <p:sp>
            <p:nvSpPr>
              <p:cNvPr id="318" name="Rectángulo redondeado"/>
              <p:cNvSpPr/>
              <p:nvPr/>
            </p:nvSpPr>
            <p:spPr>
              <a:xfrm>
                <a:off x="0" y="0"/>
                <a:ext cx="2989814" cy="1000904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9" name="CRITERIOS"/>
              <p:cNvSpPr txBox="1"/>
              <p:nvPr/>
            </p:nvSpPr>
            <p:spPr>
              <a:xfrm>
                <a:off x="48859" y="326460"/>
                <a:ext cx="2892095" cy="3479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90" tIns="34290" rIns="34290" bIns="3429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r>
                  <a:t>CRITERIOS</a:t>
                </a:r>
              </a:p>
            </p:txBody>
          </p:sp>
        </p:grpSp>
      </p:grpSp>
      <p:grpSp>
        <p:nvGrpSpPr>
          <p:cNvPr id="328" name="Diagrama 15"/>
          <p:cNvGrpSpPr/>
          <p:nvPr/>
        </p:nvGrpSpPr>
        <p:grpSpPr>
          <a:xfrm>
            <a:off x="210311" y="3098376"/>
            <a:ext cx="8305041" cy="1102609"/>
            <a:chOff x="0" y="-43076"/>
            <a:chExt cx="8305039" cy="1102608"/>
          </a:xfrm>
        </p:grpSpPr>
        <p:grpSp>
          <p:nvGrpSpPr>
            <p:cNvPr id="324" name="Grupo"/>
            <p:cNvGrpSpPr/>
            <p:nvPr/>
          </p:nvGrpSpPr>
          <p:grpSpPr>
            <a:xfrm>
              <a:off x="2987377" y="-43076"/>
              <a:ext cx="5317662" cy="1102608"/>
              <a:chOff x="-2435" y="-144982"/>
              <a:chExt cx="5317661" cy="1102606"/>
            </a:xfrm>
          </p:grpSpPr>
          <p:sp>
            <p:nvSpPr>
              <p:cNvPr id="322" name="Figura"/>
              <p:cNvSpPr/>
              <p:nvPr/>
            </p:nvSpPr>
            <p:spPr>
              <a:xfrm rot="5400000">
                <a:off x="2249985" y="-2249986"/>
                <a:ext cx="815255" cy="5315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247"/>
                      <a:pt x="21600" y="552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552"/>
                    </a:lnTo>
                    <a:cubicBezTo>
                      <a:pt x="0" y="247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CADCD9">
                  <a:alpha val="90000"/>
                </a:srgbClr>
              </a:solidFill>
              <a:ln w="25400" cap="flat">
                <a:solidFill>
                  <a:srgbClr val="CADCD9">
                    <a:alpha val="90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622300">
                  <a:lnSpc>
                    <a:spcPct val="90000"/>
                  </a:lnSpc>
                  <a:spcBef>
                    <a:spcPts val="300"/>
                  </a:spcBef>
                  <a:defRPr sz="1400"/>
                </a:pPr>
                <a:endParaRPr/>
              </a:p>
            </p:txBody>
          </p:sp>
          <p:sp>
            <p:nvSpPr>
              <p:cNvPr id="323" name="cap de la esperanza…"/>
              <p:cNvSpPr txBox="1"/>
              <p:nvPr/>
            </p:nvSpPr>
            <p:spPr>
              <a:xfrm>
                <a:off x="-2435" y="-144982"/>
                <a:ext cx="5275427" cy="11026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23825" tIns="123825" rIns="123825" bIns="123825" numCol="1" anchor="ctr">
                <a:spAutoFit/>
              </a:bodyPr>
              <a:lstStyle/>
              <a:p>
                <a:pPr marL="114300" lvl="1" indent="-114300" defTabSz="6223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400"/>
                </a:pPr>
                <a:r>
                  <a:rPr lang="es-CO" dirty="0" smtClean="0">
                    <a:latin typeface="+mn-lt"/>
                  </a:rPr>
                  <a:t>CAP</a:t>
                </a:r>
                <a:r>
                  <a:rPr dirty="0" smtClean="0">
                    <a:latin typeface="+mn-lt"/>
                  </a:rPr>
                  <a:t> </a:t>
                </a:r>
                <a:r>
                  <a:rPr lang="es-CO" dirty="0">
                    <a:latin typeface="+mn-lt"/>
                  </a:rPr>
                  <a:t>DE LA ESPERANZA</a:t>
                </a: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400"/>
                </a:pPr>
                <a:r>
                  <a:rPr lang="es-CO" dirty="0">
                    <a:latin typeface="+mn-lt"/>
                  </a:rPr>
                  <a:t>CAP DE LA CANDELARIA</a:t>
                </a: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400"/>
                </a:pPr>
                <a:r>
                  <a:rPr lang="es-CO" dirty="0" smtClean="0">
                    <a:latin typeface="+mn-lt"/>
                  </a:rPr>
                  <a:t>Centro de salud  </a:t>
                </a:r>
                <a:r>
                  <a:rPr lang="es-CO" dirty="0">
                    <a:latin typeface="+mn-lt"/>
                  </a:rPr>
                  <a:t>DE SAN PEDRO Y LIBERTAD </a:t>
                </a:r>
                <a:endParaRPr dirty="0">
                  <a:latin typeface="+mn-lt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400"/>
                </a:pPr>
                <a:r>
                  <a:rPr dirty="0">
                    <a:latin typeface="+mn-lt"/>
                  </a:rPr>
                  <a:t> </a:t>
                </a:r>
                <a:r>
                  <a:rPr lang="es-CO" dirty="0" smtClean="0">
                    <a:latin typeface="+mn-lt"/>
                  </a:rPr>
                  <a:t>L</a:t>
                </a:r>
                <a:r>
                  <a:rPr dirty="0" smtClean="0">
                    <a:latin typeface="+mn-lt"/>
                  </a:rPr>
                  <a:t>a </a:t>
                </a:r>
                <a:r>
                  <a:rPr lang="es-CO" dirty="0">
                    <a:latin typeface="+mn-lt"/>
                  </a:rPr>
                  <a:t>muestra</a:t>
                </a:r>
                <a:r>
                  <a:rPr dirty="0">
                    <a:latin typeface="+mn-lt"/>
                  </a:rPr>
                  <a:t> </a:t>
                </a:r>
                <a:r>
                  <a:rPr lang="es-CO" noProof="1">
                    <a:latin typeface="+mn-lt"/>
                  </a:rPr>
                  <a:t>obtenida</a:t>
                </a:r>
                <a:r>
                  <a:rPr dirty="0">
                    <a:latin typeface="+mn-lt"/>
                  </a:rPr>
                  <a:t> </a:t>
                </a:r>
                <a:r>
                  <a:rPr lang="es-CO" dirty="0">
                    <a:latin typeface="+mn-lt"/>
                  </a:rPr>
                  <a:t>fue de </a:t>
                </a:r>
                <a:r>
                  <a:rPr lang="es-CO" dirty="0" smtClean="0">
                    <a:latin typeface="+mn-lt"/>
                  </a:rPr>
                  <a:t>122 </a:t>
                </a:r>
                <a:r>
                  <a:rPr lang="es-CO" dirty="0">
                    <a:latin typeface="+mn-lt"/>
                  </a:rPr>
                  <a:t>pacientes . </a:t>
                </a:r>
              </a:p>
            </p:txBody>
          </p:sp>
        </p:grpSp>
        <p:grpSp>
          <p:nvGrpSpPr>
            <p:cNvPr id="327" name="Grupo"/>
            <p:cNvGrpSpPr/>
            <p:nvPr/>
          </p:nvGrpSpPr>
          <p:grpSpPr>
            <a:xfrm>
              <a:off x="0" y="0"/>
              <a:ext cx="2989814" cy="1019069"/>
              <a:chOff x="0" y="0"/>
              <a:chExt cx="2989813" cy="1019068"/>
            </a:xfrm>
          </p:grpSpPr>
          <p:sp>
            <p:nvSpPr>
              <p:cNvPr id="325" name="Rectángulo redondeado"/>
              <p:cNvSpPr/>
              <p:nvPr/>
            </p:nvSpPr>
            <p:spPr>
              <a:xfrm>
                <a:off x="0" y="0"/>
                <a:ext cx="2989814" cy="101906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6" name="UNIVERSO Y MUESTRA"/>
              <p:cNvSpPr txBox="1"/>
              <p:nvPr/>
            </p:nvSpPr>
            <p:spPr>
              <a:xfrm>
                <a:off x="49746" y="335543"/>
                <a:ext cx="2890320" cy="3479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90" tIns="34290" rIns="34290" bIns="3429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/>
                  <a:t>UNIVERSO Y MUESTRA</a:t>
                </a:r>
              </a:p>
            </p:txBody>
          </p:sp>
        </p:grpSp>
      </p:grpSp>
      <p:grpSp>
        <p:nvGrpSpPr>
          <p:cNvPr id="335" name="Diagrama 16"/>
          <p:cNvGrpSpPr/>
          <p:nvPr/>
        </p:nvGrpSpPr>
        <p:grpSpPr>
          <a:xfrm>
            <a:off x="210311" y="4161638"/>
            <a:ext cx="8305042" cy="1143915"/>
            <a:chOff x="0" y="0"/>
            <a:chExt cx="8305040" cy="1143914"/>
          </a:xfrm>
        </p:grpSpPr>
        <p:grpSp>
          <p:nvGrpSpPr>
            <p:cNvPr id="331" name="Grupo"/>
            <p:cNvGrpSpPr/>
            <p:nvPr/>
          </p:nvGrpSpPr>
          <p:grpSpPr>
            <a:xfrm>
              <a:off x="2989813" y="58566"/>
              <a:ext cx="5315227" cy="1025664"/>
              <a:chOff x="0" y="-55266"/>
              <a:chExt cx="5315226" cy="1025663"/>
            </a:xfrm>
          </p:grpSpPr>
          <p:sp>
            <p:nvSpPr>
              <p:cNvPr id="329" name="Figura"/>
              <p:cNvSpPr/>
              <p:nvPr/>
            </p:nvSpPr>
            <p:spPr>
              <a:xfrm rot="5400000">
                <a:off x="2200047" y="-2200048"/>
                <a:ext cx="915131" cy="5315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278"/>
                      <a:pt x="21600" y="62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20"/>
                    </a:lnTo>
                    <a:cubicBezTo>
                      <a:pt x="0" y="278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CADCD9">
                  <a:alpha val="90000"/>
                </a:srgbClr>
              </a:solidFill>
              <a:ln w="25400" cap="flat">
                <a:solidFill>
                  <a:srgbClr val="CADCD9">
                    <a:alpha val="90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622300">
                  <a:lnSpc>
                    <a:spcPct val="90000"/>
                  </a:lnSpc>
                  <a:spcBef>
                    <a:spcPts val="300"/>
                  </a:spcBef>
                  <a:defRPr sz="1400"/>
                </a:pPr>
                <a:endParaRPr/>
              </a:p>
            </p:txBody>
          </p:sp>
          <p:sp>
            <p:nvSpPr>
              <p:cNvPr id="330" name="Se aplico un formato de recolección de información Diseñada por los investigadores y fue administrada a los pacientes a encuestar, para la tabulación de la información ?????"/>
              <p:cNvSpPr txBox="1"/>
              <p:nvPr/>
            </p:nvSpPr>
            <p:spPr>
              <a:xfrm>
                <a:off x="0" y="-55266"/>
                <a:ext cx="5270552" cy="1025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23825" tIns="123825" rIns="123825" bIns="123825" numCol="1" anchor="ctr">
                <a:spAutoFit/>
              </a:bodyPr>
              <a:lstStyle/>
              <a:p>
                <a:pPr marL="114300" lvl="1" indent="-114300" defTabSz="6223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400"/>
                </a:pPr>
                <a:r>
                  <a:rPr dirty="0">
                    <a:latin typeface="+mn-lt"/>
                  </a:rPr>
                  <a:t>Se </a:t>
                </a:r>
                <a:r>
                  <a:rPr lang="es-CO" dirty="0">
                    <a:latin typeface="+mn-lt"/>
                  </a:rPr>
                  <a:t>aplico</a:t>
                </a:r>
                <a:r>
                  <a:rPr dirty="0">
                    <a:latin typeface="+mn-lt"/>
                  </a:rPr>
                  <a:t> un</a:t>
                </a:r>
                <a:r>
                  <a:rPr lang="es-CO" dirty="0">
                    <a:latin typeface="+mn-lt"/>
                  </a:rPr>
                  <a:t> instrumento auto suministrado, previamente calibrado por expertos, que indago por: variables sociodemográficas, determinantes sociales y variables relacionadas a condiciones de salud reportadas en la historia clínica.</a:t>
                </a:r>
                <a:endParaRPr dirty="0">
                  <a:latin typeface="+mn-lt"/>
                </a:endParaRPr>
              </a:p>
            </p:txBody>
          </p:sp>
        </p:grpSp>
        <p:grpSp>
          <p:nvGrpSpPr>
            <p:cNvPr id="334" name="Grupo"/>
            <p:cNvGrpSpPr/>
            <p:nvPr/>
          </p:nvGrpSpPr>
          <p:grpSpPr>
            <a:xfrm>
              <a:off x="0" y="0"/>
              <a:ext cx="2989814" cy="1143914"/>
              <a:chOff x="0" y="0"/>
              <a:chExt cx="2989813" cy="1143913"/>
            </a:xfrm>
          </p:grpSpPr>
          <p:sp>
            <p:nvSpPr>
              <p:cNvPr id="332" name="Rectángulo redondeado"/>
              <p:cNvSpPr/>
              <p:nvPr/>
            </p:nvSpPr>
            <p:spPr>
              <a:xfrm>
                <a:off x="0" y="0"/>
                <a:ext cx="2989814" cy="1143914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3" name="RECOLECCION DE DATOS"/>
              <p:cNvSpPr txBox="1"/>
              <p:nvPr/>
            </p:nvSpPr>
            <p:spPr>
              <a:xfrm>
                <a:off x="55841" y="272236"/>
                <a:ext cx="2878131" cy="5994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90" tIns="34290" rIns="34290" bIns="3429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/>
                  <a:t>RECOLECCION DE DATOS </a:t>
                </a:r>
              </a:p>
            </p:txBody>
          </p:sp>
        </p:grpSp>
      </p:grpSp>
      <p:graphicFrame>
        <p:nvGraphicFramePr>
          <p:cNvPr id="40" name="Diagrama 39"/>
          <p:cNvGraphicFramePr/>
          <p:nvPr>
            <p:extLst>
              <p:ext uri="{D42A27DB-BD31-4B8C-83A1-F6EECF244321}">
                <p14:modId xmlns:p14="http://schemas.microsoft.com/office/powerpoint/2010/main" val="2128714197"/>
              </p:ext>
            </p:extLst>
          </p:nvPr>
        </p:nvGraphicFramePr>
        <p:xfrm>
          <a:off x="221480" y="1107192"/>
          <a:ext cx="8293869" cy="1001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1" name="Diagrama 40"/>
          <p:cNvGraphicFramePr/>
          <p:nvPr>
            <p:extLst>
              <p:ext uri="{D42A27DB-BD31-4B8C-83A1-F6EECF244321}">
                <p14:modId xmlns:p14="http://schemas.microsoft.com/office/powerpoint/2010/main" val="872300383"/>
              </p:ext>
            </p:extLst>
          </p:nvPr>
        </p:nvGraphicFramePr>
        <p:xfrm>
          <a:off x="210308" y="5326008"/>
          <a:ext cx="8293869" cy="1051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3" y="785812"/>
            <a:ext cx="3702830" cy="493710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13" y="785812"/>
            <a:ext cx="3702830" cy="493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476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ítulo 1"/>
          <p:cNvSpPr txBox="1">
            <a:spLocks noGrp="1"/>
          </p:cNvSpPr>
          <p:nvPr>
            <p:ph type="ctrTitle"/>
          </p:nvPr>
        </p:nvSpPr>
        <p:spPr>
          <a:xfrm>
            <a:off x="755574" y="4005064"/>
            <a:ext cx="7632852" cy="129614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22958">
              <a:lnSpc>
                <a:spcPts val="4800"/>
              </a:lnSpc>
              <a:defRPr sz="2800"/>
            </a:lvl1pPr>
          </a:lstStyle>
          <a:p>
            <a:r>
              <a:t/>
            </a:r>
            <a:br/>
            <a:endParaRPr/>
          </a:p>
        </p:txBody>
      </p:sp>
      <p:sp>
        <p:nvSpPr>
          <p:cNvPr id="174" name="CuadroTexto 2"/>
          <p:cNvSpPr txBox="1"/>
          <p:nvPr/>
        </p:nvSpPr>
        <p:spPr>
          <a:xfrm>
            <a:off x="196388" y="4583088"/>
            <a:ext cx="8751224" cy="1299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DETERMINANTES DE LA SALUD Y CONDICIONES DE SALUD BUCAL EN PACIENTES DE LAS ESE-CARTAGENA DE INDIAS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ítulo 1"/>
          <p:cNvSpPr txBox="1">
            <a:spLocks noGrp="1"/>
          </p:cNvSpPr>
          <p:nvPr>
            <p:ph type="title"/>
          </p:nvPr>
        </p:nvSpPr>
        <p:spPr>
          <a:xfrm>
            <a:off x="628650" y="116631"/>
            <a:ext cx="7886700" cy="983446"/>
          </a:xfrm>
          <a:prstGeom prst="rect">
            <a:avLst/>
          </a:prstGeom>
        </p:spPr>
        <p:txBody>
          <a:bodyPr/>
          <a:lstStyle/>
          <a:p>
            <a:r>
              <a:t>CONSIDERACIONES ETICAS</a:t>
            </a:r>
          </a:p>
        </p:txBody>
      </p:sp>
      <p:grpSp>
        <p:nvGrpSpPr>
          <p:cNvPr id="341" name="Elipse 3"/>
          <p:cNvGrpSpPr/>
          <p:nvPr/>
        </p:nvGrpSpPr>
        <p:grpSpPr>
          <a:xfrm>
            <a:off x="3054096" y="3383281"/>
            <a:ext cx="5907025" cy="2953512"/>
            <a:chOff x="0" y="0"/>
            <a:chExt cx="4526279" cy="2077399"/>
          </a:xfrm>
        </p:grpSpPr>
        <p:sp>
          <p:nvSpPr>
            <p:cNvPr id="339" name="Óvalo"/>
            <p:cNvSpPr/>
            <p:nvPr/>
          </p:nvSpPr>
          <p:spPr>
            <a:xfrm>
              <a:off x="0" y="0"/>
              <a:ext cx="4526280" cy="2077400"/>
            </a:xfrm>
            <a:prstGeom prst="ellipse">
              <a:avLst/>
            </a:prstGeom>
            <a:solidFill>
              <a:srgbClr val="FFC15E"/>
            </a:solidFill>
            <a:ln w="12700" cap="flat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0" name="se solicito consentimiento informado a los pacientes en donde se garantizo estricta confidencialidad de los datos allí consignados por ellos."/>
            <p:cNvSpPr txBox="1"/>
            <p:nvPr/>
          </p:nvSpPr>
          <p:spPr>
            <a:xfrm>
              <a:off x="662857" y="329970"/>
              <a:ext cx="3200566" cy="1417460"/>
            </a:xfrm>
            <a:prstGeom prst="rect">
              <a:avLst/>
            </a:prstGeom>
            <a:noFill/>
            <a:ln w="12700" cap="flat">
              <a:solidFill>
                <a:srgbClr val="FFC000"/>
              </a:solidFill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se </a:t>
              </a:r>
              <a:r>
                <a:rPr dirty="0" err="1"/>
                <a:t>solicito</a:t>
              </a:r>
              <a:r>
                <a:rPr dirty="0"/>
                <a:t> </a:t>
              </a:r>
              <a:r>
                <a:rPr dirty="0" err="1"/>
                <a:t>consentimiento</a:t>
              </a:r>
              <a:r>
                <a:rPr dirty="0"/>
                <a:t> </a:t>
              </a:r>
              <a:r>
                <a:rPr dirty="0" err="1"/>
                <a:t>informado</a:t>
              </a:r>
              <a:r>
                <a:rPr dirty="0"/>
                <a:t> a </a:t>
              </a:r>
              <a:r>
                <a:rPr dirty="0" err="1"/>
                <a:t>los</a:t>
              </a:r>
              <a:r>
                <a:rPr dirty="0"/>
                <a:t> </a:t>
              </a:r>
              <a:r>
                <a:rPr dirty="0" err="1"/>
                <a:t>pacientes</a:t>
              </a:r>
              <a:r>
                <a:rPr dirty="0"/>
                <a:t> </a:t>
              </a:r>
              <a:r>
                <a:rPr dirty="0" err="1"/>
                <a:t>en</a:t>
              </a:r>
              <a:r>
                <a:rPr dirty="0"/>
                <a:t> </a:t>
              </a:r>
              <a:r>
                <a:rPr dirty="0" err="1"/>
                <a:t>donde</a:t>
              </a:r>
              <a:r>
                <a:rPr dirty="0"/>
                <a:t> se </a:t>
              </a:r>
              <a:r>
                <a:rPr dirty="0" err="1"/>
                <a:t>garantizo</a:t>
              </a:r>
              <a:r>
                <a:rPr dirty="0"/>
                <a:t> </a:t>
              </a:r>
              <a:r>
                <a:rPr dirty="0" err="1"/>
                <a:t>estricta</a:t>
              </a:r>
              <a:r>
                <a:rPr dirty="0"/>
                <a:t> </a:t>
              </a:r>
              <a:r>
                <a:rPr dirty="0" err="1"/>
                <a:t>confidencialidad</a:t>
              </a:r>
              <a:r>
                <a:rPr dirty="0"/>
                <a:t> de </a:t>
              </a:r>
              <a:r>
                <a:rPr dirty="0" err="1"/>
                <a:t>los</a:t>
              </a:r>
              <a:r>
                <a:rPr dirty="0"/>
                <a:t> </a:t>
              </a:r>
              <a:r>
                <a:rPr dirty="0" err="1"/>
                <a:t>datos</a:t>
              </a:r>
              <a:r>
                <a:rPr dirty="0"/>
                <a:t> </a:t>
              </a:r>
              <a:r>
                <a:rPr dirty="0" err="1"/>
                <a:t>allí</a:t>
              </a:r>
              <a:r>
                <a:rPr dirty="0"/>
                <a:t> </a:t>
              </a:r>
              <a:r>
                <a:rPr dirty="0" err="1"/>
                <a:t>consignados</a:t>
              </a:r>
              <a:r>
                <a:rPr dirty="0"/>
                <a:t> </a:t>
              </a:r>
              <a:r>
                <a:rPr dirty="0" err="1"/>
                <a:t>por</a:t>
              </a:r>
              <a:r>
                <a:rPr dirty="0"/>
                <a:t> </a:t>
              </a:r>
              <a:r>
                <a:rPr dirty="0" err="1"/>
                <a:t>ellos</a:t>
              </a:r>
              <a:r>
                <a:rPr dirty="0"/>
                <a:t>. </a:t>
              </a:r>
            </a:p>
          </p:txBody>
        </p:sp>
      </p:grpSp>
      <p:sp>
        <p:nvSpPr>
          <p:cNvPr id="342" name="Óvalo"/>
          <p:cNvSpPr/>
          <p:nvPr/>
        </p:nvSpPr>
        <p:spPr>
          <a:xfrm>
            <a:off x="265175" y="1099727"/>
            <a:ext cx="5673853" cy="2988331"/>
          </a:xfrm>
          <a:prstGeom prst="ellipse">
            <a:avLst/>
          </a:prstGeom>
          <a:solidFill>
            <a:srgbClr val="FFC15E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s-CO" dirty="0">
                <a:sym typeface="Arial"/>
              </a:rPr>
              <a:t>   El presente estudio tuvo encuesta la Asociación Médica Mundial (AMM) ha promulgado la Declaración de Helsinki como una propuesta de principios éticos para investigación médica en seres humanos.</a:t>
            </a:r>
            <a:endParaRPr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ítulo 1"/>
          <p:cNvSpPr txBox="1">
            <a:spLocks noGrp="1"/>
          </p:cNvSpPr>
          <p:nvPr>
            <p:ph type="title"/>
          </p:nvPr>
        </p:nvSpPr>
        <p:spPr>
          <a:xfrm>
            <a:off x="628650" y="116631"/>
            <a:ext cx="7886700" cy="983446"/>
          </a:xfrm>
          <a:prstGeom prst="rect">
            <a:avLst/>
          </a:prstGeom>
        </p:spPr>
        <p:txBody>
          <a:bodyPr/>
          <a:lstStyle/>
          <a:p>
            <a:r>
              <a:t>CONSENTIMIENTO INFORMADO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4577" t="20856" r="35892" b="12137"/>
          <a:stretch/>
        </p:blipFill>
        <p:spPr>
          <a:xfrm>
            <a:off x="2578608" y="1100076"/>
            <a:ext cx="4124332" cy="526414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ítulo 1"/>
          <p:cNvSpPr txBox="1">
            <a:spLocks noGrp="1"/>
          </p:cNvSpPr>
          <p:nvPr>
            <p:ph type="title"/>
          </p:nvPr>
        </p:nvSpPr>
        <p:spPr>
          <a:xfrm>
            <a:off x="628650" y="116631"/>
            <a:ext cx="7838693" cy="63317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ENCUESTA</a:t>
            </a:r>
          </a:p>
        </p:txBody>
      </p:sp>
      <p:pic>
        <p:nvPicPr>
          <p:cNvPr id="350" name="Imagen 5" descr="Imagen 5"/>
          <p:cNvPicPr>
            <a:picLocks noChangeAspect="1"/>
          </p:cNvPicPr>
          <p:nvPr/>
        </p:nvPicPr>
        <p:blipFill>
          <a:blip r:embed="rId2"/>
          <a:srcRect l="25000" t="14444" r="24900" b="5376"/>
          <a:stretch>
            <a:fillRect/>
          </a:stretch>
        </p:blipFill>
        <p:spPr>
          <a:xfrm>
            <a:off x="0" y="891818"/>
            <a:ext cx="5431537" cy="5432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agen 6" descr="Imagen 6"/>
          <p:cNvPicPr>
            <a:picLocks noChangeAspect="1"/>
          </p:cNvPicPr>
          <p:nvPr/>
        </p:nvPicPr>
        <p:blipFill>
          <a:blip r:embed="rId3"/>
          <a:srcRect l="25200" t="13556" r="25498" b="8933"/>
          <a:stretch>
            <a:fillRect/>
          </a:stretch>
        </p:blipFill>
        <p:spPr>
          <a:xfrm>
            <a:off x="4855464" y="2145751"/>
            <a:ext cx="4288536" cy="41788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ítulo 1"/>
          <p:cNvSpPr txBox="1">
            <a:spLocks noGrp="1"/>
          </p:cNvSpPr>
          <p:nvPr>
            <p:ph type="title"/>
          </p:nvPr>
        </p:nvSpPr>
        <p:spPr>
          <a:xfrm>
            <a:off x="628650" y="116631"/>
            <a:ext cx="7886700" cy="983446"/>
          </a:xfrm>
          <a:prstGeom prst="rect">
            <a:avLst/>
          </a:prstGeom>
        </p:spPr>
        <p:txBody>
          <a:bodyPr/>
          <a:lstStyle/>
          <a:p>
            <a:r>
              <a:rPr dirty="0"/>
              <a:t>RESULTADOS</a:t>
            </a:r>
          </a:p>
        </p:txBody>
      </p:sp>
      <p:sp>
        <p:nvSpPr>
          <p:cNvPr id="171" name="Marcador de texto 2"/>
          <p:cNvSpPr txBox="1">
            <a:spLocks noGrp="1"/>
          </p:cNvSpPr>
          <p:nvPr>
            <p:ph type="body" idx="1"/>
          </p:nvPr>
        </p:nvSpPr>
        <p:spPr>
          <a:xfrm>
            <a:off x="628650" y="1162336"/>
            <a:ext cx="7886700" cy="501462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Muestra: 122 pacientes (Edad promedio:39,66 años)</a:t>
            </a:r>
          </a:p>
        </p:txBody>
      </p:sp>
      <p:graphicFrame>
        <p:nvGraphicFramePr>
          <p:cNvPr id="172" name="Gráfica de columnas 3D"/>
          <p:cNvGraphicFramePr/>
          <p:nvPr/>
        </p:nvGraphicFramePr>
        <p:xfrm>
          <a:off x="426011" y="1879196"/>
          <a:ext cx="8291978" cy="353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3" name="Rectángulo 2"/>
          <p:cNvSpPr txBox="1"/>
          <p:nvPr/>
        </p:nvSpPr>
        <p:spPr>
          <a:xfrm>
            <a:off x="365227" y="5611597"/>
            <a:ext cx="862027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Gráfico 1. Distribución por sexo y procedencia de los pacientes de la ESE Cartagena, 2019. </a:t>
            </a:r>
          </a:p>
        </p:txBody>
      </p:sp>
    </p:spTree>
    <p:extLst>
      <p:ext uri="{BB962C8B-B14F-4D97-AF65-F5344CB8AC3E}">
        <p14:creationId xmlns:p14="http://schemas.microsoft.com/office/powerpoint/2010/main" val="196079939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ítulo 1"/>
          <p:cNvSpPr txBox="1">
            <a:spLocks noGrp="1"/>
          </p:cNvSpPr>
          <p:nvPr>
            <p:ph type="title"/>
          </p:nvPr>
        </p:nvSpPr>
        <p:spPr>
          <a:xfrm>
            <a:off x="628650" y="116631"/>
            <a:ext cx="7886700" cy="983447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Resultados</a:t>
            </a:r>
            <a:r>
              <a:rPr dirty="0"/>
              <a:t> </a:t>
            </a:r>
          </a:p>
        </p:txBody>
      </p:sp>
      <p:sp>
        <p:nvSpPr>
          <p:cNvPr id="176" name="Gráfico 2. Variables estudiadas relacionadas a determinantes sociales de la salud en los pacientes de la ESE Cartagena- Sede La Esperanza, 2019-1."/>
          <p:cNvSpPr txBox="1"/>
          <p:nvPr/>
        </p:nvSpPr>
        <p:spPr>
          <a:xfrm>
            <a:off x="161750" y="5842465"/>
            <a:ext cx="8820500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defRPr sz="15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Gráfico 2. Variables estudiadas relacionadas a determinantes sociales de la salud en los pacientes de la ESE Cartagena, 2019. </a:t>
            </a:r>
          </a:p>
        </p:txBody>
      </p:sp>
      <p:pic>
        <p:nvPicPr>
          <p:cNvPr id="177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3647" t="1796" r="3647" b="1796"/>
          <a:stretch>
            <a:fillRect/>
          </a:stretch>
        </p:blipFill>
        <p:spPr>
          <a:xfrm>
            <a:off x="3346432" y="1324913"/>
            <a:ext cx="2328319" cy="44401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" name="Ingresos…"/>
          <p:cNvGrpSpPr/>
          <p:nvPr/>
        </p:nvGrpSpPr>
        <p:grpSpPr>
          <a:xfrm>
            <a:off x="183578" y="1460310"/>
            <a:ext cx="3355387" cy="1154126"/>
            <a:chOff x="0" y="0"/>
            <a:chExt cx="3201445" cy="962577"/>
          </a:xfrm>
        </p:grpSpPr>
        <p:sp>
          <p:nvSpPr>
            <p:cNvPr id="178" name="Rectángulo redondeado"/>
            <p:cNvSpPr/>
            <p:nvPr/>
          </p:nvSpPr>
          <p:spPr>
            <a:xfrm>
              <a:off x="0" y="0"/>
              <a:ext cx="3201446" cy="962578"/>
            </a:xfrm>
            <a:prstGeom prst="roundRect">
              <a:avLst>
                <a:gd name="adj" fmla="val 19791"/>
              </a:avLst>
            </a:prstGeom>
            <a:gradFill flip="none" rotWithShape="1">
              <a:gsLst>
                <a:gs pos="0">
                  <a:srgbClr val="82A7E7"/>
                </a:gs>
                <a:gs pos="100000">
                  <a:schemeClr val="accent5">
                    <a:hueOff val="148580"/>
                    <a:satOff val="48322"/>
                    <a:lumOff val="16606"/>
                  </a:schemeClr>
                </a:gs>
              </a:gsLst>
              <a:lin ang="16200000" scaled="0"/>
            </a:gradFill>
            <a:ln w="9525" cap="flat">
              <a:solidFill>
                <a:srgbClr val="89A6D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79" name="Ingresos…"/>
            <p:cNvSpPr txBox="1"/>
            <p:nvPr/>
          </p:nvSpPr>
          <p:spPr>
            <a:xfrm>
              <a:off x="55796" y="73620"/>
              <a:ext cx="3089853" cy="815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1600" b="1" u="sng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 err="1"/>
                <a:t>Ingresos</a:t>
              </a:r>
              <a:endParaRPr dirty="0"/>
            </a:p>
            <a:p>
              <a:pPr algn="ctr">
                <a:defRPr sz="1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92 % </a:t>
              </a:r>
              <a:r>
                <a:rPr dirty="0" err="1"/>
                <a:t>ingreso</a:t>
              </a:r>
              <a:r>
                <a:rPr dirty="0"/>
                <a:t> &lt; o </a:t>
              </a:r>
              <a:r>
                <a:rPr dirty="0" err="1"/>
                <a:t>igual</a:t>
              </a:r>
              <a:r>
                <a:rPr dirty="0"/>
                <a:t> a 1SMMLV</a:t>
              </a:r>
            </a:p>
          </p:txBody>
        </p:sp>
      </p:grpSp>
      <p:grpSp>
        <p:nvGrpSpPr>
          <p:cNvPr id="183" name="Escolaridad…"/>
          <p:cNvGrpSpPr/>
          <p:nvPr/>
        </p:nvGrpSpPr>
        <p:grpSpPr>
          <a:xfrm>
            <a:off x="183578" y="3119703"/>
            <a:ext cx="3305538" cy="926354"/>
            <a:chOff x="-104091" y="0"/>
            <a:chExt cx="3305537" cy="926353"/>
          </a:xfrm>
        </p:grpSpPr>
        <p:sp>
          <p:nvSpPr>
            <p:cNvPr id="181" name="Rectángulo redondeado"/>
            <p:cNvSpPr/>
            <p:nvPr/>
          </p:nvSpPr>
          <p:spPr>
            <a:xfrm>
              <a:off x="0" y="0"/>
              <a:ext cx="3201446" cy="926353"/>
            </a:xfrm>
            <a:prstGeom prst="roundRect">
              <a:avLst>
                <a:gd name="adj" fmla="val 20565"/>
              </a:avLst>
            </a:prstGeom>
            <a:gradFill flip="none" rotWithShape="1">
              <a:gsLst>
                <a:gs pos="0">
                  <a:schemeClr val="accent3">
                    <a:satOff val="-5226"/>
                    <a:lumOff val="-10549"/>
                  </a:schemeClr>
                </a:gs>
                <a:gs pos="100000">
                  <a:srgbClr val="C5E1A4"/>
                </a:gs>
              </a:gsLst>
              <a:lin ang="16200000" scaled="0"/>
            </a:gradFill>
            <a:ln w="9525" cap="flat">
              <a:solidFill>
                <a:schemeClr val="accent3">
                  <a:satOff val="-5226"/>
                  <a:lumOff val="-10549"/>
                </a:scheme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82" name="Escolaridad…"/>
            <p:cNvSpPr txBox="1"/>
            <p:nvPr/>
          </p:nvSpPr>
          <p:spPr>
            <a:xfrm>
              <a:off x="-104091" y="82586"/>
              <a:ext cx="3089853" cy="574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1600" b="1" u="sng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 err="1"/>
                <a:t>Escolaridad</a:t>
              </a:r>
              <a:endParaRPr dirty="0"/>
            </a:p>
            <a:p>
              <a:pPr algn="ctr">
                <a:defRPr sz="1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u="sng" dirty="0"/>
                <a:t>&lt;</a:t>
              </a:r>
              <a:r>
                <a:rPr dirty="0"/>
                <a:t> 7 </a:t>
              </a:r>
              <a:r>
                <a:rPr dirty="0" err="1"/>
                <a:t>años</a:t>
              </a:r>
              <a:r>
                <a:rPr dirty="0"/>
                <a:t> de </a:t>
              </a:r>
              <a:r>
                <a:rPr dirty="0" err="1"/>
                <a:t>estudio</a:t>
              </a:r>
              <a:r>
                <a:rPr dirty="0"/>
                <a:t>: 64%</a:t>
              </a:r>
            </a:p>
          </p:txBody>
        </p:sp>
      </p:grpSp>
      <p:grpSp>
        <p:nvGrpSpPr>
          <p:cNvPr id="186" name="Saneamiento básico…"/>
          <p:cNvGrpSpPr/>
          <p:nvPr/>
        </p:nvGrpSpPr>
        <p:grpSpPr>
          <a:xfrm>
            <a:off x="337519" y="4599201"/>
            <a:ext cx="3337811" cy="1101787"/>
            <a:chOff x="0" y="0"/>
            <a:chExt cx="3337810" cy="1101785"/>
          </a:xfrm>
        </p:grpSpPr>
        <p:sp>
          <p:nvSpPr>
            <p:cNvPr id="184" name="Rectángulo redondeado"/>
            <p:cNvSpPr/>
            <p:nvPr/>
          </p:nvSpPr>
          <p:spPr>
            <a:xfrm>
              <a:off x="0" y="0"/>
              <a:ext cx="3337810" cy="1101785"/>
            </a:xfrm>
            <a:prstGeom prst="roundRect">
              <a:avLst>
                <a:gd name="adj" fmla="val 17290"/>
              </a:avLst>
            </a:prstGeom>
            <a:gradFill flip="none" rotWithShape="1">
              <a:gsLst>
                <a:gs pos="0">
                  <a:schemeClr val="accent4">
                    <a:satOff val="-40930"/>
                    <a:lumOff val="-12784"/>
                  </a:schemeClr>
                </a:gs>
                <a:gs pos="100000">
                  <a:schemeClr val="accent4">
                    <a:lumOff val="9019"/>
                  </a:schemeClr>
                </a:gs>
              </a:gsLst>
              <a:lin ang="16200000" scaled="0"/>
            </a:gradFill>
            <a:ln w="9525" cap="flat">
              <a:solidFill>
                <a:schemeClr val="accent4">
                  <a:satOff val="-40930"/>
                  <a:lumOff val="-12784"/>
                </a:scheme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85" name="Saneamiento básico…"/>
            <p:cNvSpPr txBox="1"/>
            <p:nvPr/>
          </p:nvSpPr>
          <p:spPr>
            <a:xfrm>
              <a:off x="55795" y="12287"/>
              <a:ext cx="3226219" cy="1077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1600" b="1" u="sng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 err="1"/>
                <a:t>Saneamiento</a:t>
              </a:r>
              <a:r>
                <a:rPr dirty="0"/>
                <a:t> </a:t>
              </a:r>
              <a:r>
                <a:rPr dirty="0" err="1"/>
                <a:t>básico</a:t>
              </a:r>
              <a:endParaRPr dirty="0"/>
            </a:p>
            <a:p>
              <a:pPr algn="ctr">
                <a:defRPr sz="1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69% no </a:t>
              </a:r>
              <a:r>
                <a:rPr dirty="0" err="1"/>
                <a:t>tiene</a:t>
              </a:r>
              <a:r>
                <a:rPr dirty="0"/>
                <a:t> </a:t>
              </a:r>
              <a:r>
                <a:rPr dirty="0" err="1"/>
                <a:t>acesso</a:t>
              </a:r>
              <a:r>
                <a:rPr dirty="0"/>
                <a:t> a </a:t>
              </a:r>
              <a:r>
                <a:rPr dirty="0" err="1"/>
                <a:t>agua</a:t>
              </a:r>
              <a:r>
                <a:rPr dirty="0"/>
                <a:t> </a:t>
              </a:r>
              <a:r>
                <a:rPr dirty="0" smtClean="0"/>
                <a:t>potable</a:t>
              </a:r>
              <a:r>
                <a:rPr lang="es-CO" dirty="0" smtClean="0"/>
                <a:t> </a:t>
              </a:r>
              <a:endParaRPr dirty="0"/>
            </a:p>
            <a:p>
              <a:pPr algn="ctr">
                <a:defRPr sz="1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10% no </a:t>
              </a:r>
              <a:r>
                <a:rPr dirty="0" err="1"/>
                <a:t>posee</a:t>
              </a:r>
              <a:r>
                <a:rPr dirty="0"/>
                <a:t> </a:t>
              </a:r>
              <a:r>
                <a:rPr dirty="0" err="1"/>
                <a:t>alcantarillado</a:t>
              </a:r>
              <a:endParaRPr dirty="0"/>
            </a:p>
          </p:txBody>
        </p:sp>
      </p:grpSp>
      <p:grpSp>
        <p:nvGrpSpPr>
          <p:cNvPr id="189" name="Atención en salud bucal…"/>
          <p:cNvGrpSpPr/>
          <p:nvPr/>
        </p:nvGrpSpPr>
        <p:grpSpPr>
          <a:xfrm>
            <a:off x="5187896" y="4761319"/>
            <a:ext cx="3457293" cy="926353"/>
            <a:chOff x="0" y="0"/>
            <a:chExt cx="3457292" cy="926351"/>
          </a:xfrm>
        </p:grpSpPr>
        <p:sp>
          <p:nvSpPr>
            <p:cNvPr id="187" name="Rectángulo redondeado"/>
            <p:cNvSpPr/>
            <p:nvPr/>
          </p:nvSpPr>
          <p:spPr>
            <a:xfrm>
              <a:off x="0" y="0"/>
              <a:ext cx="3457293" cy="926352"/>
            </a:xfrm>
            <a:prstGeom prst="roundRect">
              <a:avLst>
                <a:gd name="adj" fmla="val 20565"/>
              </a:avLst>
            </a:prstGeom>
            <a:gradFill flip="none" rotWithShape="1">
              <a:gsLst>
                <a:gs pos="0">
                  <a:srgbClr val="82A7E7"/>
                </a:gs>
                <a:gs pos="100000">
                  <a:schemeClr val="accent5">
                    <a:hueOff val="148580"/>
                    <a:satOff val="48322"/>
                    <a:lumOff val="16606"/>
                  </a:schemeClr>
                </a:gs>
              </a:gsLst>
              <a:lin ang="16200000" scaled="0"/>
            </a:gradFill>
            <a:ln w="9525" cap="flat">
              <a:solidFill>
                <a:srgbClr val="89A6D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88" name="Atención en salud bucal…"/>
            <p:cNvSpPr txBox="1"/>
            <p:nvPr/>
          </p:nvSpPr>
          <p:spPr>
            <a:xfrm>
              <a:off x="55796" y="55507"/>
              <a:ext cx="3345700" cy="815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1600" b="1" u="sng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Atención en salud bucal</a:t>
              </a:r>
            </a:p>
            <a:p>
              <a:pPr algn="ctr">
                <a:defRPr sz="1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12% no tienen acesso a la consulta odontológica.</a:t>
              </a:r>
            </a:p>
          </p:txBody>
        </p:sp>
      </p:grpSp>
      <p:grpSp>
        <p:nvGrpSpPr>
          <p:cNvPr id="192" name="Apoyo familiar y social…"/>
          <p:cNvGrpSpPr/>
          <p:nvPr/>
        </p:nvGrpSpPr>
        <p:grpSpPr>
          <a:xfrm>
            <a:off x="5500488" y="1586144"/>
            <a:ext cx="3337808" cy="1101786"/>
            <a:chOff x="0" y="0"/>
            <a:chExt cx="3337807" cy="1101784"/>
          </a:xfrm>
        </p:grpSpPr>
        <p:sp>
          <p:nvSpPr>
            <p:cNvPr id="190" name="Rectángulo redondeado"/>
            <p:cNvSpPr/>
            <p:nvPr/>
          </p:nvSpPr>
          <p:spPr>
            <a:xfrm>
              <a:off x="0" y="0"/>
              <a:ext cx="3337808" cy="1101785"/>
            </a:xfrm>
            <a:prstGeom prst="roundRect">
              <a:avLst>
                <a:gd name="adj" fmla="val 17290"/>
              </a:avLst>
            </a:prstGeom>
            <a:gradFill flip="none" rotWithShape="1">
              <a:gsLst>
                <a:gs pos="0">
                  <a:schemeClr val="accent2">
                    <a:lumOff val="-9490"/>
                  </a:schemeClr>
                </a:gs>
                <a:gs pos="100000">
                  <a:srgbClr val="F9C97F"/>
                </a:gs>
              </a:gsLst>
              <a:lin ang="16200000" scaled="0"/>
            </a:gradFill>
            <a:ln w="9525" cap="flat">
              <a:solidFill>
                <a:srgbClr val="89A6D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91" name="Apoyo familiar y social…"/>
            <p:cNvSpPr txBox="1"/>
            <p:nvPr/>
          </p:nvSpPr>
          <p:spPr>
            <a:xfrm>
              <a:off x="55795" y="143224"/>
              <a:ext cx="3226218" cy="815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1600" b="1" u="sng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Apoyo familiar y social</a:t>
              </a:r>
            </a:p>
            <a:p>
              <a:pPr algn="ctr">
                <a:defRPr sz="1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82% posee apoyo familiar</a:t>
              </a:r>
            </a:p>
            <a:p>
              <a:pPr algn="ctr">
                <a:defRPr sz="1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43% NO posee apoyo de amigos</a:t>
              </a:r>
            </a:p>
          </p:txBody>
        </p:sp>
      </p:grpSp>
      <p:grpSp>
        <p:nvGrpSpPr>
          <p:cNvPr id="195" name="Ambiente laboral…"/>
          <p:cNvGrpSpPr/>
          <p:nvPr/>
        </p:nvGrpSpPr>
        <p:grpSpPr>
          <a:xfrm>
            <a:off x="5491352" y="3012430"/>
            <a:ext cx="3337809" cy="1359368"/>
            <a:chOff x="0" y="89935"/>
            <a:chExt cx="3337808" cy="1359366"/>
          </a:xfrm>
        </p:grpSpPr>
        <p:sp>
          <p:nvSpPr>
            <p:cNvPr id="193" name="Rectángulo redondeado"/>
            <p:cNvSpPr/>
            <p:nvPr/>
          </p:nvSpPr>
          <p:spPr>
            <a:xfrm>
              <a:off x="0" y="89935"/>
              <a:ext cx="3337808" cy="1359366"/>
            </a:xfrm>
            <a:prstGeom prst="roundRect">
              <a:avLst>
                <a:gd name="adj" fmla="val 14014"/>
              </a:avLst>
            </a:prstGeom>
            <a:gradFill flip="none" rotWithShape="1">
              <a:gsLst>
                <a:gs pos="0">
                  <a:schemeClr val="accent1">
                    <a:lumOff val="-5882"/>
                  </a:schemeClr>
                </a:gs>
                <a:gs pos="100000">
                  <a:schemeClr val="accent1">
                    <a:satOff val="-53125"/>
                    <a:lumOff val="17647"/>
                  </a:schemeClr>
                </a:gs>
              </a:gsLst>
              <a:lin ang="16200000" scaled="0"/>
            </a:gradFill>
            <a:ln w="9525" cap="flat">
              <a:solidFill>
                <a:srgbClr val="89A6D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94" name="Ambiente laboral…"/>
            <p:cNvSpPr txBox="1"/>
            <p:nvPr/>
          </p:nvSpPr>
          <p:spPr>
            <a:xfrm>
              <a:off x="55795" y="228742"/>
              <a:ext cx="3226216" cy="1077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1600" b="1" u="sng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 err="1">
                  <a:solidFill>
                    <a:schemeClr val="tx1">
                      <a:lumMod val="50000"/>
                    </a:schemeClr>
                  </a:solidFill>
                </a:rPr>
                <a:t>Ambiente</a:t>
              </a:r>
              <a:r>
                <a:rPr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dirty="0" err="1">
                  <a:solidFill>
                    <a:schemeClr val="tx1">
                      <a:lumMod val="50000"/>
                    </a:schemeClr>
                  </a:solidFill>
                </a:rPr>
                <a:t>laboral</a:t>
              </a:r>
              <a:endParaRPr dirty="0">
                <a:solidFill>
                  <a:schemeClr val="tx1">
                    <a:lumMod val="50000"/>
                  </a:schemeClr>
                </a:solidFill>
              </a:endParaRPr>
            </a:p>
            <a:p>
              <a:pPr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b="1" u="sng" dirty="0">
                  <a:solidFill>
                    <a:schemeClr val="tx1">
                      <a:lumMod val="50000"/>
                    </a:schemeClr>
                  </a:solidFill>
                </a:rPr>
                <a:t>68</a:t>
              </a:r>
              <a:r>
                <a:rPr dirty="0">
                  <a:solidFill>
                    <a:schemeClr val="tx1">
                      <a:lumMod val="50000"/>
                    </a:schemeClr>
                  </a:solidFill>
                </a:rPr>
                <a:t>% de los </a:t>
              </a:r>
              <a:r>
                <a:rPr dirty="0" err="1">
                  <a:solidFill>
                    <a:schemeClr val="tx1">
                      <a:lumMod val="50000"/>
                    </a:schemeClr>
                  </a:solidFill>
                </a:rPr>
                <a:t>participantes</a:t>
              </a:r>
              <a:r>
                <a:rPr dirty="0">
                  <a:solidFill>
                    <a:schemeClr val="tx1">
                      <a:lumMod val="50000"/>
                    </a:schemeClr>
                  </a:solidFill>
                </a:rPr>
                <a:t> no </a:t>
              </a:r>
              <a:r>
                <a:rPr dirty="0" err="1" smtClean="0">
                  <a:solidFill>
                    <a:schemeClr val="tx1">
                      <a:lumMod val="50000"/>
                    </a:schemeClr>
                  </a:solidFill>
                </a:rPr>
                <a:t>tiene</a:t>
              </a:r>
              <a:r>
                <a:rPr lang="es-CO" dirty="0" smtClean="0">
                  <a:solidFill>
                    <a:schemeClr val="tx1">
                      <a:lumMod val="50000"/>
                    </a:schemeClr>
                  </a:solidFill>
                </a:rPr>
                <a:t>n</a:t>
              </a:r>
              <a:r>
                <a:rPr dirty="0" smtClean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dirty="0" err="1" smtClean="0">
                  <a:solidFill>
                    <a:schemeClr val="tx1">
                      <a:lumMod val="50000"/>
                    </a:schemeClr>
                  </a:solidFill>
                </a:rPr>
                <a:t>trabajo</a:t>
              </a:r>
              <a:r>
                <a:rPr lang="es-CO" dirty="0" smtClean="0">
                  <a:solidFill>
                    <a:schemeClr val="tx1">
                      <a:lumMod val="50000"/>
                    </a:schemeClr>
                  </a:solidFill>
                </a:rPr>
                <a:t>, de los 66 que laboran,</a:t>
              </a:r>
              <a:r>
                <a:rPr dirty="0" smtClean="0">
                  <a:solidFill>
                    <a:schemeClr val="tx1">
                      <a:lumMod val="50000"/>
                    </a:schemeClr>
                  </a:solidFill>
                </a:rPr>
                <a:t>47 </a:t>
              </a:r>
              <a:r>
                <a:rPr dirty="0">
                  <a:solidFill>
                    <a:schemeClr val="tx1">
                      <a:lumMod val="50000"/>
                    </a:schemeClr>
                  </a:solidFill>
                </a:rPr>
                <a:t>se </a:t>
              </a:r>
              <a:r>
                <a:rPr dirty="0" err="1">
                  <a:solidFill>
                    <a:schemeClr val="tx1">
                      <a:lumMod val="50000"/>
                    </a:schemeClr>
                  </a:solidFill>
                </a:rPr>
                <a:t>sienten</a:t>
              </a:r>
              <a:r>
                <a:rPr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dirty="0" err="1">
                  <a:solidFill>
                    <a:schemeClr val="tx1">
                      <a:lumMod val="50000"/>
                    </a:schemeClr>
                  </a:solidFill>
                </a:rPr>
                <a:t>estresados</a:t>
              </a:r>
              <a:endParaRPr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51070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ítulo 1"/>
          <p:cNvSpPr txBox="1">
            <a:spLocks noGrp="1"/>
          </p:cNvSpPr>
          <p:nvPr>
            <p:ph type="title"/>
          </p:nvPr>
        </p:nvSpPr>
        <p:spPr>
          <a:xfrm>
            <a:off x="628650" y="116631"/>
            <a:ext cx="7886700" cy="983447"/>
          </a:xfrm>
          <a:prstGeom prst="rect">
            <a:avLst/>
          </a:prstGeom>
        </p:spPr>
        <p:txBody>
          <a:bodyPr/>
          <a:lstStyle/>
          <a:p>
            <a:r>
              <a:rPr lang="es-CO" dirty="0" smtClean="0"/>
              <a:t>R</a:t>
            </a:r>
            <a:r>
              <a:rPr dirty="0" err="1" smtClean="0"/>
              <a:t>esultado</a:t>
            </a:r>
            <a:endParaRPr dirty="0"/>
          </a:p>
        </p:txBody>
      </p:sp>
      <p:sp>
        <p:nvSpPr>
          <p:cNvPr id="198" name="Gráfico 3. Prevalencia de algunas alteraciones bucales en los pacientes de la ESE Cartagena- Sede La Esperanza, 2019-1."/>
          <p:cNvSpPr txBox="1"/>
          <p:nvPr/>
        </p:nvSpPr>
        <p:spPr>
          <a:xfrm>
            <a:off x="161750" y="5737273"/>
            <a:ext cx="8820500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Gráfico 3. Prevalencia de algunas alteraciones bucales en los pacientes de la ESE Cartagena- Sede La Esperanza, 2019-1. </a:t>
            </a:r>
          </a:p>
        </p:txBody>
      </p:sp>
      <p:sp>
        <p:nvSpPr>
          <p:cNvPr id="199" name="Rectángulo redondeado"/>
          <p:cNvSpPr/>
          <p:nvPr/>
        </p:nvSpPr>
        <p:spPr>
          <a:xfrm>
            <a:off x="355335" y="1277831"/>
            <a:ext cx="2670432" cy="4327905"/>
          </a:xfrm>
          <a:prstGeom prst="roundRect">
            <a:avLst>
              <a:gd name="adj" fmla="val 7134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200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20009" t="10154" r="24703" b="503"/>
          <a:stretch>
            <a:fillRect/>
          </a:stretch>
        </p:blipFill>
        <p:spPr>
          <a:xfrm rot="10824316">
            <a:off x="579437" y="1303734"/>
            <a:ext cx="2229136" cy="1855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521" extrusionOk="0">
                <a:moveTo>
                  <a:pt x="2680" y="5"/>
                </a:moveTo>
                <a:cubicBezTo>
                  <a:pt x="2529" y="14"/>
                  <a:pt x="2431" y="35"/>
                  <a:pt x="2343" y="70"/>
                </a:cubicBezTo>
                <a:cubicBezTo>
                  <a:pt x="2220" y="120"/>
                  <a:pt x="1953" y="179"/>
                  <a:pt x="1747" y="203"/>
                </a:cubicBezTo>
                <a:cubicBezTo>
                  <a:pt x="1025" y="286"/>
                  <a:pt x="862" y="511"/>
                  <a:pt x="334" y="2142"/>
                </a:cubicBezTo>
                <a:cubicBezTo>
                  <a:pt x="59" y="2994"/>
                  <a:pt x="-5" y="3500"/>
                  <a:pt x="0" y="4817"/>
                </a:cubicBezTo>
                <a:cubicBezTo>
                  <a:pt x="10" y="7177"/>
                  <a:pt x="138" y="8211"/>
                  <a:pt x="726" y="10669"/>
                </a:cubicBezTo>
                <a:cubicBezTo>
                  <a:pt x="794" y="10952"/>
                  <a:pt x="861" y="11463"/>
                  <a:pt x="979" y="12580"/>
                </a:cubicBezTo>
                <a:cubicBezTo>
                  <a:pt x="1070" y="13431"/>
                  <a:pt x="1217" y="14357"/>
                  <a:pt x="1348" y="14905"/>
                </a:cubicBezTo>
                <a:cubicBezTo>
                  <a:pt x="1506" y="15564"/>
                  <a:pt x="1650" y="16829"/>
                  <a:pt x="1747" y="18450"/>
                </a:cubicBezTo>
                <a:cubicBezTo>
                  <a:pt x="1777" y="18942"/>
                  <a:pt x="1837" y="19560"/>
                  <a:pt x="1882" y="19822"/>
                </a:cubicBezTo>
                <a:cubicBezTo>
                  <a:pt x="1932" y="20115"/>
                  <a:pt x="1960" y="20538"/>
                  <a:pt x="1955" y="20913"/>
                </a:cubicBezTo>
                <a:lnTo>
                  <a:pt x="1947" y="21521"/>
                </a:lnTo>
                <a:lnTo>
                  <a:pt x="9977" y="21521"/>
                </a:lnTo>
                <a:cubicBezTo>
                  <a:pt x="14393" y="21521"/>
                  <a:pt x="18171" y="21505"/>
                  <a:pt x="18375" y="21484"/>
                </a:cubicBezTo>
                <a:cubicBezTo>
                  <a:pt x="18827" y="21438"/>
                  <a:pt x="18884" y="21360"/>
                  <a:pt x="18779" y="20913"/>
                </a:cubicBezTo>
                <a:cubicBezTo>
                  <a:pt x="18731" y="20712"/>
                  <a:pt x="18726" y="20595"/>
                  <a:pt x="18763" y="20513"/>
                </a:cubicBezTo>
                <a:cubicBezTo>
                  <a:pt x="18791" y="20449"/>
                  <a:pt x="18805" y="20361"/>
                  <a:pt x="18790" y="20315"/>
                </a:cubicBezTo>
                <a:cubicBezTo>
                  <a:pt x="18775" y="20268"/>
                  <a:pt x="18798" y="20196"/>
                  <a:pt x="18840" y="20154"/>
                </a:cubicBezTo>
                <a:cubicBezTo>
                  <a:pt x="18890" y="20104"/>
                  <a:pt x="18917" y="19974"/>
                  <a:pt x="18917" y="19785"/>
                </a:cubicBezTo>
                <a:cubicBezTo>
                  <a:pt x="18917" y="19626"/>
                  <a:pt x="18965" y="19293"/>
                  <a:pt x="19021" y="19044"/>
                </a:cubicBezTo>
                <a:cubicBezTo>
                  <a:pt x="19078" y="18795"/>
                  <a:pt x="19111" y="18557"/>
                  <a:pt x="19097" y="18514"/>
                </a:cubicBezTo>
                <a:cubicBezTo>
                  <a:pt x="19084" y="18472"/>
                  <a:pt x="19096" y="18317"/>
                  <a:pt x="19124" y="18174"/>
                </a:cubicBezTo>
                <a:cubicBezTo>
                  <a:pt x="19208" y="17749"/>
                  <a:pt x="19346" y="16939"/>
                  <a:pt x="19435" y="16364"/>
                </a:cubicBezTo>
                <a:cubicBezTo>
                  <a:pt x="19677" y="14800"/>
                  <a:pt x="19729" y="14502"/>
                  <a:pt x="19792" y="14352"/>
                </a:cubicBezTo>
                <a:cubicBezTo>
                  <a:pt x="19936" y="14014"/>
                  <a:pt x="20174" y="13159"/>
                  <a:pt x="20530" y="11714"/>
                </a:cubicBezTo>
                <a:cubicBezTo>
                  <a:pt x="20731" y="10894"/>
                  <a:pt x="20969" y="9983"/>
                  <a:pt x="21056" y="9688"/>
                </a:cubicBezTo>
                <a:cubicBezTo>
                  <a:pt x="21143" y="9393"/>
                  <a:pt x="21223" y="9084"/>
                  <a:pt x="21233" y="9002"/>
                </a:cubicBezTo>
                <a:cubicBezTo>
                  <a:pt x="21243" y="8920"/>
                  <a:pt x="21295" y="8703"/>
                  <a:pt x="21348" y="8519"/>
                </a:cubicBezTo>
                <a:cubicBezTo>
                  <a:pt x="21400" y="8336"/>
                  <a:pt x="21472" y="8029"/>
                  <a:pt x="21505" y="7837"/>
                </a:cubicBezTo>
                <a:cubicBezTo>
                  <a:pt x="21564" y="7494"/>
                  <a:pt x="21561" y="7483"/>
                  <a:pt x="21436" y="7363"/>
                </a:cubicBezTo>
                <a:cubicBezTo>
                  <a:pt x="21338" y="7269"/>
                  <a:pt x="21308" y="7186"/>
                  <a:pt x="21306" y="7004"/>
                </a:cubicBezTo>
                <a:cubicBezTo>
                  <a:pt x="21305" y="6872"/>
                  <a:pt x="21297" y="6592"/>
                  <a:pt x="21290" y="6378"/>
                </a:cubicBezTo>
                <a:cubicBezTo>
                  <a:pt x="21279" y="6026"/>
                  <a:pt x="21289" y="5991"/>
                  <a:pt x="21379" y="5991"/>
                </a:cubicBezTo>
                <a:cubicBezTo>
                  <a:pt x="21536" y="5991"/>
                  <a:pt x="21595" y="5794"/>
                  <a:pt x="21559" y="5406"/>
                </a:cubicBezTo>
                <a:cubicBezTo>
                  <a:pt x="21541" y="5216"/>
                  <a:pt x="21505" y="5063"/>
                  <a:pt x="21478" y="5066"/>
                </a:cubicBezTo>
                <a:cubicBezTo>
                  <a:pt x="21392" y="5075"/>
                  <a:pt x="21391" y="4889"/>
                  <a:pt x="21478" y="4670"/>
                </a:cubicBezTo>
                <a:cubicBezTo>
                  <a:pt x="21549" y="4492"/>
                  <a:pt x="21554" y="4417"/>
                  <a:pt x="21505" y="4209"/>
                </a:cubicBezTo>
                <a:cubicBezTo>
                  <a:pt x="21473" y="4073"/>
                  <a:pt x="21428" y="3857"/>
                  <a:pt x="21405" y="3726"/>
                </a:cubicBezTo>
                <a:cubicBezTo>
                  <a:pt x="21383" y="3595"/>
                  <a:pt x="21353" y="3433"/>
                  <a:pt x="21340" y="3367"/>
                </a:cubicBezTo>
                <a:cubicBezTo>
                  <a:pt x="21327" y="3302"/>
                  <a:pt x="21302" y="3135"/>
                  <a:pt x="21283" y="2998"/>
                </a:cubicBezTo>
                <a:cubicBezTo>
                  <a:pt x="21264" y="2861"/>
                  <a:pt x="21214" y="2735"/>
                  <a:pt x="21175" y="2717"/>
                </a:cubicBezTo>
                <a:cubicBezTo>
                  <a:pt x="21136" y="2699"/>
                  <a:pt x="21106" y="2623"/>
                  <a:pt x="21106" y="2547"/>
                </a:cubicBezTo>
                <a:cubicBezTo>
                  <a:pt x="21106" y="2470"/>
                  <a:pt x="21082" y="2380"/>
                  <a:pt x="21056" y="2349"/>
                </a:cubicBezTo>
                <a:cubicBezTo>
                  <a:pt x="21029" y="2317"/>
                  <a:pt x="21001" y="2199"/>
                  <a:pt x="20994" y="2091"/>
                </a:cubicBezTo>
                <a:cubicBezTo>
                  <a:pt x="20987" y="1982"/>
                  <a:pt x="20966" y="1885"/>
                  <a:pt x="20945" y="1870"/>
                </a:cubicBezTo>
                <a:cubicBezTo>
                  <a:pt x="20925" y="1855"/>
                  <a:pt x="20920" y="1760"/>
                  <a:pt x="20937" y="1663"/>
                </a:cubicBezTo>
                <a:cubicBezTo>
                  <a:pt x="20954" y="1556"/>
                  <a:pt x="20941" y="1452"/>
                  <a:pt x="20902" y="1396"/>
                </a:cubicBezTo>
                <a:cubicBezTo>
                  <a:pt x="20867" y="1345"/>
                  <a:pt x="20834" y="1236"/>
                  <a:pt x="20826" y="1152"/>
                </a:cubicBezTo>
                <a:cubicBezTo>
                  <a:pt x="20819" y="1069"/>
                  <a:pt x="20776" y="950"/>
                  <a:pt x="20733" y="894"/>
                </a:cubicBezTo>
                <a:cubicBezTo>
                  <a:pt x="20691" y="837"/>
                  <a:pt x="20657" y="735"/>
                  <a:pt x="20657" y="668"/>
                </a:cubicBezTo>
                <a:cubicBezTo>
                  <a:pt x="20657" y="533"/>
                  <a:pt x="20402" y="206"/>
                  <a:pt x="20207" y="88"/>
                </a:cubicBezTo>
                <a:cubicBezTo>
                  <a:pt x="20110" y="29"/>
                  <a:pt x="19400" y="14"/>
                  <a:pt x="17024" y="19"/>
                </a:cubicBezTo>
                <a:lnTo>
                  <a:pt x="13959" y="28"/>
                </a:lnTo>
                <a:lnTo>
                  <a:pt x="13406" y="461"/>
                </a:lnTo>
                <a:cubicBezTo>
                  <a:pt x="12241" y="1371"/>
                  <a:pt x="11705" y="1484"/>
                  <a:pt x="10580" y="1064"/>
                </a:cubicBezTo>
                <a:cubicBezTo>
                  <a:pt x="10306" y="962"/>
                  <a:pt x="10061" y="857"/>
                  <a:pt x="10034" y="834"/>
                </a:cubicBezTo>
                <a:cubicBezTo>
                  <a:pt x="10006" y="810"/>
                  <a:pt x="9849" y="748"/>
                  <a:pt x="9685" y="696"/>
                </a:cubicBezTo>
                <a:cubicBezTo>
                  <a:pt x="9521" y="643"/>
                  <a:pt x="9250" y="558"/>
                  <a:pt x="9086" y="503"/>
                </a:cubicBezTo>
                <a:cubicBezTo>
                  <a:pt x="7424" y="-49"/>
                  <a:pt x="6635" y="-79"/>
                  <a:pt x="5269" y="360"/>
                </a:cubicBezTo>
                <a:lnTo>
                  <a:pt x="4835" y="498"/>
                </a:lnTo>
                <a:lnTo>
                  <a:pt x="4697" y="378"/>
                </a:lnTo>
                <a:cubicBezTo>
                  <a:pt x="4391" y="111"/>
                  <a:pt x="4145" y="41"/>
                  <a:pt x="3341" y="10"/>
                </a:cubicBezTo>
                <a:cubicBezTo>
                  <a:pt x="3036" y="-2"/>
                  <a:pt x="2830" y="-4"/>
                  <a:pt x="2680" y="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1" name="Prevalencia de caries dental: 80%…"/>
          <p:cNvSpPr txBox="1"/>
          <p:nvPr/>
        </p:nvSpPr>
        <p:spPr>
          <a:xfrm>
            <a:off x="384960" y="3674402"/>
            <a:ext cx="2611183" cy="1433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Prevalencia de caries dental: 83%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3,84 dientes caries por paciente</a:t>
            </a:r>
          </a:p>
        </p:txBody>
      </p:sp>
      <p:sp>
        <p:nvSpPr>
          <p:cNvPr id="202" name="Rectángulo redondeado"/>
          <p:cNvSpPr/>
          <p:nvPr/>
        </p:nvSpPr>
        <p:spPr>
          <a:xfrm>
            <a:off x="3236784" y="1303397"/>
            <a:ext cx="2670432" cy="4327907"/>
          </a:xfrm>
          <a:prstGeom prst="roundRect">
            <a:avLst>
              <a:gd name="adj" fmla="val 7134"/>
            </a:avLst>
          </a:prstGeom>
          <a:solidFill>
            <a:srgbClr val="FFFFFF"/>
          </a:solidFill>
          <a:ln w="25400">
            <a:solidFill>
              <a:schemeClr val="accent2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03" name="Prevalencia de enfermedad periodontal: 6,7%"/>
          <p:cNvSpPr txBox="1"/>
          <p:nvPr/>
        </p:nvSpPr>
        <p:spPr>
          <a:xfrm>
            <a:off x="3266409" y="3985776"/>
            <a:ext cx="2611183" cy="1008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Prevalencia de enfermedad periodontal: 22,1%</a:t>
            </a:r>
          </a:p>
        </p:txBody>
      </p:sp>
      <p:pic>
        <p:nvPicPr>
          <p:cNvPr id="204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41008" y="1290697"/>
            <a:ext cx="2661973" cy="177142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Rectángulo redondeado"/>
          <p:cNvSpPr/>
          <p:nvPr/>
        </p:nvSpPr>
        <p:spPr>
          <a:xfrm>
            <a:off x="6118233" y="1303397"/>
            <a:ext cx="2670432" cy="4327907"/>
          </a:xfrm>
          <a:prstGeom prst="roundRect">
            <a:avLst>
              <a:gd name="adj" fmla="val 7134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06" name="Prevalencia de cancer de boca: 0%"/>
          <p:cNvSpPr txBox="1"/>
          <p:nvPr/>
        </p:nvSpPr>
        <p:spPr>
          <a:xfrm>
            <a:off x="6147858" y="3699969"/>
            <a:ext cx="2611182" cy="71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Prevalencia de cancer de boca: 0%</a:t>
            </a:r>
          </a:p>
        </p:txBody>
      </p:sp>
      <p:pic>
        <p:nvPicPr>
          <p:cNvPr id="207" name="Imagen" descr="Imagen"/>
          <p:cNvPicPr>
            <a:picLocks noChangeAspect="1"/>
          </p:cNvPicPr>
          <p:nvPr/>
        </p:nvPicPr>
        <p:blipFill>
          <a:blip r:embed="rId4">
            <a:extLst/>
          </a:blip>
          <a:srcRect b="3799"/>
          <a:stretch>
            <a:fillRect/>
          </a:stretch>
        </p:blipFill>
        <p:spPr>
          <a:xfrm>
            <a:off x="6105461" y="1300223"/>
            <a:ext cx="2696007" cy="17522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063115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ítulo 1"/>
          <p:cNvSpPr txBox="1">
            <a:spLocks noGrp="1"/>
          </p:cNvSpPr>
          <p:nvPr>
            <p:ph type="title"/>
          </p:nvPr>
        </p:nvSpPr>
        <p:spPr>
          <a:xfrm>
            <a:off x="628650" y="116631"/>
            <a:ext cx="7886700" cy="983447"/>
          </a:xfrm>
          <a:prstGeom prst="rect">
            <a:avLst/>
          </a:prstGeom>
        </p:spPr>
        <p:txBody>
          <a:bodyPr/>
          <a:lstStyle/>
          <a:p>
            <a:r>
              <a:t>Resultado </a:t>
            </a:r>
          </a:p>
        </p:txBody>
      </p:sp>
      <p:sp>
        <p:nvSpPr>
          <p:cNvPr id="210" name="Gráfico 4. Hábitos de higiene bucal en los pacientes de la ESE Cartagena- Sede La Esperanza, 2019-1."/>
          <p:cNvSpPr txBox="1"/>
          <p:nvPr/>
        </p:nvSpPr>
        <p:spPr>
          <a:xfrm>
            <a:off x="161750" y="5604983"/>
            <a:ext cx="8820500" cy="33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Gráfico 4. Hábitos de higiene bucal en los pacientes de la ESE Cartagena, 2019. </a:t>
            </a:r>
          </a:p>
        </p:txBody>
      </p:sp>
      <p:graphicFrame>
        <p:nvGraphicFramePr>
          <p:cNvPr id="211" name="Gráfica de sectores 3D"/>
          <p:cNvGraphicFramePr/>
          <p:nvPr/>
        </p:nvGraphicFramePr>
        <p:xfrm>
          <a:off x="1122230" y="1671058"/>
          <a:ext cx="4066277" cy="3755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14" name="100% utilizaba cepillo y crema dental…"/>
          <p:cNvGrpSpPr/>
          <p:nvPr/>
        </p:nvGrpSpPr>
        <p:grpSpPr>
          <a:xfrm>
            <a:off x="5574793" y="1369731"/>
            <a:ext cx="3161609" cy="1662711"/>
            <a:chOff x="0" y="0"/>
            <a:chExt cx="3161607" cy="1662710"/>
          </a:xfrm>
        </p:grpSpPr>
        <p:sp>
          <p:nvSpPr>
            <p:cNvPr id="212" name="Rectángulo redondeado"/>
            <p:cNvSpPr/>
            <p:nvPr/>
          </p:nvSpPr>
          <p:spPr>
            <a:xfrm>
              <a:off x="0" y="0"/>
              <a:ext cx="3161608" cy="1662711"/>
            </a:xfrm>
            <a:prstGeom prst="roundRect">
              <a:avLst>
                <a:gd name="adj" fmla="val 17246"/>
              </a:avLst>
            </a:prstGeom>
            <a:solidFill>
              <a:srgbClr val="C6D4ED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13" name="100% utilizaba cepillo y crema dental…"/>
            <p:cNvSpPr txBox="1"/>
            <p:nvPr/>
          </p:nvSpPr>
          <p:spPr>
            <a:xfrm>
              <a:off x="83985" y="226836"/>
              <a:ext cx="2993638" cy="1209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marL="180472" indent="-180472" algn="ctr">
                <a:buSzPct val="100000"/>
                <a:buChar char="•"/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100% </a:t>
              </a:r>
              <a:r>
                <a:rPr dirty="0" err="1"/>
                <a:t>utilizaba</a:t>
              </a:r>
              <a:r>
                <a:rPr dirty="0"/>
                <a:t> </a:t>
              </a:r>
              <a:r>
                <a:rPr dirty="0" err="1"/>
                <a:t>cepillo</a:t>
              </a:r>
              <a:r>
                <a:rPr dirty="0"/>
                <a:t> y </a:t>
              </a:r>
              <a:r>
                <a:rPr dirty="0" err="1"/>
                <a:t>crema</a:t>
              </a:r>
              <a:r>
                <a:rPr dirty="0"/>
                <a:t> dental</a:t>
              </a:r>
            </a:p>
            <a:p>
              <a:pPr marL="180472" indent="-180472" algn="ctr">
                <a:buSzPct val="100000"/>
                <a:buChar char="•"/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  <a:p>
              <a:pPr marL="180472" indent="-180472" algn="ctr">
                <a:buSzPct val="100000"/>
                <a:buChar char="•"/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33% </a:t>
              </a:r>
              <a:r>
                <a:rPr dirty="0" err="1"/>
                <a:t>utilizaba</a:t>
              </a:r>
              <a:r>
                <a:rPr dirty="0"/>
                <a:t> </a:t>
              </a:r>
              <a:r>
                <a:rPr dirty="0" err="1"/>
                <a:t>seda</a:t>
              </a:r>
              <a:r>
                <a:rPr dirty="0"/>
                <a:t> dental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66417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ítulo 1"/>
          <p:cNvSpPr txBox="1">
            <a:spLocks noGrp="1"/>
          </p:cNvSpPr>
          <p:nvPr>
            <p:ph type="title"/>
          </p:nvPr>
        </p:nvSpPr>
        <p:spPr>
          <a:xfrm>
            <a:off x="628650" y="116631"/>
            <a:ext cx="7886700" cy="983446"/>
          </a:xfrm>
          <a:prstGeom prst="rect">
            <a:avLst/>
          </a:prstGeom>
        </p:spPr>
        <p:txBody>
          <a:bodyPr/>
          <a:lstStyle/>
          <a:p>
            <a:r>
              <a:rPr dirty="0" smtClean="0"/>
              <a:t>DISCUSI</a:t>
            </a:r>
            <a:r>
              <a:rPr lang="es-CO" dirty="0" err="1" smtClean="0"/>
              <a:t>Ó</a:t>
            </a:r>
            <a:r>
              <a:rPr dirty="0" smtClean="0"/>
              <a:t>N </a:t>
            </a:r>
            <a:endParaRPr dirty="0"/>
          </a:p>
        </p:txBody>
      </p:sp>
      <p:sp>
        <p:nvSpPr>
          <p:cNvPr id="4" name="Rectángulo 3"/>
          <p:cNvSpPr/>
          <p:nvPr/>
        </p:nvSpPr>
        <p:spPr>
          <a:xfrm>
            <a:off x="628650" y="1461027"/>
            <a:ext cx="77655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 </a:t>
            </a:r>
            <a:r>
              <a:rPr lang="es-CO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O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Prosthetic</a:t>
            </a:r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Status in </a:t>
            </a:r>
            <a:r>
              <a:rPr lang="es-CO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Elderly</a:t>
            </a:r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PopulationAssisted</a:t>
            </a:r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Hospital Network of </a:t>
            </a:r>
            <a:r>
              <a:rPr lang="es-CO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Medellin</a:t>
            </a:r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(Colombia</a:t>
            </a:r>
            <a:r>
              <a:rPr lang="es-CO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Adriana </a:t>
            </a:r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Posada-López*,**; Andrés A. Agudelo-Suárez*&amp; Edwin J. Meneses-Gómez</a:t>
            </a:r>
            <a:r>
              <a:rPr lang="es-CO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</a:p>
          <a:p>
            <a:pPr algn="just"/>
            <a:endParaRPr lang="es-CO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CO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uestran </a:t>
            </a:r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indicadores de dientes presentes y el índice COPD y sus componentes de acuerdo a variables sociodemográficas</a:t>
            </a:r>
            <a:r>
              <a:rPr lang="es-CO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s-CO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promedio de dientes presentes es mayor en los menores de 75 años, en personas de estrato medio, en personas de mayor nivel educativo (se encontraron gradientes y diferencias estadísticamente significativas, p&lt;0,01</a:t>
            </a:r>
            <a:r>
              <a:rPr lang="es-CO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área urbana .</a:t>
            </a:r>
          </a:p>
          <a:p>
            <a:pPr algn="just"/>
            <a:r>
              <a:rPr lang="es-CO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relaciona con la investigación en que el </a:t>
            </a:r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promedio fue mayor en personas del área urbana y de ocupaciones no manuales.</a:t>
            </a:r>
          </a:p>
        </p:txBody>
      </p:sp>
    </p:spTree>
    <p:extLst>
      <p:ext uri="{BB962C8B-B14F-4D97-AF65-F5344CB8AC3E}">
        <p14:creationId xmlns:p14="http://schemas.microsoft.com/office/powerpoint/2010/main" val="20755476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ítulo 1"/>
          <p:cNvSpPr txBox="1">
            <a:spLocks noGrp="1"/>
          </p:cNvSpPr>
          <p:nvPr>
            <p:ph type="title"/>
          </p:nvPr>
        </p:nvSpPr>
        <p:spPr>
          <a:xfrm>
            <a:off x="628650" y="116631"/>
            <a:ext cx="7886700" cy="983446"/>
          </a:xfrm>
          <a:prstGeom prst="rect">
            <a:avLst/>
          </a:prstGeom>
        </p:spPr>
        <p:txBody>
          <a:bodyPr/>
          <a:lstStyle/>
          <a:p>
            <a:r>
              <a:rPr dirty="0" smtClean="0"/>
              <a:t>CONCLUSI</a:t>
            </a:r>
            <a:r>
              <a:rPr lang="es-CO" dirty="0" smtClean="0"/>
              <a:t>ÓN</a:t>
            </a:r>
            <a:endParaRPr dirty="0"/>
          </a:p>
        </p:txBody>
      </p:sp>
      <p:sp>
        <p:nvSpPr>
          <p:cNvPr id="401" name="Marcador de texto 2"/>
          <p:cNvSpPr txBox="1">
            <a:spLocks noGrp="1"/>
          </p:cNvSpPr>
          <p:nvPr>
            <p:ph type="body" idx="1"/>
          </p:nvPr>
        </p:nvSpPr>
        <p:spPr>
          <a:xfrm>
            <a:off x="628650" y="1162336"/>
            <a:ext cx="7886700" cy="50146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endParaRPr lang="es-CO" sz="1800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sz="1800" dirty="0" err="1" smtClean="0">
                <a:solidFill>
                  <a:schemeClr val="tx1">
                    <a:lumMod val="50000"/>
                  </a:schemeClr>
                </a:solidFill>
              </a:rPr>
              <a:t>Bajos</a:t>
            </a:r>
            <a:r>
              <a:rPr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ingresos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económicos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poco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apoyo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 social y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ausencia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 de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actividad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laboral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fueron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 los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determinantes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 sociales de la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salud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 que se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encontraron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afectados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 en los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pacientes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 de la ESE Cartagena -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Sede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 La </a:t>
            </a:r>
            <a:r>
              <a:rPr sz="1800" dirty="0" smtClean="0">
                <a:solidFill>
                  <a:schemeClr val="tx1">
                    <a:lumMod val="50000"/>
                  </a:schemeClr>
                </a:solidFill>
              </a:rPr>
              <a:t>Esperanza</a:t>
            </a:r>
            <a:r>
              <a:rPr lang="es-CO" sz="1800" dirty="0" smtClean="0">
                <a:solidFill>
                  <a:schemeClr val="tx1">
                    <a:lumMod val="50000"/>
                  </a:schemeClr>
                </a:solidFill>
              </a:rPr>
              <a:t>, la candelaria y san pedro y libertad.</a:t>
            </a:r>
            <a:endParaRPr sz="1800" dirty="0">
              <a:solidFill>
                <a:schemeClr val="tx1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La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alteración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bucal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más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prevalente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 en los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participantes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</a:rPr>
              <a:t>fue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</a:rPr>
              <a:t> caries dental</a:t>
            </a:r>
            <a:r>
              <a:rPr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61561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ítulo 1"/>
          <p:cNvSpPr txBox="1">
            <a:spLocks noGrp="1"/>
          </p:cNvSpPr>
          <p:nvPr>
            <p:ph type="title"/>
          </p:nvPr>
        </p:nvSpPr>
        <p:spPr>
          <a:xfrm>
            <a:off x="628650" y="178890"/>
            <a:ext cx="7886700" cy="983446"/>
          </a:xfrm>
          <a:prstGeom prst="rect">
            <a:avLst/>
          </a:prstGeom>
        </p:spPr>
        <p:txBody>
          <a:bodyPr/>
          <a:lstStyle/>
          <a:p>
            <a:r>
              <a:rPr dirty="0" smtClean="0"/>
              <a:t>RECOMENDACIONES</a:t>
            </a:r>
            <a:endParaRPr dirty="0"/>
          </a:p>
        </p:txBody>
      </p:sp>
      <p:sp>
        <p:nvSpPr>
          <p:cNvPr id="404" name="Marcador de texto 2"/>
          <p:cNvSpPr txBox="1">
            <a:spLocks noGrp="1"/>
          </p:cNvSpPr>
          <p:nvPr>
            <p:ph type="body" idx="1"/>
          </p:nvPr>
        </p:nvSpPr>
        <p:spPr>
          <a:xfrm>
            <a:off x="628650" y="1162336"/>
            <a:ext cx="7886700" cy="5014628"/>
          </a:xfrm>
          <a:prstGeom prst="rect">
            <a:avLst/>
          </a:prstGeom>
        </p:spPr>
        <p:txBody>
          <a:bodyPr/>
          <a:lstStyle>
            <a:lvl1pPr algn="just"/>
          </a:lstStyle>
          <a:p>
            <a:pPr>
              <a:lnSpc>
                <a:spcPct val="150000"/>
              </a:lnSpc>
            </a:pPr>
            <a:endParaRPr lang="es-CO" sz="1800" dirty="0" smtClean="0"/>
          </a:p>
          <a:p>
            <a:pPr>
              <a:lnSpc>
                <a:spcPct val="150000"/>
              </a:lnSpc>
            </a:pPr>
            <a:r>
              <a:rPr sz="1800" dirty="0" smtClean="0"/>
              <a:t>Se </a:t>
            </a:r>
            <a:r>
              <a:rPr sz="1800" dirty="0" err="1"/>
              <a:t>recomienda</a:t>
            </a:r>
            <a:r>
              <a:rPr sz="1800" dirty="0"/>
              <a:t> </a:t>
            </a:r>
            <a:r>
              <a:rPr sz="1800" dirty="0" smtClean="0"/>
              <a:t> </a:t>
            </a:r>
            <a:r>
              <a:rPr sz="1800" dirty="0" err="1"/>
              <a:t>explorar</a:t>
            </a:r>
            <a:r>
              <a:rPr sz="1800" dirty="0"/>
              <a:t> la </a:t>
            </a:r>
            <a:r>
              <a:rPr sz="1800" dirty="0" err="1"/>
              <a:t>asociación</a:t>
            </a:r>
            <a:r>
              <a:rPr sz="1800" dirty="0"/>
              <a:t> entre los </a:t>
            </a:r>
            <a:r>
              <a:rPr sz="1800" dirty="0" err="1"/>
              <a:t>determinantes</a:t>
            </a:r>
            <a:r>
              <a:rPr sz="1800" dirty="0"/>
              <a:t> sociales de la </a:t>
            </a:r>
            <a:r>
              <a:rPr sz="1800" dirty="0" err="1"/>
              <a:t>salud</a:t>
            </a:r>
            <a:r>
              <a:rPr sz="1800" dirty="0"/>
              <a:t> y las </a:t>
            </a:r>
            <a:r>
              <a:rPr sz="1800" dirty="0" err="1"/>
              <a:t>condiciones</a:t>
            </a:r>
            <a:r>
              <a:rPr sz="1800" dirty="0"/>
              <a:t> de </a:t>
            </a:r>
            <a:r>
              <a:rPr sz="1800" dirty="0" err="1"/>
              <a:t>salud</a:t>
            </a:r>
            <a:r>
              <a:rPr sz="1800" dirty="0"/>
              <a:t> </a:t>
            </a:r>
            <a:r>
              <a:rPr sz="1800" dirty="0" err="1"/>
              <a:t>bucal</a:t>
            </a:r>
            <a:r>
              <a:rPr sz="1800" dirty="0"/>
              <a:t> </a:t>
            </a:r>
            <a:r>
              <a:rPr sz="1800" dirty="0" err="1"/>
              <a:t>encontradas</a:t>
            </a:r>
            <a:r>
              <a:rPr dirty="0"/>
              <a:t>. </a:t>
            </a:r>
            <a:endParaRPr lang="es-CO" dirty="0" smtClean="0"/>
          </a:p>
        </p:txBody>
      </p:sp>
    </p:spTree>
    <p:extLst>
      <p:ext uri="{BB962C8B-B14F-4D97-AF65-F5344CB8AC3E}">
        <p14:creationId xmlns:p14="http://schemas.microsoft.com/office/powerpoint/2010/main" val="289508123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68742" y="1629349"/>
            <a:ext cx="80248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determinantes de la salud han estado sometidos a las contingencias históricas de la especie humana. Dichos determinantes abarcan desde factores ambientales, biológicos, conductuales, sociales, económicos, laborales, culturales y, por supuesto ,los servicios sanitarios como respuesta organizada y especializada de la sociedad para prevenir la enfermedad y restaurar la salud.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799626" y="551681"/>
            <a:ext cx="5763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INTRODUCCION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15627"/>
          <a:stretch/>
        </p:blipFill>
        <p:spPr>
          <a:xfrm>
            <a:off x="2565781" y="3538013"/>
            <a:ext cx="4230806" cy="248065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24654918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Marcador de contenido 2"/>
          <p:cNvSpPr txBox="1">
            <a:spLocks noGrp="1"/>
          </p:cNvSpPr>
          <p:nvPr>
            <p:ph type="body" idx="1"/>
          </p:nvPr>
        </p:nvSpPr>
        <p:spPr>
          <a:xfrm>
            <a:off x="628650" y="1162338"/>
            <a:ext cx="7886700" cy="5014625"/>
          </a:xfrm>
          <a:prstGeom prst="rect">
            <a:avLst/>
          </a:prstGeom>
        </p:spPr>
        <p:txBody>
          <a:bodyPr/>
          <a:lstStyle/>
          <a:p>
            <a:pPr marL="0" indent="0" algn="just">
              <a:lnSpc>
                <a:spcPct val="72000"/>
              </a:lnSpc>
              <a:buSzTx/>
              <a:buNone/>
              <a:defRPr sz="1600"/>
            </a:pPr>
            <a:r>
              <a:rPr dirty="0"/>
              <a:t>1. </a:t>
            </a:r>
            <a:r>
              <a:rPr dirty="0" err="1"/>
              <a:t>López</a:t>
            </a:r>
            <a:r>
              <a:rPr dirty="0"/>
              <a:t> Jairo, </a:t>
            </a:r>
            <a:r>
              <a:rPr dirty="0" err="1"/>
              <a:t>Velásquez</a:t>
            </a:r>
            <a:r>
              <a:rPr dirty="0"/>
              <a:t> Adriana y </a:t>
            </a:r>
            <a:r>
              <a:rPr dirty="0" err="1"/>
              <a:t>Colaboradores</a:t>
            </a:r>
            <a:r>
              <a:rPr dirty="0"/>
              <a:t>. Rev. </a:t>
            </a:r>
            <a:r>
              <a:rPr dirty="0" err="1"/>
              <a:t>Gerenc</a:t>
            </a:r>
            <a:r>
              <a:rPr dirty="0"/>
              <a:t>. Polit. </a:t>
            </a:r>
            <a:r>
              <a:rPr dirty="0" err="1"/>
              <a:t>Salud</a:t>
            </a:r>
            <a:r>
              <a:rPr dirty="0"/>
              <a:t>, Bogotá (Colombia), 12 (24): 209-225, </a:t>
            </a:r>
            <a:r>
              <a:rPr dirty="0" err="1"/>
              <a:t>enero-junio</a:t>
            </a:r>
            <a:r>
              <a:rPr dirty="0"/>
              <a:t> de 2013.</a:t>
            </a:r>
          </a:p>
          <a:p>
            <a:pPr marL="0" indent="0" algn="just">
              <a:lnSpc>
                <a:spcPct val="72000"/>
              </a:lnSpc>
              <a:buSzTx/>
              <a:buNone/>
              <a:defRPr sz="1600"/>
            </a:pPr>
            <a:r>
              <a:rPr dirty="0"/>
              <a:t>2. Arias Castillo, L. y Alarcon, M. </a:t>
            </a:r>
            <a:r>
              <a:rPr dirty="0" err="1"/>
              <a:t>Transdisciplinariedad</a:t>
            </a:r>
            <a:r>
              <a:rPr dirty="0"/>
              <a:t> en </a:t>
            </a:r>
            <a:r>
              <a:rPr dirty="0" err="1"/>
              <a:t>medicina</a:t>
            </a:r>
            <a:r>
              <a:rPr dirty="0"/>
              <a:t> familiar. </a:t>
            </a:r>
            <a:r>
              <a:rPr dirty="0" err="1"/>
              <a:t>Medicina</a:t>
            </a:r>
            <a:r>
              <a:rPr dirty="0"/>
              <a:t> familiar en la </a:t>
            </a:r>
            <a:r>
              <a:rPr dirty="0" err="1"/>
              <a:t>práctica</a:t>
            </a:r>
            <a:r>
              <a:rPr dirty="0"/>
              <a:t>. </a:t>
            </a:r>
            <a:r>
              <a:rPr dirty="0" err="1"/>
              <a:t>Ministerio</a:t>
            </a:r>
            <a:r>
              <a:rPr dirty="0"/>
              <a:t> de </a:t>
            </a:r>
            <a:r>
              <a:rPr dirty="0" err="1"/>
              <a:t>Salud</a:t>
            </a:r>
            <a:r>
              <a:rPr dirty="0"/>
              <a:t>. Cali, Valle: </a:t>
            </a:r>
            <a:r>
              <a:rPr dirty="0" err="1"/>
              <a:t>Catorce</a:t>
            </a:r>
            <a:r>
              <a:rPr dirty="0"/>
              <a:t> </a:t>
            </a:r>
            <a:r>
              <a:rPr dirty="0" err="1"/>
              <a:t>editores</a:t>
            </a:r>
            <a:r>
              <a:rPr dirty="0"/>
              <a:t>. 1997, 210 p.</a:t>
            </a:r>
          </a:p>
          <a:p>
            <a:pPr marL="0" indent="0" algn="just">
              <a:lnSpc>
                <a:spcPct val="72000"/>
              </a:lnSpc>
              <a:buSzTx/>
              <a:buNone/>
              <a:defRPr sz="1600"/>
            </a:pPr>
            <a:r>
              <a:rPr dirty="0"/>
              <a:t>3. Sosa Rosales M. </a:t>
            </a:r>
            <a:r>
              <a:rPr dirty="0" err="1"/>
              <a:t>Consideraciones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la </a:t>
            </a:r>
            <a:r>
              <a:rPr dirty="0" err="1"/>
              <a:t>estomatología</a:t>
            </a:r>
            <a:r>
              <a:rPr dirty="0"/>
              <a:t> y la </a:t>
            </a:r>
            <a:r>
              <a:rPr dirty="0" err="1"/>
              <a:t>situación</a:t>
            </a:r>
            <a:r>
              <a:rPr dirty="0"/>
              <a:t> del </a:t>
            </a:r>
            <a:r>
              <a:rPr dirty="0" err="1"/>
              <a:t>estado</a:t>
            </a:r>
            <a:r>
              <a:rPr dirty="0"/>
              <a:t> de </a:t>
            </a:r>
            <a:r>
              <a:rPr dirty="0" err="1"/>
              <a:t>salud</a:t>
            </a:r>
            <a:r>
              <a:rPr dirty="0"/>
              <a:t> </a:t>
            </a:r>
            <a:r>
              <a:rPr dirty="0" err="1"/>
              <a:t>bucal</a:t>
            </a:r>
            <a:r>
              <a:rPr dirty="0"/>
              <a:t> en Cuba [Internet]. La Habana: MINSAP; 2009 [</a:t>
            </a:r>
            <a:r>
              <a:rPr dirty="0" err="1"/>
              <a:t>citado</a:t>
            </a:r>
            <a:r>
              <a:rPr dirty="0"/>
              <a:t> 19 Sep 2013].</a:t>
            </a:r>
          </a:p>
          <a:p>
            <a:pPr marL="0" indent="0" algn="just">
              <a:lnSpc>
                <a:spcPct val="72000"/>
              </a:lnSpc>
              <a:buSzTx/>
              <a:buNone/>
              <a:defRPr sz="1600"/>
            </a:pPr>
            <a:r>
              <a:rPr dirty="0"/>
              <a:t>4. Guillermo Cruz, Rosa Sanchez y </a:t>
            </a:r>
            <a:r>
              <a:rPr dirty="0" err="1"/>
              <a:t>Colaboradores</a:t>
            </a:r>
            <a:r>
              <a:rPr dirty="0"/>
              <a:t> Rev. </a:t>
            </a:r>
            <a:r>
              <a:rPr dirty="0" err="1"/>
              <a:t>Cubana</a:t>
            </a:r>
            <a:r>
              <a:rPr dirty="0"/>
              <a:t> </a:t>
            </a:r>
            <a:r>
              <a:rPr dirty="0" err="1"/>
              <a:t>Estomatol</a:t>
            </a:r>
            <a:r>
              <a:rPr dirty="0"/>
              <a:t>. Caries dental y los </a:t>
            </a:r>
            <a:r>
              <a:rPr dirty="0" err="1"/>
              <a:t>determinantes</a:t>
            </a:r>
            <a:r>
              <a:rPr dirty="0"/>
              <a:t> </a:t>
            </a:r>
            <a:r>
              <a:rPr dirty="0" err="1"/>
              <a:t>sociales</a:t>
            </a:r>
            <a:r>
              <a:rPr dirty="0"/>
              <a:t> de la </a:t>
            </a:r>
            <a:r>
              <a:rPr dirty="0" err="1"/>
              <a:t>salud</a:t>
            </a:r>
            <a:r>
              <a:rPr dirty="0"/>
              <a:t> en </a:t>
            </a:r>
            <a:r>
              <a:rPr dirty="0" err="1"/>
              <a:t>México.La</a:t>
            </a:r>
            <a:r>
              <a:rPr dirty="0"/>
              <a:t> Habana (Cuba). (2014)51(1).</a:t>
            </a:r>
          </a:p>
          <a:p>
            <a:pPr marL="0" indent="0" algn="just">
              <a:lnSpc>
                <a:spcPct val="72000"/>
              </a:lnSpc>
              <a:buSzTx/>
              <a:buNone/>
              <a:defRPr sz="1600"/>
            </a:pPr>
            <a:r>
              <a:rPr dirty="0"/>
              <a:t>5. </a:t>
            </a:r>
            <a:r>
              <a:rPr dirty="0" err="1"/>
              <a:t>Cerón-Bastidas</a:t>
            </a:r>
            <a:r>
              <a:rPr dirty="0"/>
              <a:t> XA. </a:t>
            </a:r>
            <a:r>
              <a:rPr dirty="0" err="1"/>
              <a:t>Relación</a:t>
            </a:r>
            <a:r>
              <a:rPr dirty="0"/>
              <a:t> </a:t>
            </a:r>
            <a:r>
              <a:rPr dirty="0" err="1"/>
              <a:t>decalidad</a:t>
            </a:r>
            <a:r>
              <a:rPr dirty="0"/>
              <a:t> de </a:t>
            </a:r>
            <a:r>
              <a:rPr dirty="0" err="1"/>
              <a:t>vida</a:t>
            </a:r>
            <a:r>
              <a:rPr dirty="0"/>
              <a:t> y </a:t>
            </a:r>
            <a:r>
              <a:rPr dirty="0" err="1"/>
              <a:t>salud</a:t>
            </a:r>
            <a:r>
              <a:rPr dirty="0"/>
              <a:t> oral en la </a:t>
            </a:r>
            <a:r>
              <a:rPr dirty="0" err="1"/>
              <a:t>población</a:t>
            </a:r>
            <a:r>
              <a:rPr dirty="0"/>
              <a:t> </a:t>
            </a:r>
            <a:r>
              <a:rPr dirty="0" err="1"/>
              <a:t>adolescente</a:t>
            </a:r>
            <a:r>
              <a:rPr dirty="0"/>
              <a:t>. (2018). Rev. CES. </a:t>
            </a:r>
            <a:r>
              <a:rPr dirty="0" err="1"/>
              <a:t>Odont</a:t>
            </a:r>
            <a:r>
              <a:rPr dirty="0"/>
              <a:t> 2018; 31(1): 38-46.</a:t>
            </a:r>
          </a:p>
          <a:p>
            <a:pPr marL="0" indent="0" algn="just">
              <a:lnSpc>
                <a:spcPct val="72000"/>
              </a:lnSpc>
              <a:buSzTx/>
              <a:buNone/>
              <a:defRPr sz="1600"/>
            </a:pPr>
            <a:r>
              <a:rPr dirty="0"/>
              <a:t>6. </a:t>
            </a:r>
            <a:r>
              <a:rPr dirty="0" err="1"/>
              <a:t>Corchuelo</a:t>
            </a:r>
            <a:r>
              <a:rPr dirty="0"/>
              <a:t> J. </a:t>
            </a:r>
            <a:r>
              <a:rPr dirty="0" err="1"/>
              <a:t>Determinantes</a:t>
            </a:r>
            <a:r>
              <a:rPr dirty="0"/>
              <a:t> </a:t>
            </a:r>
            <a:r>
              <a:rPr dirty="0" err="1"/>
              <a:t>sociales</a:t>
            </a:r>
            <a:r>
              <a:rPr dirty="0"/>
              <a:t> y del </a:t>
            </a:r>
            <a:r>
              <a:rPr dirty="0" err="1"/>
              <a:t>estilo</a:t>
            </a:r>
            <a:r>
              <a:rPr dirty="0"/>
              <a:t> de </a:t>
            </a:r>
            <a:r>
              <a:rPr dirty="0" err="1"/>
              <a:t>vida</a:t>
            </a:r>
            <a:r>
              <a:rPr dirty="0"/>
              <a:t> en </a:t>
            </a:r>
            <a:r>
              <a:rPr dirty="0" err="1"/>
              <a:t>salud</a:t>
            </a:r>
            <a:r>
              <a:rPr dirty="0"/>
              <a:t> oral en el </a:t>
            </a:r>
            <a:r>
              <a:rPr dirty="0" err="1"/>
              <a:t>acceso</a:t>
            </a:r>
            <a:r>
              <a:rPr dirty="0"/>
              <a:t> a </a:t>
            </a:r>
            <a:r>
              <a:rPr dirty="0" err="1"/>
              <a:t>odontología</a:t>
            </a:r>
            <a:r>
              <a:rPr dirty="0"/>
              <a:t> de </a:t>
            </a:r>
            <a:r>
              <a:rPr dirty="0" err="1"/>
              <a:t>gestantes</a:t>
            </a:r>
            <a:r>
              <a:rPr dirty="0"/>
              <a:t> </a:t>
            </a:r>
            <a:r>
              <a:rPr dirty="0" err="1"/>
              <a:t>caleñas</a:t>
            </a:r>
            <a:r>
              <a:rPr dirty="0"/>
              <a:t> en el 2012. Rev. Fac. </a:t>
            </a:r>
            <a:r>
              <a:rPr dirty="0" err="1"/>
              <a:t>Nac</a:t>
            </a:r>
            <a:r>
              <a:rPr dirty="0"/>
              <a:t>. </a:t>
            </a:r>
            <a:r>
              <a:rPr dirty="0" err="1"/>
              <a:t>Salud</a:t>
            </a:r>
            <a:r>
              <a:rPr dirty="0"/>
              <a:t> </a:t>
            </a:r>
            <a:r>
              <a:rPr dirty="0" err="1"/>
              <a:t>Pública</a:t>
            </a:r>
            <a:r>
              <a:rPr dirty="0"/>
              <a:t> 2013; 31 (</a:t>
            </a:r>
            <a:r>
              <a:rPr dirty="0" err="1"/>
              <a:t>supl</a:t>
            </a:r>
            <a:r>
              <a:rPr dirty="0"/>
              <a:t> 1): S170-S180.</a:t>
            </a:r>
          </a:p>
          <a:p>
            <a:pPr marL="0" indent="0" algn="just">
              <a:lnSpc>
                <a:spcPct val="72000"/>
              </a:lnSpc>
              <a:buSzTx/>
              <a:buNone/>
              <a:defRPr sz="1600"/>
            </a:pPr>
            <a:r>
              <a:rPr dirty="0"/>
              <a:t>7. Rosa Gonzales, Gloria </a:t>
            </a:r>
            <a:r>
              <a:rPr dirty="0" err="1"/>
              <a:t>Echeverría</a:t>
            </a:r>
            <a:r>
              <a:rPr dirty="0"/>
              <a:t> y </a:t>
            </a:r>
            <a:r>
              <a:rPr dirty="0" err="1"/>
              <a:t>Colaboradores</a:t>
            </a:r>
            <a:r>
              <a:rPr dirty="0"/>
              <a:t>. Los </a:t>
            </a:r>
            <a:r>
              <a:rPr dirty="0" err="1"/>
              <a:t>determinantes</a:t>
            </a:r>
            <a:r>
              <a:rPr dirty="0"/>
              <a:t> </a:t>
            </a:r>
            <a:r>
              <a:rPr dirty="0" err="1"/>
              <a:t>sociales</a:t>
            </a:r>
            <a:r>
              <a:rPr dirty="0"/>
              <a:t> y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relación</a:t>
            </a:r>
            <a:r>
              <a:rPr dirty="0"/>
              <a:t> con la </a:t>
            </a:r>
            <a:r>
              <a:rPr dirty="0" err="1"/>
              <a:t>salud</a:t>
            </a:r>
            <a:r>
              <a:rPr dirty="0"/>
              <a:t> general y </a:t>
            </a:r>
            <a:r>
              <a:rPr dirty="0" err="1"/>
              <a:t>bucal</a:t>
            </a:r>
            <a:r>
              <a:rPr dirty="0"/>
              <a:t> de los </a:t>
            </a:r>
            <a:r>
              <a:rPr dirty="0" err="1"/>
              <a:t>adultos</a:t>
            </a:r>
            <a:r>
              <a:rPr dirty="0"/>
              <a:t> </a:t>
            </a:r>
            <a:r>
              <a:rPr dirty="0" err="1"/>
              <a:t>mayores</a:t>
            </a:r>
            <a:r>
              <a:rPr dirty="0"/>
              <a:t>. Rev </a:t>
            </a:r>
            <a:r>
              <a:rPr dirty="0" err="1"/>
              <a:t>Cubana</a:t>
            </a:r>
            <a:r>
              <a:rPr dirty="0"/>
              <a:t> </a:t>
            </a:r>
            <a:r>
              <a:rPr dirty="0" err="1"/>
              <a:t>Estomatol</a:t>
            </a:r>
            <a:r>
              <a:rPr dirty="0"/>
              <a:t>. 2017;54(1).</a:t>
            </a:r>
          </a:p>
        </p:txBody>
      </p:sp>
      <p:sp>
        <p:nvSpPr>
          <p:cNvPr id="366" name="Marcador de número de diapositiva 4"/>
          <p:cNvSpPr txBox="1">
            <a:spLocks noGrp="1"/>
          </p:cNvSpPr>
          <p:nvPr>
            <p:ph type="sldNum" sz="quarter" idx="4294967295"/>
          </p:nvPr>
        </p:nvSpPr>
        <p:spPr>
          <a:xfrm>
            <a:off x="8517545" y="6363046"/>
            <a:ext cx="273654" cy="2692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367" name="Título 1"/>
          <p:cNvSpPr txBox="1">
            <a:spLocks noGrp="1"/>
          </p:cNvSpPr>
          <p:nvPr>
            <p:ph type="title"/>
          </p:nvPr>
        </p:nvSpPr>
        <p:spPr>
          <a:xfrm>
            <a:off x="628650" y="200557"/>
            <a:ext cx="7886700" cy="777162"/>
          </a:xfrm>
          <a:prstGeom prst="rect">
            <a:avLst/>
          </a:prstGeom>
        </p:spPr>
        <p:txBody>
          <a:bodyPr/>
          <a:lstStyle>
            <a:lvl1pPr>
              <a:defRPr b="1">
                <a:effectLst>
                  <a:outerShdw blurRad="12700" dist="12700" dir="18900000" rotWithShape="0">
                    <a:schemeClr val="accent6"/>
                  </a:outerShdw>
                </a:effectLst>
              </a:defRPr>
            </a:lvl1pPr>
          </a:lstStyle>
          <a:p>
            <a:r>
              <a:t>BIBLIOGRAFÍA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BIBLIOGRAFIAS.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CO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Julio Mario Orozco Africano. Conceptos generales sobre empresas sociales del estado. Biblioteca virtual de derecho, economía y ciencias sociales. </a:t>
            </a:r>
          </a:p>
          <a:p>
            <a:pPr lvl="0"/>
            <a:r>
              <a:rPr lang="es-CO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García </a:t>
            </a:r>
            <a:r>
              <a:rPr lang="es-CO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Alpízar</a:t>
            </a:r>
            <a:r>
              <a:rPr lang="es-CO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Benet Rodríguez M, Castillo Betancourt EE. Prótesis dentales y lesiones mucosas en el adulto mayor. </a:t>
            </a:r>
            <a:r>
              <a:rPr lang="es-CO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MediSur</a:t>
            </a:r>
            <a:r>
              <a:rPr lang="es-CO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2010 [citado 20 Feb 2016]; 8(1).</a:t>
            </a:r>
          </a:p>
          <a:p>
            <a:r>
              <a:rPr lang="es-CO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Salazar AP, Peña A, Paco O. El concepto general de enfermedad. Revisión, crítica y propuesta Tercera parte: un modelo teórico de enfermedad. Vol. 64, Anales de la Facultad de Medicina. 2003. </a:t>
            </a:r>
          </a:p>
        </p:txBody>
      </p:sp>
    </p:spTree>
    <p:extLst>
      <p:ext uri="{BB962C8B-B14F-4D97-AF65-F5344CB8AC3E}">
        <p14:creationId xmlns:p14="http://schemas.microsoft.com/office/powerpoint/2010/main" val="112334493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Marcador de número de diapositiva 4"/>
          <p:cNvSpPr txBox="1">
            <a:spLocks noGrp="1"/>
          </p:cNvSpPr>
          <p:nvPr>
            <p:ph type="sldNum" sz="quarter" idx="4294967295"/>
          </p:nvPr>
        </p:nvSpPr>
        <p:spPr>
          <a:xfrm>
            <a:off x="8559924" y="6363046"/>
            <a:ext cx="188896" cy="2692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grpSp>
        <p:nvGrpSpPr>
          <p:cNvPr id="184" name="Rectángulo redondeado 5"/>
          <p:cNvGrpSpPr/>
          <p:nvPr/>
        </p:nvGrpSpPr>
        <p:grpSpPr>
          <a:xfrm>
            <a:off x="3113110" y="1990016"/>
            <a:ext cx="2834823" cy="4104459"/>
            <a:chOff x="0" y="0"/>
            <a:chExt cx="2834821" cy="4104457"/>
          </a:xfrm>
        </p:grpSpPr>
        <p:sp>
          <p:nvSpPr>
            <p:cNvPr id="182" name="Rectángulo redondeado"/>
            <p:cNvSpPr/>
            <p:nvPr/>
          </p:nvSpPr>
          <p:spPr>
            <a:xfrm>
              <a:off x="-1" y="-1"/>
              <a:ext cx="2834823" cy="4104459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F7A047"/>
                </a:gs>
                <a:gs pos="50000">
                  <a:schemeClr val="accent2"/>
                </a:gs>
                <a:gs pos="100000">
                  <a:srgbClr val="D68300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63500" dist="19050" dir="5400000" rotWithShape="0">
                <a:srgbClr val="000000">
                  <a:alpha val="63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just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3" name="Realizaron un análisis comparativo de dos estudios transversales de salud bucal en Campeche, México. Se incluyeron 2,939 niños distribuidos de igual manera por edad y sexo.…"/>
            <p:cNvSpPr txBox="1"/>
            <p:nvPr/>
          </p:nvSpPr>
          <p:spPr>
            <a:xfrm>
              <a:off x="41853" y="143349"/>
              <a:ext cx="2558055" cy="3817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marL="285750" indent="-285750" algn="just">
                <a:buSzPct val="100000"/>
                <a:buFont typeface="Arial"/>
                <a:buChar char="•"/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Realizaron análisis comparativo de dos estudios transversales de salud bucal en Campeche, México. Muestra: 2,939 niños</a:t>
              </a:r>
            </a:p>
            <a:p>
              <a:pPr algn="just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285750" indent="-285750" algn="just">
                <a:buSzPct val="100000"/>
                <a:buFont typeface="Arial"/>
                <a:buChar char="•"/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Los resultados utilizados para explorar desigualdades socioeconómicas en salud bucal.</a:t>
              </a:r>
            </a:p>
          </p:txBody>
        </p:sp>
      </p:grpSp>
      <p:grpSp>
        <p:nvGrpSpPr>
          <p:cNvPr id="187" name="Rectángulo redondeado 6"/>
          <p:cNvGrpSpPr/>
          <p:nvPr/>
        </p:nvGrpSpPr>
        <p:grpSpPr>
          <a:xfrm>
            <a:off x="249085" y="2001503"/>
            <a:ext cx="2681111" cy="4778988"/>
            <a:chOff x="17550" y="-78978"/>
            <a:chExt cx="2681109" cy="4778986"/>
          </a:xfrm>
        </p:grpSpPr>
        <p:sp>
          <p:nvSpPr>
            <p:cNvPr id="185" name="Rectángulo redondeado"/>
            <p:cNvSpPr/>
            <p:nvPr/>
          </p:nvSpPr>
          <p:spPr>
            <a:xfrm>
              <a:off x="17550" y="-78979"/>
              <a:ext cx="2681111" cy="409641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F7A047"/>
                </a:gs>
                <a:gs pos="50000">
                  <a:schemeClr val="accent2"/>
                </a:gs>
                <a:gs pos="100000">
                  <a:srgbClr val="D68300"/>
                </a:gs>
              </a:gsLst>
              <a:lin ang="5400000" scaled="0"/>
            </a:gradFill>
            <a:ln w="635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6" name="Existencia de desigualdades en la salud bucal a través de indicadores  socioeconómicos, a nivel individual y ambiental, en una población de niños de 6 a 12 años de edad."/>
            <p:cNvSpPr txBox="1"/>
            <p:nvPr/>
          </p:nvSpPr>
          <p:spPr>
            <a:xfrm>
              <a:off x="43125" y="118586"/>
              <a:ext cx="2419349" cy="4581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just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228600" indent="-228600" algn="just">
                <a:buSzPct val="100000"/>
                <a:buChar char="•"/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228600" indent="-228600" algn="just">
                <a:buSzPct val="100000"/>
                <a:buChar char="•"/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Existencia de desigualdades en la salud bucal a través de indicadores  socioeconómicos, a nivel individual y ambiental, en</a:t>
              </a:r>
              <a:r>
                <a:rPr>
                  <a:solidFill>
                    <a:srgbClr val="FFFFFF"/>
                  </a:solidFill>
                </a:rPr>
                <a:t> </a:t>
              </a:r>
              <a:r>
                <a:t>una población de niños de 6 a 12 años de edad.</a:t>
              </a:r>
              <a:endParaRPr>
                <a:solidFill>
                  <a:srgbClr val="FFFFFF"/>
                </a:solidFill>
              </a:endParaRPr>
            </a:p>
            <a:p>
              <a:pPr algn="just"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solidFill>
                  <a:srgbClr val="FFFFFF"/>
                </a:solidFill>
              </a:endParaRPr>
            </a:p>
            <a:p>
              <a:pPr algn="just"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solidFill>
                  <a:srgbClr val="FFFFFF"/>
                </a:solidFill>
              </a:endParaRPr>
            </a:p>
            <a:p>
              <a:pPr algn="just"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solidFill>
                  <a:srgbClr val="FFFFFF"/>
                </a:solidFill>
              </a:endParaRPr>
            </a:p>
            <a:p>
              <a:pPr algn="just"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solidFill>
                  <a:srgbClr val="FFFFFF"/>
                </a:solidFill>
              </a:endParaRPr>
            </a:p>
            <a:p>
              <a:pPr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solidFill>
                  <a:srgbClr val="FFFFFF"/>
                </a:solidFill>
              </a:endParaRPr>
            </a:p>
            <a:p>
              <a:pPr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90" name="Rectángulo 7"/>
          <p:cNvGrpSpPr/>
          <p:nvPr/>
        </p:nvGrpSpPr>
        <p:grpSpPr>
          <a:xfrm>
            <a:off x="347997" y="1213951"/>
            <a:ext cx="2567821" cy="598052"/>
            <a:chOff x="-1" y="0"/>
            <a:chExt cx="2567820" cy="598050"/>
          </a:xfrm>
        </p:grpSpPr>
        <p:sp>
          <p:nvSpPr>
            <p:cNvPr id="188" name="Rectángulo"/>
            <p:cNvSpPr/>
            <p:nvPr/>
          </p:nvSpPr>
          <p:spPr>
            <a:xfrm>
              <a:off x="-2" y="-1"/>
              <a:ext cx="2567821" cy="598052"/>
            </a:xfrm>
            <a:prstGeom prst="rect">
              <a:avLst/>
            </a:prstGeom>
            <a:gradFill flip="none" rotWithShape="1">
              <a:gsLst>
                <a:gs pos="0">
                  <a:srgbClr val="F7A047"/>
                </a:gs>
                <a:gs pos="50000">
                  <a:schemeClr val="accent2"/>
                </a:gs>
                <a:gs pos="100000">
                  <a:srgbClr val="D68300"/>
                </a:gs>
              </a:gsLst>
              <a:lin ang="5400000" scaled="0"/>
            </a:gradFill>
            <a:ln w="635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9" name="Judit Martínez Abreu, José L. Capote Femenias"/>
            <p:cNvSpPr txBox="1"/>
            <p:nvPr/>
          </p:nvSpPr>
          <p:spPr>
            <a:xfrm>
              <a:off x="-2" y="28028"/>
              <a:ext cx="2567821" cy="541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Judit Martínez Abreu, José L. Capote Femenias</a:t>
              </a:r>
            </a:p>
          </p:txBody>
        </p:sp>
      </p:grpSp>
      <p:grpSp>
        <p:nvGrpSpPr>
          <p:cNvPr id="193" name="Rectángulo 8"/>
          <p:cNvGrpSpPr/>
          <p:nvPr/>
        </p:nvGrpSpPr>
        <p:grpSpPr>
          <a:xfrm>
            <a:off x="3271386" y="1243099"/>
            <a:ext cx="2518271" cy="546045"/>
            <a:chOff x="0" y="0"/>
            <a:chExt cx="2518270" cy="546043"/>
          </a:xfrm>
        </p:grpSpPr>
        <p:sp>
          <p:nvSpPr>
            <p:cNvPr id="191" name="Rectángulo"/>
            <p:cNvSpPr/>
            <p:nvPr/>
          </p:nvSpPr>
          <p:spPr>
            <a:xfrm>
              <a:off x="0" y="0"/>
              <a:ext cx="2518271" cy="546045"/>
            </a:xfrm>
            <a:prstGeom prst="rect">
              <a:avLst/>
            </a:prstGeom>
            <a:gradFill flip="none" rotWithShape="1">
              <a:gsLst>
                <a:gs pos="0">
                  <a:srgbClr val="F7A047"/>
                </a:gs>
                <a:gs pos="50000">
                  <a:schemeClr val="accent2"/>
                </a:gs>
                <a:gs pos="100000">
                  <a:srgbClr val="D68300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63500" dist="19050" dir="5400000" rotWithShape="0">
                <a:srgbClr val="000000">
                  <a:alpha val="63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2" name="Yudith Martínez García , y col."/>
            <p:cNvSpPr txBox="1"/>
            <p:nvPr/>
          </p:nvSpPr>
          <p:spPr>
            <a:xfrm>
              <a:off x="0" y="2025"/>
              <a:ext cx="2518271" cy="541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Yudith Martínez García , y col.</a:t>
              </a:r>
            </a:p>
          </p:txBody>
        </p:sp>
      </p:grpSp>
      <p:sp>
        <p:nvSpPr>
          <p:cNvPr id="194" name="Rectángulo redondeado 9"/>
          <p:cNvSpPr/>
          <p:nvPr/>
        </p:nvSpPr>
        <p:spPr>
          <a:xfrm>
            <a:off x="-252536" y="1766283"/>
            <a:ext cx="45721" cy="4572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6D63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97" name="Proceso alternativo 10"/>
          <p:cNvGrpSpPr/>
          <p:nvPr/>
        </p:nvGrpSpPr>
        <p:grpSpPr>
          <a:xfrm>
            <a:off x="6031018" y="1998552"/>
            <a:ext cx="2728582" cy="4087388"/>
            <a:chOff x="-114206" y="0"/>
            <a:chExt cx="2728581" cy="4087386"/>
          </a:xfrm>
        </p:grpSpPr>
        <p:sp>
          <p:nvSpPr>
            <p:cNvPr id="195" name="Figura"/>
            <p:cNvSpPr/>
            <p:nvPr/>
          </p:nvSpPr>
          <p:spPr>
            <a:xfrm>
              <a:off x="0" y="0"/>
              <a:ext cx="2614375" cy="4087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303"/>
                  </a:moveTo>
                  <a:cubicBezTo>
                    <a:pt x="0" y="1031"/>
                    <a:pt x="1612" y="0"/>
                    <a:pt x="3600" y="0"/>
                  </a:cubicBezTo>
                  <a:lnTo>
                    <a:pt x="18000" y="0"/>
                  </a:lnTo>
                  <a:cubicBezTo>
                    <a:pt x="19988" y="0"/>
                    <a:pt x="21600" y="1031"/>
                    <a:pt x="21600" y="2303"/>
                  </a:cubicBezTo>
                  <a:lnTo>
                    <a:pt x="21600" y="19297"/>
                  </a:lnTo>
                  <a:cubicBezTo>
                    <a:pt x="21600" y="20569"/>
                    <a:pt x="19988" y="21600"/>
                    <a:pt x="18000" y="21600"/>
                  </a:cubicBezTo>
                  <a:lnTo>
                    <a:pt x="3600" y="21600"/>
                  </a:lnTo>
                  <a:cubicBezTo>
                    <a:pt x="1612" y="21600"/>
                    <a:pt x="0" y="20569"/>
                    <a:pt x="0" y="192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A047"/>
                </a:gs>
                <a:gs pos="50000">
                  <a:schemeClr val="accent2"/>
                </a:gs>
                <a:gs pos="100000">
                  <a:srgbClr val="D68300"/>
                </a:gs>
              </a:gsLst>
              <a:lin ang="5400000" scaled="0"/>
            </a:gradFill>
            <a:ln w="635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just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6" name="Los niños de bao nivel socioeconómico tuvieron mayor experiencia y severidad de caries dental en la dentición temporal y permanente.…"/>
            <p:cNvSpPr txBox="1"/>
            <p:nvPr/>
          </p:nvSpPr>
          <p:spPr>
            <a:xfrm>
              <a:off x="-114207" y="347142"/>
              <a:ext cx="2675473" cy="355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marL="228600" indent="-228600" algn="just">
                <a:buSzPct val="100000"/>
                <a:buChar char="•"/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Los niños de bajo nivel socioeconómico tuvieron mayor experiencia y severidad de caries dental. </a:t>
              </a:r>
            </a:p>
            <a:p>
              <a:pPr marL="228600" indent="-228600" algn="just">
                <a:buSzPct val="100000"/>
                <a:buChar char="•"/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Las discrepancias encontradas de los indicadores ponen en evidencia las desigualdades sociales en salud bucal.</a:t>
              </a:r>
            </a:p>
          </p:txBody>
        </p:sp>
      </p:grpSp>
      <p:grpSp>
        <p:nvGrpSpPr>
          <p:cNvPr id="200" name="Rectángulo 11"/>
          <p:cNvGrpSpPr/>
          <p:nvPr/>
        </p:nvGrpSpPr>
        <p:grpSpPr>
          <a:xfrm>
            <a:off x="6247302" y="1213951"/>
            <a:ext cx="2315632" cy="598052"/>
            <a:chOff x="0" y="0"/>
            <a:chExt cx="2315631" cy="598050"/>
          </a:xfrm>
        </p:grpSpPr>
        <p:sp>
          <p:nvSpPr>
            <p:cNvPr id="198" name="Rectángulo"/>
            <p:cNvSpPr/>
            <p:nvPr/>
          </p:nvSpPr>
          <p:spPr>
            <a:xfrm>
              <a:off x="0" y="-1"/>
              <a:ext cx="2315632" cy="598052"/>
            </a:xfrm>
            <a:prstGeom prst="rect">
              <a:avLst/>
            </a:prstGeom>
            <a:gradFill flip="none" rotWithShape="1">
              <a:gsLst>
                <a:gs pos="0">
                  <a:srgbClr val="F7A047"/>
                </a:gs>
                <a:gs pos="50000">
                  <a:schemeClr val="accent2"/>
                </a:gs>
                <a:gs pos="100000">
                  <a:srgbClr val="D68300"/>
                </a:gs>
              </a:gsLst>
              <a:lin ang="5400000" scaled="0"/>
            </a:gradFill>
            <a:ln w="635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9" name="Bermúdez Ferrer"/>
            <p:cNvSpPr txBox="1"/>
            <p:nvPr/>
          </p:nvSpPr>
          <p:spPr>
            <a:xfrm>
              <a:off x="0" y="142328"/>
              <a:ext cx="2315632" cy="313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Bermúdez Ferrer </a:t>
              </a:r>
            </a:p>
          </p:txBody>
        </p:sp>
      </p:grpSp>
      <p:sp>
        <p:nvSpPr>
          <p:cNvPr id="201" name="Título 1"/>
          <p:cNvSpPr txBox="1">
            <a:spLocks noGrp="1"/>
          </p:cNvSpPr>
          <p:nvPr>
            <p:ph type="title"/>
          </p:nvPr>
        </p:nvSpPr>
        <p:spPr>
          <a:xfrm>
            <a:off x="628650" y="211902"/>
            <a:ext cx="7886700" cy="777162"/>
          </a:xfrm>
          <a:prstGeom prst="rect">
            <a:avLst/>
          </a:prstGeom>
        </p:spPr>
        <p:txBody>
          <a:bodyPr/>
          <a:lstStyle>
            <a:lvl1pPr>
              <a:defRPr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t>ANTECEDENTES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263" y="3234518"/>
            <a:ext cx="2809525" cy="280952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267263" y="471964"/>
            <a:ext cx="19543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E.S.E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59557" y="1627527"/>
            <a:ext cx="8229601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CO" dirty="0">
                <a:solidFill>
                  <a:srgbClr val="222222"/>
                </a:solidFill>
                <a:latin typeface="arial" panose="020B0604020202020204" pitchFamily="34" charset="0"/>
              </a:rPr>
              <a:t>Las </a:t>
            </a:r>
            <a:r>
              <a:rPr lang="es-CO" b="1" dirty="0">
                <a:solidFill>
                  <a:srgbClr val="222222"/>
                </a:solidFill>
                <a:latin typeface="arial" panose="020B0604020202020204" pitchFamily="34" charset="0"/>
              </a:rPr>
              <a:t>Empresas Sociales del Estado</a:t>
            </a:r>
            <a:r>
              <a:rPr lang="es-CO" dirty="0">
                <a:solidFill>
                  <a:srgbClr val="222222"/>
                </a:solidFill>
                <a:latin typeface="arial" panose="020B0604020202020204" pitchFamily="34" charset="0"/>
              </a:rPr>
              <a:t> constituyen una categoría especial de entidad pública, descentralizada con personería jurídica, patrimonio propio y autonomía administrativa, creadas o reorganizadas por ley o por las asambleas o concejos.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5122918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Marcador de contenido 2"/>
          <p:cNvSpPr txBox="1">
            <a:spLocks noGrp="1"/>
          </p:cNvSpPr>
          <p:nvPr>
            <p:ph type="body" idx="1"/>
          </p:nvPr>
        </p:nvSpPr>
        <p:spPr>
          <a:xfrm>
            <a:off x="628649" y="1152518"/>
            <a:ext cx="7886701" cy="5014627"/>
          </a:xfrm>
          <a:prstGeom prst="rect">
            <a:avLst/>
          </a:prstGeom>
        </p:spPr>
        <p:txBody>
          <a:bodyPr/>
          <a:lstStyle/>
          <a:p>
            <a:pPr defTabSz="457200">
              <a:lnSpc>
                <a:spcPts val="3300"/>
              </a:lnSpc>
              <a:spcBef>
                <a:spcPts val="0"/>
              </a:spcBef>
              <a:buFontTx/>
              <a:defRPr sz="1600">
                <a:solidFill>
                  <a:srgbClr val="535353"/>
                </a:solidFill>
              </a:defRPr>
            </a:pPr>
            <a:r>
              <a:rPr dirty="0" err="1"/>
              <a:t>Prestación</a:t>
            </a:r>
            <a:r>
              <a:rPr dirty="0"/>
              <a:t> de </a:t>
            </a:r>
            <a:r>
              <a:rPr dirty="0" err="1"/>
              <a:t>servicios</a:t>
            </a:r>
            <a:r>
              <a:rPr dirty="0"/>
              <a:t> de </a:t>
            </a:r>
            <a:r>
              <a:rPr dirty="0" err="1"/>
              <a:t>salud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un </a:t>
            </a:r>
            <a:r>
              <a:rPr dirty="0" err="1"/>
              <a:t>servicio</a:t>
            </a:r>
            <a:r>
              <a:rPr dirty="0"/>
              <a:t> </a:t>
            </a:r>
            <a:r>
              <a:rPr dirty="0" err="1"/>
              <a:t>público</a:t>
            </a:r>
            <a:r>
              <a:rPr dirty="0"/>
              <a:t> a cargo del Estado</a:t>
            </a:r>
          </a:p>
          <a:p>
            <a:pPr algn="just">
              <a:defRPr sz="1600"/>
            </a:pPr>
            <a:r>
              <a:rPr dirty="0" err="1"/>
              <a:t>Cuentan</a:t>
            </a:r>
            <a:r>
              <a:rPr dirty="0"/>
              <a:t> con </a:t>
            </a:r>
            <a:r>
              <a:rPr dirty="0" err="1"/>
              <a:t>patrimonio</a:t>
            </a:r>
            <a:r>
              <a:rPr dirty="0"/>
              <a:t> </a:t>
            </a:r>
            <a:r>
              <a:rPr dirty="0" err="1"/>
              <a:t>propio</a:t>
            </a:r>
            <a:endParaRPr dirty="0"/>
          </a:p>
          <a:p>
            <a:pPr algn="just">
              <a:defRPr sz="1600"/>
            </a:pPr>
            <a:r>
              <a:rPr dirty="0" err="1"/>
              <a:t>Tienen</a:t>
            </a:r>
            <a:r>
              <a:rPr dirty="0"/>
              <a:t> la </a:t>
            </a:r>
            <a:r>
              <a:rPr dirty="0" err="1"/>
              <a:t>posibilidad</a:t>
            </a:r>
            <a:r>
              <a:rPr dirty="0"/>
              <a:t> de </a:t>
            </a:r>
            <a:r>
              <a:rPr dirty="0" err="1">
                <a:solidFill>
                  <a:srgbClr val="535353"/>
                </a:solidFill>
              </a:rPr>
              <a:t>mejorar</a:t>
            </a:r>
            <a:r>
              <a:rPr dirty="0"/>
              <a:t> los </a:t>
            </a:r>
            <a:r>
              <a:rPr dirty="0" err="1"/>
              <a:t>procesos</a:t>
            </a:r>
            <a:r>
              <a:rPr dirty="0"/>
              <a:t> de </a:t>
            </a:r>
            <a:r>
              <a:rPr dirty="0" err="1"/>
              <a:t>infraestructura</a:t>
            </a:r>
            <a:endParaRPr dirty="0"/>
          </a:p>
          <a:p>
            <a:pPr algn="just">
              <a:defRPr sz="1600"/>
            </a:pPr>
            <a:r>
              <a:rPr dirty="0" err="1"/>
              <a:t>Puede</a:t>
            </a:r>
            <a:r>
              <a:rPr dirty="0"/>
              <a:t> </a:t>
            </a:r>
            <a:r>
              <a:rPr dirty="0" err="1"/>
              <a:t>recibir</a:t>
            </a:r>
            <a:r>
              <a:rPr dirty="0"/>
              <a:t> </a:t>
            </a:r>
            <a:r>
              <a:rPr dirty="0" err="1"/>
              <a:t>transferencias</a:t>
            </a:r>
            <a:r>
              <a:rPr dirty="0"/>
              <a:t> </a:t>
            </a:r>
            <a:r>
              <a:rPr dirty="0" err="1"/>
              <a:t>directas</a:t>
            </a:r>
            <a:r>
              <a:rPr dirty="0"/>
              <a:t> de los </a:t>
            </a:r>
            <a:r>
              <a:rPr dirty="0" err="1"/>
              <a:t>presupuestos</a:t>
            </a:r>
            <a:r>
              <a:rPr dirty="0"/>
              <a:t> de la </a:t>
            </a:r>
            <a:r>
              <a:rPr dirty="0" err="1"/>
              <a:t>nación</a:t>
            </a:r>
            <a:r>
              <a:rPr dirty="0"/>
              <a:t> </a:t>
            </a:r>
          </a:p>
          <a:p>
            <a:pPr algn="just">
              <a:defRPr sz="1600"/>
            </a:pPr>
            <a:r>
              <a:rPr dirty="0" err="1"/>
              <a:t>Vigila</a:t>
            </a:r>
            <a:r>
              <a:rPr dirty="0"/>
              <a:t> </a:t>
            </a:r>
            <a:r>
              <a:rPr dirty="0" err="1"/>
              <a:t>las</a:t>
            </a:r>
            <a:r>
              <a:rPr dirty="0"/>
              <a:t> </a:t>
            </a:r>
            <a:r>
              <a:rPr dirty="0" err="1"/>
              <a:t>normas</a:t>
            </a:r>
            <a:r>
              <a:rPr dirty="0"/>
              <a:t> de </a:t>
            </a:r>
            <a:r>
              <a:rPr dirty="0" err="1"/>
              <a:t>calidad</a:t>
            </a:r>
            <a:r>
              <a:rPr dirty="0"/>
              <a:t> y los </a:t>
            </a:r>
            <a:r>
              <a:rPr dirty="0" err="1"/>
              <a:t>componentes</a:t>
            </a:r>
            <a:r>
              <a:rPr dirty="0"/>
              <a:t> de </a:t>
            </a:r>
            <a:r>
              <a:rPr dirty="0" err="1"/>
              <a:t>satisfacción</a:t>
            </a:r>
            <a:r>
              <a:rPr dirty="0"/>
              <a:t> </a:t>
            </a:r>
            <a:r>
              <a:rPr dirty="0" err="1"/>
              <a:t>que</a:t>
            </a:r>
            <a:r>
              <a:rPr dirty="0"/>
              <a:t> </a:t>
            </a:r>
            <a:r>
              <a:rPr dirty="0" err="1"/>
              <a:t>tengan</a:t>
            </a:r>
            <a:r>
              <a:rPr dirty="0"/>
              <a:t> los </a:t>
            </a:r>
            <a:r>
              <a:rPr dirty="0" err="1"/>
              <a:t>usuarios</a:t>
            </a:r>
            <a:r>
              <a:rPr dirty="0"/>
              <a:t>.</a:t>
            </a:r>
          </a:p>
          <a:p>
            <a:pPr marL="0" indent="0">
              <a:buSzTx/>
              <a:buNone/>
              <a:defRPr sz="2000"/>
            </a:pPr>
            <a:r>
              <a:rPr dirty="0"/>
              <a:t> </a:t>
            </a:r>
          </a:p>
        </p:txBody>
      </p:sp>
      <p:sp>
        <p:nvSpPr>
          <p:cNvPr id="209" name="Marcador de número de diapositiva 4"/>
          <p:cNvSpPr txBox="1">
            <a:spLocks noGrp="1"/>
          </p:cNvSpPr>
          <p:nvPr>
            <p:ph type="sldNum" sz="quarter" idx="4294967295"/>
          </p:nvPr>
        </p:nvSpPr>
        <p:spPr>
          <a:xfrm>
            <a:off x="8559924" y="6363046"/>
            <a:ext cx="188896" cy="2692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1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1" y="3340338"/>
            <a:ext cx="5904657" cy="2826807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ítulo 1"/>
          <p:cNvSpPr txBox="1">
            <a:spLocks noGrp="1"/>
          </p:cNvSpPr>
          <p:nvPr>
            <p:ph type="title"/>
          </p:nvPr>
        </p:nvSpPr>
        <p:spPr>
          <a:xfrm>
            <a:off x="628650" y="211902"/>
            <a:ext cx="7886700" cy="777162"/>
          </a:xfrm>
          <a:prstGeom prst="rect">
            <a:avLst/>
          </a:prstGeom>
        </p:spPr>
        <p:txBody>
          <a:bodyPr/>
          <a:lstStyle>
            <a:lvl1pPr>
              <a:defRPr b="1">
                <a:effectLst>
                  <a:outerShdw blurRad="12700" dist="12700" dir="18900000" rotWithShape="0">
                    <a:schemeClr val="accent6"/>
                  </a:outerShdw>
                </a:effectLst>
              </a:defRPr>
            </a:lvl1pPr>
          </a:lstStyle>
          <a:p>
            <a:r>
              <a:rPr dirty="0"/>
              <a:t>CARACTERÍSTICAS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ítulo 1"/>
          <p:cNvSpPr txBox="1">
            <a:spLocks noGrp="1"/>
          </p:cNvSpPr>
          <p:nvPr>
            <p:ph type="title"/>
          </p:nvPr>
        </p:nvSpPr>
        <p:spPr>
          <a:xfrm>
            <a:off x="628650" y="116631"/>
            <a:ext cx="7886700" cy="983446"/>
          </a:xfrm>
          <a:prstGeom prst="rect">
            <a:avLst/>
          </a:prstGeom>
        </p:spPr>
        <p:txBody>
          <a:bodyPr/>
          <a:lstStyle/>
          <a:p>
            <a:r>
              <a:t>Determinante de la salud</a:t>
            </a:r>
          </a:p>
        </p:txBody>
      </p:sp>
      <p:pic>
        <p:nvPicPr>
          <p:cNvPr id="214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462" y="1173227"/>
            <a:ext cx="6424805" cy="5242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Marcador de contenido 2"/>
          <p:cNvSpPr txBox="1">
            <a:spLocks noGrp="1"/>
          </p:cNvSpPr>
          <p:nvPr>
            <p:ph type="body" idx="1"/>
          </p:nvPr>
        </p:nvSpPr>
        <p:spPr>
          <a:xfrm>
            <a:off x="628650" y="1162338"/>
            <a:ext cx="7886700" cy="5014625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ts val="4100"/>
              </a:lnSpc>
              <a:spcBef>
                <a:spcPts val="0"/>
              </a:spcBef>
              <a:buSzTx/>
              <a:buNone/>
              <a:defRPr sz="1800">
                <a:solidFill>
                  <a:srgbClr val="535353"/>
                </a:solidFill>
              </a:defRPr>
            </a:pPr>
            <a:r>
              <a:rPr dirty="0" err="1"/>
              <a:t>Circunstancias</a:t>
            </a:r>
            <a:r>
              <a:rPr dirty="0"/>
              <a:t> en </a:t>
            </a:r>
            <a:r>
              <a:rPr dirty="0" err="1"/>
              <a:t>las</a:t>
            </a:r>
            <a:r>
              <a:rPr dirty="0"/>
              <a:t> </a:t>
            </a:r>
            <a:r>
              <a:rPr dirty="0" err="1"/>
              <a:t>cuales</a:t>
            </a:r>
            <a:r>
              <a:rPr dirty="0"/>
              <a:t> los </a:t>
            </a:r>
            <a:r>
              <a:rPr dirty="0" err="1"/>
              <a:t>individuos</a:t>
            </a:r>
            <a:r>
              <a:rPr dirty="0"/>
              <a:t> </a:t>
            </a:r>
            <a:r>
              <a:rPr dirty="0" err="1"/>
              <a:t>nacen</a:t>
            </a:r>
            <a:r>
              <a:rPr dirty="0"/>
              <a:t>, </a:t>
            </a:r>
            <a:r>
              <a:rPr dirty="0" err="1"/>
              <a:t>crecen</a:t>
            </a:r>
            <a:r>
              <a:rPr dirty="0"/>
              <a:t>, </a:t>
            </a:r>
            <a:r>
              <a:rPr dirty="0" err="1"/>
              <a:t>viven</a:t>
            </a:r>
            <a:r>
              <a:rPr dirty="0"/>
              <a:t>, </a:t>
            </a:r>
            <a:r>
              <a:rPr dirty="0" err="1"/>
              <a:t>trabajan</a:t>
            </a:r>
            <a:r>
              <a:rPr dirty="0"/>
              <a:t> y </a:t>
            </a:r>
            <a:r>
              <a:rPr dirty="0" err="1"/>
              <a:t>envejecen</a:t>
            </a:r>
            <a:r>
              <a:rPr dirty="0"/>
              <a:t>:</a:t>
            </a:r>
            <a:endParaRPr sz="2200" dirty="0"/>
          </a:p>
          <a:p>
            <a:pPr algn="just">
              <a:defRPr sz="1800">
                <a:solidFill>
                  <a:srgbClr val="535353"/>
                </a:solidFill>
              </a:defRPr>
            </a:pPr>
            <a:r>
              <a:rPr dirty="0" err="1"/>
              <a:t>Ingreso</a:t>
            </a:r>
            <a:r>
              <a:rPr dirty="0"/>
              <a:t> </a:t>
            </a:r>
            <a:r>
              <a:rPr dirty="0" err="1"/>
              <a:t>económico</a:t>
            </a:r>
            <a:endParaRPr dirty="0"/>
          </a:p>
          <a:p>
            <a:pPr algn="just">
              <a:defRPr sz="1800">
                <a:solidFill>
                  <a:srgbClr val="535353"/>
                </a:solidFill>
              </a:defRPr>
            </a:pPr>
            <a:r>
              <a:rPr dirty="0" err="1"/>
              <a:t>Nivel</a:t>
            </a:r>
            <a:r>
              <a:rPr dirty="0"/>
              <a:t> de </a:t>
            </a:r>
            <a:r>
              <a:rPr dirty="0" err="1"/>
              <a:t>educación</a:t>
            </a:r>
            <a:endParaRPr dirty="0"/>
          </a:p>
          <a:p>
            <a:pPr algn="just">
              <a:defRPr sz="1800">
                <a:solidFill>
                  <a:srgbClr val="535353"/>
                </a:solidFill>
              </a:defRPr>
            </a:pPr>
            <a:r>
              <a:rPr dirty="0" err="1"/>
              <a:t>Condición</a:t>
            </a:r>
            <a:r>
              <a:rPr dirty="0"/>
              <a:t> de </a:t>
            </a:r>
            <a:r>
              <a:rPr dirty="0" err="1"/>
              <a:t>vivienda</a:t>
            </a:r>
            <a:endParaRPr dirty="0"/>
          </a:p>
          <a:p>
            <a:pPr algn="just">
              <a:defRPr sz="1800">
                <a:solidFill>
                  <a:srgbClr val="535353"/>
                </a:solidFill>
              </a:defRPr>
            </a:pPr>
            <a:r>
              <a:rPr dirty="0" err="1"/>
              <a:t>Empleo</a:t>
            </a:r>
            <a:endParaRPr dirty="0"/>
          </a:p>
          <a:p>
            <a:pPr algn="just">
              <a:defRPr sz="1800">
                <a:solidFill>
                  <a:srgbClr val="535353"/>
                </a:solidFill>
              </a:defRPr>
            </a:pPr>
            <a:r>
              <a:rPr dirty="0" err="1"/>
              <a:t>Saneamiento</a:t>
            </a:r>
            <a:r>
              <a:rPr dirty="0"/>
              <a:t> </a:t>
            </a:r>
            <a:r>
              <a:rPr dirty="0" err="1"/>
              <a:t>ambiental</a:t>
            </a:r>
            <a:endParaRPr dirty="0"/>
          </a:p>
          <a:p>
            <a:pPr algn="just">
              <a:defRPr sz="1800">
                <a:solidFill>
                  <a:srgbClr val="535353"/>
                </a:solidFill>
              </a:defRPr>
            </a:pPr>
            <a:r>
              <a:rPr dirty="0" err="1"/>
              <a:t>Acceso</a:t>
            </a:r>
            <a:r>
              <a:rPr dirty="0"/>
              <a:t> a la </a:t>
            </a:r>
            <a:r>
              <a:rPr dirty="0" err="1"/>
              <a:t>salud</a:t>
            </a:r>
            <a:endParaRPr dirty="0"/>
          </a:p>
        </p:txBody>
      </p:sp>
      <p:sp>
        <p:nvSpPr>
          <p:cNvPr id="217" name="Marcador de número de diapositiva 4"/>
          <p:cNvSpPr txBox="1">
            <a:spLocks noGrp="1"/>
          </p:cNvSpPr>
          <p:nvPr>
            <p:ph type="sldNum" sz="quarter" idx="4294967295"/>
          </p:nvPr>
        </p:nvSpPr>
        <p:spPr>
          <a:xfrm>
            <a:off x="8559924" y="6363046"/>
            <a:ext cx="188896" cy="2692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19" name="Título 1"/>
          <p:cNvSpPr txBox="1">
            <a:spLocks noGrp="1"/>
          </p:cNvSpPr>
          <p:nvPr>
            <p:ph type="title"/>
          </p:nvPr>
        </p:nvSpPr>
        <p:spPr>
          <a:xfrm>
            <a:off x="628650" y="211902"/>
            <a:ext cx="7886700" cy="777162"/>
          </a:xfrm>
          <a:prstGeom prst="rect">
            <a:avLst/>
          </a:prstGeom>
        </p:spPr>
        <p:txBody>
          <a:bodyPr/>
          <a:lstStyle>
            <a:lvl1pPr defTabSz="740662">
              <a:defRPr sz="2900" b="1">
                <a:effectLst>
                  <a:outerShdw blurRad="12700" dist="10287" dir="18900000" rotWithShape="0">
                    <a:schemeClr val="accent6"/>
                  </a:outerShdw>
                </a:effectLst>
              </a:defRPr>
            </a:lvl1pPr>
          </a:lstStyle>
          <a:p>
            <a:r>
              <a:t>DETERMINANTES SOCIALES DE LA SALUD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134" y="2169994"/>
            <a:ext cx="4411923" cy="34938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Marcador de número de diapositiva 4"/>
          <p:cNvSpPr txBox="1">
            <a:spLocks noGrp="1"/>
          </p:cNvSpPr>
          <p:nvPr>
            <p:ph type="sldNum" sz="quarter" idx="4294967295"/>
          </p:nvPr>
        </p:nvSpPr>
        <p:spPr>
          <a:xfrm>
            <a:off x="8517546" y="6363047"/>
            <a:ext cx="273654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52" name="Título 1"/>
          <p:cNvSpPr txBox="1">
            <a:spLocks noGrp="1"/>
          </p:cNvSpPr>
          <p:nvPr>
            <p:ph type="title"/>
          </p:nvPr>
        </p:nvSpPr>
        <p:spPr>
          <a:xfrm>
            <a:off x="628650" y="211902"/>
            <a:ext cx="7886700" cy="7771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effectLst>
                  <a:outerShdw blurRad="12700" dist="12700" dir="18900000" rotWithShape="0">
                    <a:schemeClr val="accent6"/>
                  </a:outerShdw>
                </a:effectLst>
              </a:defRPr>
            </a:lvl1pPr>
          </a:lstStyle>
          <a:p>
            <a:r>
              <a:rPr lang="es-CO" dirty="0"/>
              <a:t>ENFERMEDADES BUCALES</a:t>
            </a:r>
            <a:endParaRPr u="sng" dirty="0"/>
          </a:p>
        </p:txBody>
      </p:sp>
      <p:sp>
        <p:nvSpPr>
          <p:cNvPr id="6" name="Cheurón 5"/>
          <p:cNvSpPr/>
          <p:nvPr/>
        </p:nvSpPr>
        <p:spPr>
          <a:xfrm>
            <a:off x="5682081" y="3993045"/>
            <a:ext cx="2369712" cy="369328"/>
          </a:xfrm>
          <a:prstGeom prst="chevro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1800" b="0" i="0" u="none" strike="noStrike" cap="none" spc="0" normalizeH="0" baseline="0" dirty="0">
                <a:ln>
                  <a:noFill/>
                </a:ln>
                <a:solidFill>
                  <a:srgbClr val="4D4D4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CANCER</a:t>
            </a:r>
            <a:r>
              <a:rPr kumimoji="0" lang="es-CO" sz="1800" b="0" i="0" u="none" strike="noStrike" cap="none" spc="0" normalizeH="0" dirty="0">
                <a:ln>
                  <a:noFill/>
                </a:ln>
                <a:solidFill>
                  <a:srgbClr val="4D4D4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ORAL.</a:t>
            </a:r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4D4D4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Cheurón 10"/>
          <p:cNvSpPr/>
          <p:nvPr/>
        </p:nvSpPr>
        <p:spPr>
          <a:xfrm>
            <a:off x="5808373" y="1198622"/>
            <a:ext cx="2369712" cy="369328"/>
          </a:xfrm>
          <a:prstGeom prst="chevro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1800" b="0" i="0" u="none" strike="noStrike" cap="none" spc="0" normalizeH="0" dirty="0">
                <a:ln>
                  <a:noFill/>
                </a:ln>
                <a:solidFill>
                  <a:srgbClr val="4D4D4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PERIODONTITIS.</a:t>
            </a:r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4D4D4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2" name="Cheurón 11"/>
          <p:cNvSpPr/>
          <p:nvPr/>
        </p:nvSpPr>
        <p:spPr>
          <a:xfrm>
            <a:off x="850007" y="1198622"/>
            <a:ext cx="2369712" cy="369328"/>
          </a:xfrm>
          <a:prstGeom prst="chevro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1800" b="0" i="0" u="none" strike="noStrike" cap="none" spc="0" normalizeH="0" dirty="0">
                <a:ln>
                  <a:noFill/>
                </a:ln>
                <a:solidFill>
                  <a:srgbClr val="4D4D4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CARIES DENTAL.</a:t>
            </a:r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4D4D4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3" name="Cheurón 12"/>
          <p:cNvSpPr/>
          <p:nvPr/>
        </p:nvSpPr>
        <p:spPr>
          <a:xfrm>
            <a:off x="811372" y="3993045"/>
            <a:ext cx="2369712" cy="369328"/>
          </a:xfrm>
          <a:prstGeom prst="chevro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1800" b="0" i="0" u="none" strike="noStrike" cap="none" spc="0" normalizeH="0" dirty="0">
                <a:ln>
                  <a:noFill/>
                </a:ln>
                <a:solidFill>
                  <a:srgbClr val="4D4D4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GINGIVITIS.</a:t>
            </a:r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4D4D4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84" y="1720979"/>
            <a:ext cx="1919221" cy="1746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42563" t="296" r="197" b="2896"/>
          <a:stretch/>
        </p:blipFill>
        <p:spPr>
          <a:xfrm>
            <a:off x="2469107" y="1717919"/>
            <a:ext cx="1832662" cy="1746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257" y="1867364"/>
            <a:ext cx="1870680" cy="1323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/>
          <a:srcRect l="24459" t="13783" r="16498"/>
          <a:stretch/>
        </p:blipFill>
        <p:spPr>
          <a:xfrm>
            <a:off x="7104068" y="1870558"/>
            <a:ext cx="1687132" cy="1379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/>
          <a:srcRect r="-22" b="10338"/>
          <a:stretch/>
        </p:blipFill>
        <p:spPr>
          <a:xfrm>
            <a:off x="334584" y="4643694"/>
            <a:ext cx="1829067" cy="1292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1455" y="4657148"/>
            <a:ext cx="1716527" cy="1279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1166" y="4657148"/>
            <a:ext cx="2851542" cy="1478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lecha arriba y abajo 18"/>
          <p:cNvSpPr/>
          <p:nvPr/>
        </p:nvSpPr>
        <p:spPr>
          <a:xfrm>
            <a:off x="4561470" y="1365161"/>
            <a:ext cx="140603" cy="4571244"/>
          </a:xfrm>
          <a:prstGeom prst="up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4D4D4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1" name="Flecha izquierda y derecha 20"/>
          <p:cNvSpPr/>
          <p:nvPr/>
        </p:nvSpPr>
        <p:spPr>
          <a:xfrm>
            <a:off x="334584" y="3650783"/>
            <a:ext cx="8319789" cy="109848"/>
          </a:xfrm>
          <a:prstGeom prst="left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4D4D4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4" name="Rectángulo redondeado 23"/>
          <p:cNvSpPr/>
          <p:nvPr/>
        </p:nvSpPr>
        <p:spPr>
          <a:xfrm>
            <a:off x="3765820" y="3613967"/>
            <a:ext cx="1731902" cy="71508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1800" b="0" i="0" u="none" strike="noStrike" cap="none" spc="0" normalizeH="0" baseline="0" dirty="0">
                <a:ln>
                  <a:noFill/>
                </a:ln>
                <a:solidFill>
                  <a:srgbClr val="4D4D4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Enfermedades bucales.</a:t>
            </a:r>
          </a:p>
        </p:txBody>
      </p:sp>
    </p:spTree>
    <p:extLst>
      <p:ext uri="{BB962C8B-B14F-4D97-AF65-F5344CB8AC3E}">
        <p14:creationId xmlns:p14="http://schemas.microsoft.com/office/powerpoint/2010/main" val="419851506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atrón de Diapositivas - CURN Institucional 2">
  <a:themeElements>
    <a:clrScheme name="Patrón de Diapositivas - CURN Institucional 2">
      <a:dk1>
        <a:srgbClr val="4D4D4F"/>
      </a:dk1>
      <a:lt1>
        <a:srgbClr val="FFFFFF"/>
      </a:lt1>
      <a:dk2>
        <a:srgbClr val="A7A7A7"/>
      </a:dk2>
      <a:lt2>
        <a:srgbClr val="535353"/>
      </a:lt2>
      <a:accent1>
        <a:srgbClr val="009688"/>
      </a:accent1>
      <a:accent2>
        <a:srgbClr val="F29400"/>
      </a:accent2>
      <a:accent3>
        <a:srgbClr val="8BC34A"/>
      </a:accent3>
      <a:accent4>
        <a:srgbClr val="FFD347"/>
      </a:accent4>
      <a:accent5>
        <a:srgbClr val="8EAADB"/>
      </a:accent5>
      <a:accent6>
        <a:srgbClr val="B3B3B3"/>
      </a:accent6>
      <a:hlink>
        <a:srgbClr val="0000FF"/>
      </a:hlink>
      <a:folHlink>
        <a:srgbClr val="FF00FF"/>
      </a:folHlink>
    </a:clrScheme>
    <a:fontScheme name="Patrón de Diapositivas - CURN Institucional 2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Patrón de Diapositivas - CURN Institucional 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D4D4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D4D4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atrón de Diapositivas - CURN Institucional 2">
  <a:themeElements>
    <a:clrScheme name="Patrón de Diapositivas - CURN Institucional 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688"/>
      </a:accent1>
      <a:accent2>
        <a:srgbClr val="F29400"/>
      </a:accent2>
      <a:accent3>
        <a:srgbClr val="8BC34A"/>
      </a:accent3>
      <a:accent4>
        <a:srgbClr val="FFD347"/>
      </a:accent4>
      <a:accent5>
        <a:srgbClr val="8EAADB"/>
      </a:accent5>
      <a:accent6>
        <a:srgbClr val="B3B3B3"/>
      </a:accent6>
      <a:hlink>
        <a:srgbClr val="0000FF"/>
      </a:hlink>
      <a:folHlink>
        <a:srgbClr val="FF00FF"/>
      </a:folHlink>
    </a:clrScheme>
    <a:fontScheme name="Patrón de Diapositivas - CURN Institucional 2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Patrón de Diapositivas - CURN Institucional 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D4D4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D4D4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1695</Words>
  <Application>Microsoft Office PowerPoint</Application>
  <PresentationFormat>Presentación en pantalla (4:3)</PresentationFormat>
  <Paragraphs>181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Arial</vt:lpstr>
      <vt:lpstr>Arial</vt:lpstr>
      <vt:lpstr>Bebas Neue</vt:lpstr>
      <vt:lpstr>Bebas Neue Regular</vt:lpstr>
      <vt:lpstr>Calibri</vt:lpstr>
      <vt:lpstr>Helvetica</vt:lpstr>
      <vt:lpstr>Patrón de Diapositivas - CURN Institucional 2</vt:lpstr>
      <vt:lpstr> PAT COLECTIVO - III SEMESTRE  PROGRAMA DE ODONTOLOGÍA  </vt:lpstr>
      <vt:lpstr> </vt:lpstr>
      <vt:lpstr>Presentación de PowerPoint</vt:lpstr>
      <vt:lpstr>ANTECEDENTES</vt:lpstr>
      <vt:lpstr>Presentación de PowerPoint</vt:lpstr>
      <vt:lpstr>CARACTERÍSTICAS</vt:lpstr>
      <vt:lpstr>Determinante de la salud</vt:lpstr>
      <vt:lpstr>DETERMINANTES SOCIALES DE LA SALUD</vt:lpstr>
      <vt:lpstr>ENFERMEDADES BUCALES</vt:lpstr>
      <vt:lpstr>MARCO TEÓRICO</vt:lpstr>
      <vt:lpstr>MARCO TEÓRICO</vt:lpstr>
      <vt:lpstr>MARCO TEÓRICO</vt:lpstr>
      <vt:lpstr>PLANTEAMIENTO DEL PROBLEMA</vt:lpstr>
      <vt:lpstr>JUSTIFICACIÓN</vt:lpstr>
      <vt:lpstr>PREGUNTA PROBLEMA</vt:lpstr>
      <vt:lpstr>OBJETIVO GENERAL</vt:lpstr>
      <vt:lpstr>OBJETIVOS ESPECÍFICOS</vt:lpstr>
      <vt:lpstr>METODOLOGIA</vt:lpstr>
      <vt:lpstr>Presentación de PowerPoint</vt:lpstr>
      <vt:lpstr>CONSIDERACIONES ETICAS</vt:lpstr>
      <vt:lpstr>CONSENTIMIENTO INFORMADO</vt:lpstr>
      <vt:lpstr>ENCUESTA</vt:lpstr>
      <vt:lpstr>RESULTADOS</vt:lpstr>
      <vt:lpstr>Resultados </vt:lpstr>
      <vt:lpstr>Resultado</vt:lpstr>
      <vt:lpstr>Resultado </vt:lpstr>
      <vt:lpstr>DISCUSIÓN </vt:lpstr>
      <vt:lpstr>CONCLUSIÓN</vt:lpstr>
      <vt:lpstr>RECOMENDACIONES</vt:lpstr>
      <vt:lpstr>BIBLIOGRAFÍA</vt:lpstr>
      <vt:lpstr>BIBLIOGRAFIAS.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 COLECTIVO - III SEMESTRE  PROGRAMA DE ODONTOLOGÍA</dc:title>
  <dc:creator>teresita burgos fuentes</dc:creator>
  <cp:lastModifiedBy>teresita burgos fuentes</cp:lastModifiedBy>
  <cp:revision>37</cp:revision>
  <dcterms:modified xsi:type="dcterms:W3CDTF">2019-11-20T12:52:49Z</dcterms:modified>
</cp:coreProperties>
</file>