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81" r:id="rId12"/>
    <p:sldId id="268" r:id="rId13"/>
    <p:sldId id="269" r:id="rId14"/>
    <p:sldId id="280" r:id="rId15"/>
    <p:sldId id="271" r:id="rId16"/>
    <p:sldId id="282" r:id="rId17"/>
    <p:sldId id="273" r:id="rId18"/>
    <p:sldId id="272" r:id="rId19"/>
    <p:sldId id="286" r:id="rId20"/>
    <p:sldId id="284" r:id="rId21"/>
    <p:sldId id="283" r:id="rId22"/>
    <p:sldId id="275" r:id="rId23"/>
    <p:sldId id="285"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276" r:id="rId42"/>
    <p:sldId id="277" r:id="rId43"/>
    <p:sldId id="278" r:id="rId44"/>
    <p:sldId id="279" r:id="rId45"/>
  </p:sldIdLst>
  <p:sldSz cx="9144000" cy="6858000" type="screen4x3"/>
  <p:notesSz cx="6950075" cy="9236075"/>
  <p:embeddedFontLst>
    <p:embeddedFont>
      <p:font typeface="Abadi" panose="020B0604020202020204" charset="0"/>
      <p:regular r:id="rId47"/>
    </p:embeddedFont>
    <p:embeddedFont>
      <p:font typeface="Calibri Light" panose="020F0302020204030204" pitchFamily="34" charset="0"/>
      <p:regular r:id="rId48"/>
      <p:italic r:id="rId49"/>
    </p:embeddedFont>
    <p:embeddedFont>
      <p:font typeface="Bebas Neue" panose="020B0604020202020204" charset="0"/>
      <p:regular r:id="rId50"/>
    </p:embeddedFont>
    <p:embeddedFont>
      <p:font typeface="Roboto" panose="020B060402020202020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669"/>
    <a:srgbClr val="FFFFAF"/>
    <a:srgbClr val="FFFF00"/>
    <a:srgbClr val="C5FFC5"/>
    <a:srgbClr val="5DFF5D"/>
    <a:srgbClr val="00CC00"/>
    <a:srgbClr val="FFF0E5"/>
    <a:srgbClr val="FFCBA7"/>
    <a:srgbClr val="FF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C8B766-3668-49A2-88A5-858B83550D40}">
  <a:tblStyle styleId="{7FC8B766-3668-49A2-88A5-858B83550D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68B2F-5BF7-4E61-B7D5-67118CC2CDB7}"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CO"/>
        </a:p>
      </dgm:t>
    </dgm:pt>
    <dgm:pt modelId="{0C5B31F6-3DF0-429D-AF4A-67D7102BF342}">
      <dgm:prSet phldrT="[Texto]"/>
      <dgm:spPr/>
      <dgm:t>
        <a:bodyPr/>
        <a:lstStyle/>
        <a:p>
          <a:pPr rtl="0"/>
          <a:r>
            <a:rPr lang="es-MX" b="0" i="0" u="none" dirty="0">
              <a:solidFill>
                <a:schemeClr val="tx1"/>
              </a:solidFill>
            </a:rPr>
            <a:t>Son varios los autores que han venido contribuyendo a la construcción de la historia de la infancia como son Lloyd de Mouse, </a:t>
          </a:r>
          <a:r>
            <a:rPr lang="es-MX" b="0" i="0" u="none" dirty="0" err="1">
              <a:solidFill>
                <a:schemeClr val="tx1"/>
              </a:solidFill>
            </a:rPr>
            <a:t>Phillipe</a:t>
          </a:r>
          <a:r>
            <a:rPr lang="es-MX" b="0" i="0" u="none" dirty="0">
              <a:solidFill>
                <a:schemeClr val="tx1"/>
              </a:solidFill>
            </a:rPr>
            <a:t> Aries, María Victoria </a:t>
          </a:r>
          <a:r>
            <a:rPr lang="es-MX" b="0" i="0" u="none" dirty="0" err="1">
              <a:solidFill>
                <a:schemeClr val="tx1"/>
              </a:solidFill>
            </a:rPr>
            <a:t>Alzate</a:t>
          </a:r>
          <a:r>
            <a:rPr lang="es-MX" b="0" i="0" u="none" dirty="0">
              <a:solidFill>
                <a:schemeClr val="tx1"/>
              </a:solidFill>
            </a:rPr>
            <a:t>, Cecilia </a:t>
          </a:r>
          <a:r>
            <a:rPr lang="es-MX" b="0" i="0" u="none" dirty="0" err="1">
              <a:solidFill>
                <a:schemeClr val="tx1"/>
              </a:solidFill>
            </a:rPr>
            <a:t>Múñoz</a:t>
          </a:r>
          <a:r>
            <a:rPr lang="es-MX" b="0" i="0" u="none" dirty="0">
              <a:solidFill>
                <a:schemeClr val="tx1"/>
              </a:solidFill>
            </a:rPr>
            <a:t>, </a:t>
          </a:r>
          <a:r>
            <a:rPr lang="es-MX" b="0" i="0" u="none" dirty="0" err="1">
              <a:solidFill>
                <a:schemeClr val="tx1"/>
              </a:solidFill>
            </a:rPr>
            <a:t>Abasalón</a:t>
          </a:r>
          <a:r>
            <a:rPr lang="es-MX" b="0" i="0" u="none">
              <a:solidFill>
                <a:schemeClr val="tx1"/>
              </a:solidFill>
            </a:rPr>
            <a:t> Jiménez, entre otros. </a:t>
          </a:r>
          <a:endParaRPr lang="es-CO" dirty="0">
            <a:solidFill>
              <a:schemeClr val="tx1"/>
            </a:solidFill>
          </a:endParaRPr>
        </a:p>
      </dgm:t>
    </dgm:pt>
    <dgm:pt modelId="{E9C8244B-05CD-4B79-9B37-4F4315B89918}" type="parTrans" cxnId="{922B4E30-1BE3-43B7-B1E9-00B29EA6E8D2}">
      <dgm:prSet/>
      <dgm:spPr/>
      <dgm:t>
        <a:bodyPr/>
        <a:lstStyle/>
        <a:p>
          <a:endParaRPr lang="es-CO">
            <a:solidFill>
              <a:schemeClr val="tx1"/>
            </a:solidFill>
          </a:endParaRPr>
        </a:p>
      </dgm:t>
    </dgm:pt>
    <dgm:pt modelId="{ED48C01B-BF48-4194-9D9D-C303C7FDDE37}" type="sibTrans" cxnId="{922B4E30-1BE3-43B7-B1E9-00B29EA6E8D2}">
      <dgm:prSet/>
      <dgm:spPr/>
      <dgm:t>
        <a:bodyPr/>
        <a:lstStyle/>
        <a:p>
          <a:endParaRPr lang="es-CO">
            <a:solidFill>
              <a:schemeClr val="tx1"/>
            </a:solidFill>
          </a:endParaRPr>
        </a:p>
      </dgm:t>
    </dgm:pt>
    <dgm:pt modelId="{A1C341B2-2F31-4405-B87E-7456EF6A396A}">
      <dgm:prSet/>
      <dgm:spPr/>
      <dgm:t>
        <a:bodyPr/>
        <a:lstStyle/>
        <a:p>
          <a:pPr rtl="0"/>
          <a:r>
            <a:rPr lang="es-MX" b="0" i="0" u="none" dirty="0">
              <a:solidFill>
                <a:schemeClr val="tx1"/>
              </a:solidFill>
            </a:rPr>
            <a:t>En estos estudios se ha venido visibilizando las transformaciones que a los largo de las épocas se han dado en las concepciones sobre las infancias y en las formas como los adultos interactúan con los niños y niñas. </a:t>
          </a:r>
          <a:endParaRPr lang="es-MX" b="0" dirty="0">
            <a:solidFill>
              <a:schemeClr val="tx1"/>
            </a:solidFill>
          </a:endParaRPr>
        </a:p>
      </dgm:t>
    </dgm:pt>
    <dgm:pt modelId="{5499E487-D859-4DE7-BA05-0353ABEB66F5}" type="parTrans" cxnId="{C67CAB69-88DA-4DCF-BED4-35FD55260E78}">
      <dgm:prSet/>
      <dgm:spPr/>
      <dgm:t>
        <a:bodyPr/>
        <a:lstStyle/>
        <a:p>
          <a:endParaRPr lang="es-CO">
            <a:solidFill>
              <a:schemeClr val="tx1"/>
            </a:solidFill>
          </a:endParaRPr>
        </a:p>
      </dgm:t>
    </dgm:pt>
    <dgm:pt modelId="{E80D6946-16F1-4039-B7A7-6FBD4831027D}" type="sibTrans" cxnId="{C67CAB69-88DA-4DCF-BED4-35FD55260E78}">
      <dgm:prSet/>
      <dgm:spPr/>
      <dgm:t>
        <a:bodyPr/>
        <a:lstStyle/>
        <a:p>
          <a:endParaRPr lang="es-CO">
            <a:solidFill>
              <a:schemeClr val="tx1"/>
            </a:solidFill>
          </a:endParaRPr>
        </a:p>
      </dgm:t>
    </dgm:pt>
    <dgm:pt modelId="{1A889605-4B42-4516-BCB8-C3D1B273C7CE}">
      <dgm:prSet phldrT="[Texto]"/>
      <dgm:spPr/>
      <dgm:t>
        <a:bodyPr/>
        <a:lstStyle/>
        <a:p>
          <a:pPr rtl="0"/>
          <a:r>
            <a:rPr lang="es-MX" b="0" i="0" u="none">
              <a:solidFill>
                <a:schemeClr val="tx1"/>
              </a:solidFill>
            </a:rPr>
            <a:t>Las </a:t>
          </a:r>
          <a:r>
            <a:rPr lang="es-MX" b="0" i="0" u="none" dirty="0">
              <a:solidFill>
                <a:schemeClr val="tx1"/>
              </a:solidFill>
            </a:rPr>
            <a:t>investigaciones de estos autores se han centrado en las formas de interacción de los adultos con los niños y niñas, en los contextos familiares, escolares y socio-culturales.</a:t>
          </a:r>
          <a:endParaRPr lang="es-CO" dirty="0">
            <a:solidFill>
              <a:schemeClr val="tx1"/>
            </a:solidFill>
          </a:endParaRPr>
        </a:p>
      </dgm:t>
    </dgm:pt>
    <dgm:pt modelId="{97332AAF-338F-4D52-9049-C6F4DDD4E266}" type="parTrans" cxnId="{D79FD477-02E8-4FAB-8BFF-3F3EF9126A97}">
      <dgm:prSet/>
      <dgm:spPr/>
      <dgm:t>
        <a:bodyPr/>
        <a:lstStyle/>
        <a:p>
          <a:endParaRPr lang="es-CO">
            <a:solidFill>
              <a:schemeClr val="tx1"/>
            </a:solidFill>
          </a:endParaRPr>
        </a:p>
      </dgm:t>
    </dgm:pt>
    <dgm:pt modelId="{A661AF42-7084-4111-A569-77788C5F12D9}" type="sibTrans" cxnId="{D79FD477-02E8-4FAB-8BFF-3F3EF9126A97}">
      <dgm:prSet/>
      <dgm:spPr/>
      <dgm:t>
        <a:bodyPr/>
        <a:lstStyle/>
        <a:p>
          <a:endParaRPr lang="es-CO">
            <a:solidFill>
              <a:schemeClr val="tx1"/>
            </a:solidFill>
          </a:endParaRPr>
        </a:p>
      </dgm:t>
    </dgm:pt>
    <dgm:pt modelId="{34BBAFEC-294D-418F-9B21-FE87A4AA66E5}">
      <dgm:prSet/>
      <dgm:spPr/>
      <dgm:t>
        <a:bodyPr/>
        <a:lstStyle/>
        <a:p>
          <a:pPr rtl="0"/>
          <a:r>
            <a:rPr lang="es-MX" b="0" i="0" u="none" dirty="0">
              <a:solidFill>
                <a:schemeClr val="tx1"/>
              </a:solidFill>
            </a:rPr>
            <a:t>Sin embargo, al hacer un primer rastreo documental se identificó:</a:t>
          </a:r>
        </a:p>
        <a:p>
          <a:pPr rtl="0"/>
          <a:r>
            <a:rPr lang="es-MX" b="0" i="0" u="none" dirty="0">
              <a:solidFill>
                <a:schemeClr val="tx1"/>
              </a:solidFill>
            </a:rPr>
            <a:t>1. Son escasos los estudios sobre las infancias en la zona del Caribe Colombiano.</a:t>
          </a:r>
        </a:p>
        <a:p>
          <a:pPr rtl="0"/>
          <a:r>
            <a:rPr lang="es-MX" b="0" i="0" u="none" dirty="0">
              <a:solidFill>
                <a:schemeClr val="tx1"/>
              </a:solidFill>
            </a:rPr>
            <a:t>2. No se logro identificar estudios sobre las infancias en diferentes generaciones.</a:t>
          </a:r>
          <a:endParaRPr lang="es-MX" b="0" dirty="0">
            <a:solidFill>
              <a:schemeClr val="tx1"/>
            </a:solidFill>
          </a:endParaRPr>
        </a:p>
      </dgm:t>
    </dgm:pt>
    <dgm:pt modelId="{17090B6A-6B3B-4009-B410-AECB990AB9B5}" type="parTrans" cxnId="{E695EA37-1FF1-4A8C-9E7F-91B657B741D0}">
      <dgm:prSet/>
      <dgm:spPr/>
      <dgm:t>
        <a:bodyPr/>
        <a:lstStyle/>
        <a:p>
          <a:endParaRPr lang="es-CO">
            <a:solidFill>
              <a:schemeClr val="tx1"/>
            </a:solidFill>
          </a:endParaRPr>
        </a:p>
      </dgm:t>
    </dgm:pt>
    <dgm:pt modelId="{508BC524-462E-4F5F-8F17-81F3C7A7DA10}" type="sibTrans" cxnId="{E695EA37-1FF1-4A8C-9E7F-91B657B741D0}">
      <dgm:prSet/>
      <dgm:spPr/>
      <dgm:t>
        <a:bodyPr/>
        <a:lstStyle/>
        <a:p>
          <a:endParaRPr lang="es-CO">
            <a:solidFill>
              <a:schemeClr val="tx1"/>
            </a:solidFill>
          </a:endParaRPr>
        </a:p>
      </dgm:t>
    </dgm:pt>
    <dgm:pt modelId="{C1CF5159-E054-44CF-8108-22D49CB58917}" type="pres">
      <dgm:prSet presAssocID="{6C268B2F-5BF7-4E61-B7D5-67118CC2CDB7}" presName="diagram" presStyleCnt="0">
        <dgm:presLayoutVars>
          <dgm:dir/>
          <dgm:resizeHandles val="exact"/>
        </dgm:presLayoutVars>
      </dgm:prSet>
      <dgm:spPr/>
      <dgm:t>
        <a:bodyPr/>
        <a:lstStyle/>
        <a:p>
          <a:endParaRPr lang="es-CO"/>
        </a:p>
      </dgm:t>
    </dgm:pt>
    <dgm:pt modelId="{0C6DAA8B-C6DD-45A7-88D9-8F36768B30A1}" type="pres">
      <dgm:prSet presAssocID="{0C5B31F6-3DF0-429D-AF4A-67D7102BF342}" presName="node" presStyleLbl="node1" presStyleIdx="0" presStyleCnt="4">
        <dgm:presLayoutVars>
          <dgm:bulletEnabled val="1"/>
        </dgm:presLayoutVars>
      </dgm:prSet>
      <dgm:spPr/>
      <dgm:t>
        <a:bodyPr/>
        <a:lstStyle/>
        <a:p>
          <a:endParaRPr lang="es-CO"/>
        </a:p>
      </dgm:t>
    </dgm:pt>
    <dgm:pt modelId="{C7D199D0-B16B-45AF-B3F2-C45A35D8B797}" type="pres">
      <dgm:prSet presAssocID="{ED48C01B-BF48-4194-9D9D-C303C7FDDE37}" presName="sibTrans" presStyleCnt="0"/>
      <dgm:spPr/>
    </dgm:pt>
    <dgm:pt modelId="{AF2F6E8B-B31C-4685-AE1E-9E47852B8ECB}" type="pres">
      <dgm:prSet presAssocID="{1A889605-4B42-4516-BCB8-C3D1B273C7CE}" presName="node" presStyleLbl="node1" presStyleIdx="1" presStyleCnt="4">
        <dgm:presLayoutVars>
          <dgm:bulletEnabled val="1"/>
        </dgm:presLayoutVars>
      </dgm:prSet>
      <dgm:spPr/>
      <dgm:t>
        <a:bodyPr/>
        <a:lstStyle/>
        <a:p>
          <a:endParaRPr lang="es-CO"/>
        </a:p>
      </dgm:t>
    </dgm:pt>
    <dgm:pt modelId="{C8C7D910-290B-4F3C-922A-BC998578F75E}" type="pres">
      <dgm:prSet presAssocID="{A661AF42-7084-4111-A569-77788C5F12D9}" presName="sibTrans" presStyleCnt="0"/>
      <dgm:spPr/>
    </dgm:pt>
    <dgm:pt modelId="{265B0731-2DBC-432B-96E3-84FD77D37777}" type="pres">
      <dgm:prSet presAssocID="{A1C341B2-2F31-4405-B87E-7456EF6A396A}" presName="node" presStyleLbl="node1" presStyleIdx="2" presStyleCnt="4">
        <dgm:presLayoutVars>
          <dgm:bulletEnabled val="1"/>
        </dgm:presLayoutVars>
      </dgm:prSet>
      <dgm:spPr/>
      <dgm:t>
        <a:bodyPr/>
        <a:lstStyle/>
        <a:p>
          <a:endParaRPr lang="es-CO"/>
        </a:p>
      </dgm:t>
    </dgm:pt>
    <dgm:pt modelId="{E2792034-A27F-41FB-ADBE-07F4A8027F59}" type="pres">
      <dgm:prSet presAssocID="{E80D6946-16F1-4039-B7A7-6FBD4831027D}" presName="sibTrans" presStyleCnt="0"/>
      <dgm:spPr/>
    </dgm:pt>
    <dgm:pt modelId="{76A93524-2E6A-435B-988B-EC35C8713B2B}" type="pres">
      <dgm:prSet presAssocID="{34BBAFEC-294D-418F-9B21-FE87A4AA66E5}" presName="node" presStyleLbl="node1" presStyleIdx="3" presStyleCnt="4">
        <dgm:presLayoutVars>
          <dgm:bulletEnabled val="1"/>
        </dgm:presLayoutVars>
      </dgm:prSet>
      <dgm:spPr/>
      <dgm:t>
        <a:bodyPr/>
        <a:lstStyle/>
        <a:p>
          <a:endParaRPr lang="es-CO"/>
        </a:p>
      </dgm:t>
    </dgm:pt>
  </dgm:ptLst>
  <dgm:cxnLst>
    <dgm:cxn modelId="{4B9C1C8B-6265-4163-ACC7-996C0ECA43D8}" type="presOf" srcId="{34BBAFEC-294D-418F-9B21-FE87A4AA66E5}" destId="{76A93524-2E6A-435B-988B-EC35C8713B2B}" srcOrd="0" destOrd="0" presId="urn:microsoft.com/office/officeart/2005/8/layout/default"/>
    <dgm:cxn modelId="{B2E8A125-91B8-4D16-B86D-9DA472221C90}" type="presOf" srcId="{0C5B31F6-3DF0-429D-AF4A-67D7102BF342}" destId="{0C6DAA8B-C6DD-45A7-88D9-8F36768B30A1}" srcOrd="0" destOrd="0" presId="urn:microsoft.com/office/officeart/2005/8/layout/default"/>
    <dgm:cxn modelId="{AE55930B-76FD-468A-B4C2-EF0781A4B4C9}" type="presOf" srcId="{A1C341B2-2F31-4405-B87E-7456EF6A396A}" destId="{265B0731-2DBC-432B-96E3-84FD77D37777}" srcOrd="0" destOrd="0" presId="urn:microsoft.com/office/officeart/2005/8/layout/default"/>
    <dgm:cxn modelId="{67D10C29-393E-4611-A67C-4353797A86C8}" type="presOf" srcId="{6C268B2F-5BF7-4E61-B7D5-67118CC2CDB7}" destId="{C1CF5159-E054-44CF-8108-22D49CB58917}" srcOrd="0" destOrd="0" presId="urn:microsoft.com/office/officeart/2005/8/layout/default"/>
    <dgm:cxn modelId="{C67CAB69-88DA-4DCF-BED4-35FD55260E78}" srcId="{6C268B2F-5BF7-4E61-B7D5-67118CC2CDB7}" destId="{A1C341B2-2F31-4405-B87E-7456EF6A396A}" srcOrd="2" destOrd="0" parTransId="{5499E487-D859-4DE7-BA05-0353ABEB66F5}" sibTransId="{E80D6946-16F1-4039-B7A7-6FBD4831027D}"/>
    <dgm:cxn modelId="{E695EA37-1FF1-4A8C-9E7F-91B657B741D0}" srcId="{6C268B2F-5BF7-4E61-B7D5-67118CC2CDB7}" destId="{34BBAFEC-294D-418F-9B21-FE87A4AA66E5}" srcOrd="3" destOrd="0" parTransId="{17090B6A-6B3B-4009-B410-AECB990AB9B5}" sibTransId="{508BC524-462E-4F5F-8F17-81F3C7A7DA10}"/>
    <dgm:cxn modelId="{BE3E19FA-AE36-421B-A5D7-3CC44311AC36}" type="presOf" srcId="{1A889605-4B42-4516-BCB8-C3D1B273C7CE}" destId="{AF2F6E8B-B31C-4685-AE1E-9E47852B8ECB}" srcOrd="0" destOrd="0" presId="urn:microsoft.com/office/officeart/2005/8/layout/default"/>
    <dgm:cxn modelId="{D79FD477-02E8-4FAB-8BFF-3F3EF9126A97}" srcId="{6C268B2F-5BF7-4E61-B7D5-67118CC2CDB7}" destId="{1A889605-4B42-4516-BCB8-C3D1B273C7CE}" srcOrd="1" destOrd="0" parTransId="{97332AAF-338F-4D52-9049-C6F4DDD4E266}" sibTransId="{A661AF42-7084-4111-A569-77788C5F12D9}"/>
    <dgm:cxn modelId="{922B4E30-1BE3-43B7-B1E9-00B29EA6E8D2}" srcId="{6C268B2F-5BF7-4E61-B7D5-67118CC2CDB7}" destId="{0C5B31F6-3DF0-429D-AF4A-67D7102BF342}" srcOrd="0" destOrd="0" parTransId="{E9C8244B-05CD-4B79-9B37-4F4315B89918}" sibTransId="{ED48C01B-BF48-4194-9D9D-C303C7FDDE37}"/>
    <dgm:cxn modelId="{AA1BE226-1610-4223-BC5D-4BCAAE5DCB38}" type="presParOf" srcId="{C1CF5159-E054-44CF-8108-22D49CB58917}" destId="{0C6DAA8B-C6DD-45A7-88D9-8F36768B30A1}" srcOrd="0" destOrd="0" presId="urn:microsoft.com/office/officeart/2005/8/layout/default"/>
    <dgm:cxn modelId="{0B9766BC-AB2C-403D-A5B3-5C0466ABBCA8}" type="presParOf" srcId="{C1CF5159-E054-44CF-8108-22D49CB58917}" destId="{C7D199D0-B16B-45AF-B3F2-C45A35D8B797}" srcOrd="1" destOrd="0" presId="urn:microsoft.com/office/officeart/2005/8/layout/default"/>
    <dgm:cxn modelId="{BE132CF7-1570-4D1D-A295-BEC3216BBC31}" type="presParOf" srcId="{C1CF5159-E054-44CF-8108-22D49CB58917}" destId="{AF2F6E8B-B31C-4685-AE1E-9E47852B8ECB}" srcOrd="2" destOrd="0" presId="urn:microsoft.com/office/officeart/2005/8/layout/default"/>
    <dgm:cxn modelId="{2F9786C1-0837-45B9-8357-73FB88788CB2}" type="presParOf" srcId="{C1CF5159-E054-44CF-8108-22D49CB58917}" destId="{C8C7D910-290B-4F3C-922A-BC998578F75E}" srcOrd="3" destOrd="0" presId="urn:microsoft.com/office/officeart/2005/8/layout/default"/>
    <dgm:cxn modelId="{C2E294CE-4983-4E83-B607-7C4C6BC90CD0}" type="presParOf" srcId="{C1CF5159-E054-44CF-8108-22D49CB58917}" destId="{265B0731-2DBC-432B-96E3-84FD77D37777}" srcOrd="4" destOrd="0" presId="urn:microsoft.com/office/officeart/2005/8/layout/default"/>
    <dgm:cxn modelId="{FF99D4D8-AE6D-484A-8AC1-87326ADF3BDB}" type="presParOf" srcId="{C1CF5159-E054-44CF-8108-22D49CB58917}" destId="{E2792034-A27F-41FB-ADBE-07F4A8027F59}" srcOrd="5" destOrd="0" presId="urn:microsoft.com/office/officeart/2005/8/layout/default"/>
    <dgm:cxn modelId="{0F997508-EA38-468C-91A1-4024EF2022ED}" type="presParOf" srcId="{C1CF5159-E054-44CF-8108-22D49CB58917}" destId="{76A93524-2E6A-435B-988B-EC35C8713B2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ECB25D-27C5-454A-BFA6-1B14EC2042E3}"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s-CO"/>
        </a:p>
      </dgm:t>
    </dgm:pt>
    <dgm:pt modelId="{E2AB6137-4F3F-4BEA-9057-014342B5664D}">
      <dgm:prSet phldrT="[Texto]"/>
      <dgm:spPr/>
      <dgm:t>
        <a:bodyPr/>
        <a:lstStyle/>
        <a:p>
          <a:r>
            <a:rPr lang="es-CO" dirty="0"/>
            <a:t>1. Aplicación de las entrevistas</a:t>
          </a:r>
        </a:p>
      </dgm:t>
    </dgm:pt>
    <dgm:pt modelId="{91551FE0-BE4F-4FFA-86B8-6ED39DB6F56A}" type="parTrans" cxnId="{22F7F157-BEE0-4508-9DE3-D140F6868ADE}">
      <dgm:prSet/>
      <dgm:spPr/>
      <dgm:t>
        <a:bodyPr/>
        <a:lstStyle/>
        <a:p>
          <a:endParaRPr lang="es-CO"/>
        </a:p>
      </dgm:t>
    </dgm:pt>
    <dgm:pt modelId="{9E070D20-E086-4992-8D6C-9BC9EEE33017}" type="sibTrans" cxnId="{22F7F157-BEE0-4508-9DE3-D140F6868ADE}">
      <dgm:prSet/>
      <dgm:spPr/>
      <dgm:t>
        <a:bodyPr/>
        <a:lstStyle/>
        <a:p>
          <a:endParaRPr lang="es-CO"/>
        </a:p>
      </dgm:t>
    </dgm:pt>
    <dgm:pt modelId="{BEC60E09-EC28-4D77-9EF9-1C9EA28AF418}">
      <dgm:prSet phldrT="[Texto]"/>
      <dgm:spPr/>
      <dgm:t>
        <a:bodyPr/>
        <a:lstStyle/>
        <a:p>
          <a:r>
            <a:rPr lang="es-CO" dirty="0"/>
            <a:t>2. Transcripción de las entrevistas en un formulario de Google.</a:t>
          </a:r>
        </a:p>
      </dgm:t>
    </dgm:pt>
    <dgm:pt modelId="{EE81C689-F4BE-4F51-8194-2B0A1DF0B477}" type="parTrans" cxnId="{1EB07A45-4C0B-4250-BC95-0FBF909B72FF}">
      <dgm:prSet/>
      <dgm:spPr/>
      <dgm:t>
        <a:bodyPr/>
        <a:lstStyle/>
        <a:p>
          <a:endParaRPr lang="es-CO"/>
        </a:p>
      </dgm:t>
    </dgm:pt>
    <dgm:pt modelId="{E8127792-07E9-49C3-8FE7-03678AE56584}" type="sibTrans" cxnId="{1EB07A45-4C0B-4250-BC95-0FBF909B72FF}">
      <dgm:prSet/>
      <dgm:spPr/>
      <dgm:t>
        <a:bodyPr/>
        <a:lstStyle/>
        <a:p>
          <a:endParaRPr lang="es-CO"/>
        </a:p>
      </dgm:t>
    </dgm:pt>
    <dgm:pt modelId="{2AEF38BD-395F-4209-AF22-943489561846}">
      <dgm:prSet phldrT="[Texto]"/>
      <dgm:spPr/>
      <dgm:t>
        <a:bodyPr/>
        <a:lstStyle/>
        <a:p>
          <a:r>
            <a:rPr lang="es-CO" dirty="0"/>
            <a:t>3. Matriz de información</a:t>
          </a:r>
        </a:p>
      </dgm:t>
    </dgm:pt>
    <dgm:pt modelId="{D1987017-EB2D-4BC7-979F-1AB619461943}" type="parTrans" cxnId="{5BD6FE8D-99F9-43D0-A13B-83B99E49DBC6}">
      <dgm:prSet/>
      <dgm:spPr/>
      <dgm:t>
        <a:bodyPr/>
        <a:lstStyle/>
        <a:p>
          <a:endParaRPr lang="es-CO"/>
        </a:p>
      </dgm:t>
    </dgm:pt>
    <dgm:pt modelId="{9DCBBE49-F99B-4ACE-A77B-AE13C73D4D8E}" type="sibTrans" cxnId="{5BD6FE8D-99F9-43D0-A13B-83B99E49DBC6}">
      <dgm:prSet/>
      <dgm:spPr/>
      <dgm:t>
        <a:bodyPr/>
        <a:lstStyle/>
        <a:p>
          <a:endParaRPr lang="es-CO"/>
        </a:p>
      </dgm:t>
    </dgm:pt>
    <dgm:pt modelId="{AEAABC39-3126-4B3A-89CB-B8ED4AC071C5}">
      <dgm:prSet phldrT="[Texto]"/>
      <dgm:spPr/>
      <dgm:t>
        <a:bodyPr/>
        <a:lstStyle/>
        <a:p>
          <a:r>
            <a:rPr lang="es-CO" dirty="0">
              <a:solidFill>
                <a:srgbClr val="FF0000"/>
              </a:solidFill>
            </a:rPr>
            <a:t>4. Recopilación de fotos, audios y vídeos (en proceso)</a:t>
          </a:r>
        </a:p>
      </dgm:t>
    </dgm:pt>
    <dgm:pt modelId="{920F390A-4246-429D-8F8B-8D479C6E95E9}" type="parTrans" cxnId="{C524BED3-29F6-4734-9C61-50F33F635B87}">
      <dgm:prSet/>
      <dgm:spPr/>
      <dgm:t>
        <a:bodyPr/>
        <a:lstStyle/>
        <a:p>
          <a:endParaRPr lang="es-CO"/>
        </a:p>
      </dgm:t>
    </dgm:pt>
    <dgm:pt modelId="{C80A46FC-4A18-41CA-99C1-7AE21069B794}" type="sibTrans" cxnId="{C524BED3-29F6-4734-9C61-50F33F635B87}">
      <dgm:prSet/>
      <dgm:spPr/>
      <dgm:t>
        <a:bodyPr/>
        <a:lstStyle/>
        <a:p>
          <a:endParaRPr lang="es-CO"/>
        </a:p>
      </dgm:t>
    </dgm:pt>
    <dgm:pt modelId="{811345F6-F28B-44AE-8E92-306D10FC71B1}">
      <dgm:prSet phldrT="[Texto]"/>
      <dgm:spPr/>
      <dgm:t>
        <a:bodyPr/>
        <a:lstStyle/>
        <a:p>
          <a:r>
            <a:rPr lang="es-CO" dirty="0">
              <a:solidFill>
                <a:srgbClr val="FF0000"/>
              </a:solidFill>
            </a:rPr>
            <a:t>5. Análisis de contenido (en proceso)</a:t>
          </a:r>
        </a:p>
        <a:p>
          <a:r>
            <a:rPr lang="es-CO" dirty="0">
              <a:solidFill>
                <a:srgbClr val="FF0000"/>
              </a:solidFill>
            </a:rPr>
            <a:t>- Transcripciones</a:t>
          </a:r>
        </a:p>
        <a:p>
          <a:r>
            <a:rPr lang="es-CO" dirty="0">
              <a:solidFill>
                <a:srgbClr val="FF0000"/>
              </a:solidFill>
            </a:rPr>
            <a:t>- Fotografías</a:t>
          </a:r>
        </a:p>
      </dgm:t>
    </dgm:pt>
    <dgm:pt modelId="{BF172C4A-4C8C-4BBD-B8F3-9B611DBAB4CD}" type="parTrans" cxnId="{61A25E94-A5AD-4FDF-941C-E58CBD4807D0}">
      <dgm:prSet/>
      <dgm:spPr/>
      <dgm:t>
        <a:bodyPr/>
        <a:lstStyle/>
        <a:p>
          <a:endParaRPr lang="es-CO"/>
        </a:p>
      </dgm:t>
    </dgm:pt>
    <dgm:pt modelId="{E8211F54-B971-407C-BFC9-68F85B854B4D}" type="sibTrans" cxnId="{61A25E94-A5AD-4FDF-941C-E58CBD4807D0}">
      <dgm:prSet/>
      <dgm:spPr/>
      <dgm:t>
        <a:bodyPr/>
        <a:lstStyle/>
        <a:p>
          <a:endParaRPr lang="es-CO"/>
        </a:p>
      </dgm:t>
    </dgm:pt>
    <dgm:pt modelId="{127F9814-AD70-4931-BA78-1481FA24AD79}" type="pres">
      <dgm:prSet presAssocID="{EFECB25D-27C5-454A-BFA6-1B14EC2042E3}" presName="rootnode" presStyleCnt="0">
        <dgm:presLayoutVars>
          <dgm:chMax/>
          <dgm:chPref/>
          <dgm:dir/>
          <dgm:animLvl val="lvl"/>
        </dgm:presLayoutVars>
      </dgm:prSet>
      <dgm:spPr/>
      <dgm:t>
        <a:bodyPr/>
        <a:lstStyle/>
        <a:p>
          <a:endParaRPr lang="es-CO"/>
        </a:p>
      </dgm:t>
    </dgm:pt>
    <dgm:pt modelId="{265A71D3-6953-4803-B2D3-122ECE497125}" type="pres">
      <dgm:prSet presAssocID="{E2AB6137-4F3F-4BEA-9057-014342B5664D}" presName="composite" presStyleCnt="0"/>
      <dgm:spPr/>
    </dgm:pt>
    <dgm:pt modelId="{EBA7DAC2-FCBA-4D25-AB21-01212276CB44}" type="pres">
      <dgm:prSet presAssocID="{E2AB6137-4F3F-4BEA-9057-014342B5664D}" presName="LShape" presStyleLbl="alignNode1" presStyleIdx="0" presStyleCnt="9"/>
      <dgm:spPr/>
    </dgm:pt>
    <dgm:pt modelId="{7B9F4BE6-E66F-40B2-A9D1-2DE87BB33818}" type="pres">
      <dgm:prSet presAssocID="{E2AB6137-4F3F-4BEA-9057-014342B5664D}" presName="ParentText" presStyleLbl="revTx" presStyleIdx="0" presStyleCnt="5">
        <dgm:presLayoutVars>
          <dgm:chMax val="0"/>
          <dgm:chPref val="0"/>
          <dgm:bulletEnabled val="1"/>
        </dgm:presLayoutVars>
      </dgm:prSet>
      <dgm:spPr/>
      <dgm:t>
        <a:bodyPr/>
        <a:lstStyle/>
        <a:p>
          <a:endParaRPr lang="es-CO"/>
        </a:p>
      </dgm:t>
    </dgm:pt>
    <dgm:pt modelId="{A6B411CD-6091-417A-8454-3C0B35AB019A}" type="pres">
      <dgm:prSet presAssocID="{E2AB6137-4F3F-4BEA-9057-014342B5664D}" presName="Triangle" presStyleLbl="alignNode1" presStyleIdx="1" presStyleCnt="9"/>
      <dgm:spPr/>
    </dgm:pt>
    <dgm:pt modelId="{E4E75A89-A60E-435C-9407-329A8B0C6EC6}" type="pres">
      <dgm:prSet presAssocID="{9E070D20-E086-4992-8D6C-9BC9EEE33017}" presName="sibTrans" presStyleCnt="0"/>
      <dgm:spPr/>
    </dgm:pt>
    <dgm:pt modelId="{15CCE1BF-BA95-4E88-89F2-69DD2DF82C49}" type="pres">
      <dgm:prSet presAssocID="{9E070D20-E086-4992-8D6C-9BC9EEE33017}" presName="space" presStyleCnt="0"/>
      <dgm:spPr/>
    </dgm:pt>
    <dgm:pt modelId="{D0967A6F-BAA1-49C6-B442-CA5B0F8703D1}" type="pres">
      <dgm:prSet presAssocID="{BEC60E09-EC28-4D77-9EF9-1C9EA28AF418}" presName="composite" presStyleCnt="0"/>
      <dgm:spPr/>
    </dgm:pt>
    <dgm:pt modelId="{F3D5CE82-4ED3-4354-8E20-D6439BFE6E93}" type="pres">
      <dgm:prSet presAssocID="{BEC60E09-EC28-4D77-9EF9-1C9EA28AF418}" presName="LShape" presStyleLbl="alignNode1" presStyleIdx="2" presStyleCnt="9"/>
      <dgm:spPr/>
    </dgm:pt>
    <dgm:pt modelId="{9C43D5EF-CF0B-46C9-8484-CEC52AABD178}" type="pres">
      <dgm:prSet presAssocID="{BEC60E09-EC28-4D77-9EF9-1C9EA28AF418}" presName="ParentText" presStyleLbl="revTx" presStyleIdx="1" presStyleCnt="5">
        <dgm:presLayoutVars>
          <dgm:chMax val="0"/>
          <dgm:chPref val="0"/>
          <dgm:bulletEnabled val="1"/>
        </dgm:presLayoutVars>
      </dgm:prSet>
      <dgm:spPr/>
      <dgm:t>
        <a:bodyPr/>
        <a:lstStyle/>
        <a:p>
          <a:endParaRPr lang="es-CO"/>
        </a:p>
      </dgm:t>
    </dgm:pt>
    <dgm:pt modelId="{03F77DED-BC29-4EB3-9B67-485C0FD70216}" type="pres">
      <dgm:prSet presAssocID="{BEC60E09-EC28-4D77-9EF9-1C9EA28AF418}" presName="Triangle" presStyleLbl="alignNode1" presStyleIdx="3" presStyleCnt="9"/>
      <dgm:spPr/>
    </dgm:pt>
    <dgm:pt modelId="{5C6DB386-BE95-4F69-A622-7CF769C321DE}" type="pres">
      <dgm:prSet presAssocID="{E8127792-07E9-49C3-8FE7-03678AE56584}" presName="sibTrans" presStyleCnt="0"/>
      <dgm:spPr/>
    </dgm:pt>
    <dgm:pt modelId="{4D4FF8C7-7248-45D4-B5E7-15B90EA3897A}" type="pres">
      <dgm:prSet presAssocID="{E8127792-07E9-49C3-8FE7-03678AE56584}" presName="space" presStyleCnt="0"/>
      <dgm:spPr/>
    </dgm:pt>
    <dgm:pt modelId="{E65FCDF9-CE1E-451D-8B1B-8364EC3F9E82}" type="pres">
      <dgm:prSet presAssocID="{2AEF38BD-395F-4209-AF22-943489561846}" presName="composite" presStyleCnt="0"/>
      <dgm:spPr/>
    </dgm:pt>
    <dgm:pt modelId="{0C1E94C0-66E3-45A8-B109-E8A1EAD8B569}" type="pres">
      <dgm:prSet presAssocID="{2AEF38BD-395F-4209-AF22-943489561846}" presName="LShape" presStyleLbl="alignNode1" presStyleIdx="4" presStyleCnt="9"/>
      <dgm:spPr/>
    </dgm:pt>
    <dgm:pt modelId="{0E5B1C9A-CE91-4F01-B54B-7E9369DE407F}" type="pres">
      <dgm:prSet presAssocID="{2AEF38BD-395F-4209-AF22-943489561846}" presName="ParentText" presStyleLbl="revTx" presStyleIdx="2" presStyleCnt="5">
        <dgm:presLayoutVars>
          <dgm:chMax val="0"/>
          <dgm:chPref val="0"/>
          <dgm:bulletEnabled val="1"/>
        </dgm:presLayoutVars>
      </dgm:prSet>
      <dgm:spPr/>
      <dgm:t>
        <a:bodyPr/>
        <a:lstStyle/>
        <a:p>
          <a:endParaRPr lang="es-CO"/>
        </a:p>
      </dgm:t>
    </dgm:pt>
    <dgm:pt modelId="{CFE0F555-5922-45E0-8F1B-6AF8D4EF3243}" type="pres">
      <dgm:prSet presAssocID="{2AEF38BD-395F-4209-AF22-943489561846}" presName="Triangle" presStyleLbl="alignNode1" presStyleIdx="5" presStyleCnt="9"/>
      <dgm:spPr/>
    </dgm:pt>
    <dgm:pt modelId="{C01C3CB1-1AB1-4648-B0E9-812EB7162BD2}" type="pres">
      <dgm:prSet presAssocID="{9DCBBE49-F99B-4ACE-A77B-AE13C73D4D8E}" presName="sibTrans" presStyleCnt="0"/>
      <dgm:spPr/>
    </dgm:pt>
    <dgm:pt modelId="{9A7107A3-DD27-48CA-B19E-8E4A60F7F721}" type="pres">
      <dgm:prSet presAssocID="{9DCBBE49-F99B-4ACE-A77B-AE13C73D4D8E}" presName="space" presStyleCnt="0"/>
      <dgm:spPr/>
    </dgm:pt>
    <dgm:pt modelId="{0049C8E5-1905-4727-92FD-09F935FD9D45}" type="pres">
      <dgm:prSet presAssocID="{AEAABC39-3126-4B3A-89CB-B8ED4AC071C5}" presName="composite" presStyleCnt="0"/>
      <dgm:spPr/>
    </dgm:pt>
    <dgm:pt modelId="{854388D7-587F-48D1-8517-1203995C3924}" type="pres">
      <dgm:prSet presAssocID="{AEAABC39-3126-4B3A-89CB-B8ED4AC071C5}" presName="LShape" presStyleLbl="alignNode1" presStyleIdx="6" presStyleCnt="9"/>
      <dgm:spPr/>
    </dgm:pt>
    <dgm:pt modelId="{EED94B5E-7BAC-4E0C-A07B-349C5965B04B}" type="pres">
      <dgm:prSet presAssocID="{AEAABC39-3126-4B3A-89CB-B8ED4AC071C5}" presName="ParentText" presStyleLbl="revTx" presStyleIdx="3" presStyleCnt="5">
        <dgm:presLayoutVars>
          <dgm:chMax val="0"/>
          <dgm:chPref val="0"/>
          <dgm:bulletEnabled val="1"/>
        </dgm:presLayoutVars>
      </dgm:prSet>
      <dgm:spPr/>
      <dgm:t>
        <a:bodyPr/>
        <a:lstStyle/>
        <a:p>
          <a:endParaRPr lang="es-CO"/>
        </a:p>
      </dgm:t>
    </dgm:pt>
    <dgm:pt modelId="{E6FE8A2F-37F0-48E2-B7A5-65FC4551F7AC}" type="pres">
      <dgm:prSet presAssocID="{AEAABC39-3126-4B3A-89CB-B8ED4AC071C5}" presName="Triangle" presStyleLbl="alignNode1" presStyleIdx="7" presStyleCnt="9"/>
      <dgm:spPr/>
    </dgm:pt>
    <dgm:pt modelId="{1F348BC0-53F7-4159-9C5F-6AC2DFD9708D}" type="pres">
      <dgm:prSet presAssocID="{C80A46FC-4A18-41CA-99C1-7AE21069B794}" presName="sibTrans" presStyleCnt="0"/>
      <dgm:spPr/>
    </dgm:pt>
    <dgm:pt modelId="{6154814E-CA53-4D0A-80F3-1B1E910B2A4E}" type="pres">
      <dgm:prSet presAssocID="{C80A46FC-4A18-41CA-99C1-7AE21069B794}" presName="space" presStyleCnt="0"/>
      <dgm:spPr/>
    </dgm:pt>
    <dgm:pt modelId="{6B8C47EB-62B4-4E0A-B436-7E526770300B}" type="pres">
      <dgm:prSet presAssocID="{811345F6-F28B-44AE-8E92-306D10FC71B1}" presName="composite" presStyleCnt="0"/>
      <dgm:spPr/>
    </dgm:pt>
    <dgm:pt modelId="{73FC888B-96B6-4782-93DA-2B7FD17140A8}" type="pres">
      <dgm:prSet presAssocID="{811345F6-F28B-44AE-8E92-306D10FC71B1}" presName="LShape" presStyleLbl="alignNode1" presStyleIdx="8" presStyleCnt="9"/>
      <dgm:spPr/>
    </dgm:pt>
    <dgm:pt modelId="{6C6967E3-B102-4F2E-B3BA-902B891DE547}" type="pres">
      <dgm:prSet presAssocID="{811345F6-F28B-44AE-8E92-306D10FC71B1}" presName="ParentText" presStyleLbl="revTx" presStyleIdx="4" presStyleCnt="5">
        <dgm:presLayoutVars>
          <dgm:chMax val="0"/>
          <dgm:chPref val="0"/>
          <dgm:bulletEnabled val="1"/>
        </dgm:presLayoutVars>
      </dgm:prSet>
      <dgm:spPr/>
      <dgm:t>
        <a:bodyPr/>
        <a:lstStyle/>
        <a:p>
          <a:endParaRPr lang="es-CO"/>
        </a:p>
      </dgm:t>
    </dgm:pt>
  </dgm:ptLst>
  <dgm:cxnLst>
    <dgm:cxn modelId="{61A25E94-A5AD-4FDF-941C-E58CBD4807D0}" srcId="{EFECB25D-27C5-454A-BFA6-1B14EC2042E3}" destId="{811345F6-F28B-44AE-8E92-306D10FC71B1}" srcOrd="4" destOrd="0" parTransId="{BF172C4A-4C8C-4BBD-B8F3-9B611DBAB4CD}" sibTransId="{E8211F54-B971-407C-BFC9-68F85B854B4D}"/>
    <dgm:cxn modelId="{6FDB6C80-3721-4B6D-AD23-A8A2AEFFBB57}" type="presOf" srcId="{BEC60E09-EC28-4D77-9EF9-1C9EA28AF418}" destId="{9C43D5EF-CF0B-46C9-8484-CEC52AABD178}" srcOrd="0" destOrd="0" presId="urn:microsoft.com/office/officeart/2009/3/layout/StepUpProcess"/>
    <dgm:cxn modelId="{5BD6FE8D-99F9-43D0-A13B-83B99E49DBC6}" srcId="{EFECB25D-27C5-454A-BFA6-1B14EC2042E3}" destId="{2AEF38BD-395F-4209-AF22-943489561846}" srcOrd="2" destOrd="0" parTransId="{D1987017-EB2D-4BC7-979F-1AB619461943}" sibTransId="{9DCBBE49-F99B-4ACE-A77B-AE13C73D4D8E}"/>
    <dgm:cxn modelId="{22F7F157-BEE0-4508-9DE3-D140F6868ADE}" srcId="{EFECB25D-27C5-454A-BFA6-1B14EC2042E3}" destId="{E2AB6137-4F3F-4BEA-9057-014342B5664D}" srcOrd="0" destOrd="0" parTransId="{91551FE0-BE4F-4FFA-86B8-6ED39DB6F56A}" sibTransId="{9E070D20-E086-4992-8D6C-9BC9EEE33017}"/>
    <dgm:cxn modelId="{7FB5B13B-82B5-406B-9AEB-B56CE5E0C108}" type="presOf" srcId="{E2AB6137-4F3F-4BEA-9057-014342B5664D}" destId="{7B9F4BE6-E66F-40B2-A9D1-2DE87BB33818}" srcOrd="0" destOrd="0" presId="urn:microsoft.com/office/officeart/2009/3/layout/StepUpProcess"/>
    <dgm:cxn modelId="{C524BED3-29F6-4734-9C61-50F33F635B87}" srcId="{EFECB25D-27C5-454A-BFA6-1B14EC2042E3}" destId="{AEAABC39-3126-4B3A-89CB-B8ED4AC071C5}" srcOrd="3" destOrd="0" parTransId="{920F390A-4246-429D-8F8B-8D479C6E95E9}" sibTransId="{C80A46FC-4A18-41CA-99C1-7AE21069B794}"/>
    <dgm:cxn modelId="{C22308C9-11C9-4C83-8B24-C17B9BF57B21}" type="presOf" srcId="{AEAABC39-3126-4B3A-89CB-B8ED4AC071C5}" destId="{EED94B5E-7BAC-4E0C-A07B-349C5965B04B}" srcOrd="0" destOrd="0" presId="urn:microsoft.com/office/officeart/2009/3/layout/StepUpProcess"/>
    <dgm:cxn modelId="{F008985C-A385-4A2E-B0B5-781A1C45D9FC}" type="presOf" srcId="{2AEF38BD-395F-4209-AF22-943489561846}" destId="{0E5B1C9A-CE91-4F01-B54B-7E9369DE407F}" srcOrd="0" destOrd="0" presId="urn:microsoft.com/office/officeart/2009/3/layout/StepUpProcess"/>
    <dgm:cxn modelId="{1EB07A45-4C0B-4250-BC95-0FBF909B72FF}" srcId="{EFECB25D-27C5-454A-BFA6-1B14EC2042E3}" destId="{BEC60E09-EC28-4D77-9EF9-1C9EA28AF418}" srcOrd="1" destOrd="0" parTransId="{EE81C689-F4BE-4F51-8194-2B0A1DF0B477}" sibTransId="{E8127792-07E9-49C3-8FE7-03678AE56584}"/>
    <dgm:cxn modelId="{B3DC1B93-7306-4620-968E-378FBF6FEC93}" type="presOf" srcId="{EFECB25D-27C5-454A-BFA6-1B14EC2042E3}" destId="{127F9814-AD70-4931-BA78-1481FA24AD79}" srcOrd="0" destOrd="0" presId="urn:microsoft.com/office/officeart/2009/3/layout/StepUpProcess"/>
    <dgm:cxn modelId="{E5897A0E-B352-4B70-9920-EC23BBAB2316}" type="presOf" srcId="{811345F6-F28B-44AE-8E92-306D10FC71B1}" destId="{6C6967E3-B102-4F2E-B3BA-902B891DE547}" srcOrd="0" destOrd="0" presId="urn:microsoft.com/office/officeart/2009/3/layout/StepUpProcess"/>
    <dgm:cxn modelId="{3DEE80C4-826A-497D-AAC0-D128C5F2B612}" type="presParOf" srcId="{127F9814-AD70-4931-BA78-1481FA24AD79}" destId="{265A71D3-6953-4803-B2D3-122ECE497125}" srcOrd="0" destOrd="0" presId="urn:microsoft.com/office/officeart/2009/3/layout/StepUpProcess"/>
    <dgm:cxn modelId="{0838FE79-786B-4CF6-93AD-8E47B89B8B1F}" type="presParOf" srcId="{265A71D3-6953-4803-B2D3-122ECE497125}" destId="{EBA7DAC2-FCBA-4D25-AB21-01212276CB44}" srcOrd="0" destOrd="0" presId="urn:microsoft.com/office/officeart/2009/3/layout/StepUpProcess"/>
    <dgm:cxn modelId="{DA360A61-0767-41C0-B4DD-7F573C220D2F}" type="presParOf" srcId="{265A71D3-6953-4803-B2D3-122ECE497125}" destId="{7B9F4BE6-E66F-40B2-A9D1-2DE87BB33818}" srcOrd="1" destOrd="0" presId="urn:microsoft.com/office/officeart/2009/3/layout/StepUpProcess"/>
    <dgm:cxn modelId="{BFC140E2-1B79-48B4-9950-CCB5C6B27965}" type="presParOf" srcId="{265A71D3-6953-4803-B2D3-122ECE497125}" destId="{A6B411CD-6091-417A-8454-3C0B35AB019A}" srcOrd="2" destOrd="0" presId="urn:microsoft.com/office/officeart/2009/3/layout/StepUpProcess"/>
    <dgm:cxn modelId="{640349B2-11DA-46BE-A482-7292AD544BFF}" type="presParOf" srcId="{127F9814-AD70-4931-BA78-1481FA24AD79}" destId="{E4E75A89-A60E-435C-9407-329A8B0C6EC6}" srcOrd="1" destOrd="0" presId="urn:microsoft.com/office/officeart/2009/3/layout/StepUpProcess"/>
    <dgm:cxn modelId="{550ED77B-CC4F-474A-B2DF-D48E74F7574F}" type="presParOf" srcId="{E4E75A89-A60E-435C-9407-329A8B0C6EC6}" destId="{15CCE1BF-BA95-4E88-89F2-69DD2DF82C49}" srcOrd="0" destOrd="0" presId="urn:microsoft.com/office/officeart/2009/3/layout/StepUpProcess"/>
    <dgm:cxn modelId="{3C64327C-B6D8-442B-8131-73ADBA1259B6}" type="presParOf" srcId="{127F9814-AD70-4931-BA78-1481FA24AD79}" destId="{D0967A6F-BAA1-49C6-B442-CA5B0F8703D1}" srcOrd="2" destOrd="0" presId="urn:microsoft.com/office/officeart/2009/3/layout/StepUpProcess"/>
    <dgm:cxn modelId="{EA0CD83D-769E-4216-B8E2-238E683ED408}" type="presParOf" srcId="{D0967A6F-BAA1-49C6-B442-CA5B0F8703D1}" destId="{F3D5CE82-4ED3-4354-8E20-D6439BFE6E93}" srcOrd="0" destOrd="0" presId="urn:microsoft.com/office/officeart/2009/3/layout/StepUpProcess"/>
    <dgm:cxn modelId="{A1EB13BE-4B7D-4F6C-9F82-CDE756CA2374}" type="presParOf" srcId="{D0967A6F-BAA1-49C6-B442-CA5B0F8703D1}" destId="{9C43D5EF-CF0B-46C9-8484-CEC52AABD178}" srcOrd="1" destOrd="0" presId="urn:microsoft.com/office/officeart/2009/3/layout/StepUpProcess"/>
    <dgm:cxn modelId="{859E6DCF-B74C-4094-B6DB-59C61D22781D}" type="presParOf" srcId="{D0967A6F-BAA1-49C6-B442-CA5B0F8703D1}" destId="{03F77DED-BC29-4EB3-9B67-485C0FD70216}" srcOrd="2" destOrd="0" presId="urn:microsoft.com/office/officeart/2009/3/layout/StepUpProcess"/>
    <dgm:cxn modelId="{6E447549-3462-4370-A215-45F15488CD5D}" type="presParOf" srcId="{127F9814-AD70-4931-BA78-1481FA24AD79}" destId="{5C6DB386-BE95-4F69-A622-7CF769C321DE}" srcOrd="3" destOrd="0" presId="urn:microsoft.com/office/officeart/2009/3/layout/StepUpProcess"/>
    <dgm:cxn modelId="{6764C29E-CD30-4A0B-A485-D62BE003A04E}" type="presParOf" srcId="{5C6DB386-BE95-4F69-A622-7CF769C321DE}" destId="{4D4FF8C7-7248-45D4-B5E7-15B90EA3897A}" srcOrd="0" destOrd="0" presId="urn:microsoft.com/office/officeart/2009/3/layout/StepUpProcess"/>
    <dgm:cxn modelId="{E5062842-59EF-41B6-84BE-B5CE8D1B3A3B}" type="presParOf" srcId="{127F9814-AD70-4931-BA78-1481FA24AD79}" destId="{E65FCDF9-CE1E-451D-8B1B-8364EC3F9E82}" srcOrd="4" destOrd="0" presId="urn:microsoft.com/office/officeart/2009/3/layout/StepUpProcess"/>
    <dgm:cxn modelId="{AE49399B-AAD6-4A2F-A845-302C17086A21}" type="presParOf" srcId="{E65FCDF9-CE1E-451D-8B1B-8364EC3F9E82}" destId="{0C1E94C0-66E3-45A8-B109-E8A1EAD8B569}" srcOrd="0" destOrd="0" presId="urn:microsoft.com/office/officeart/2009/3/layout/StepUpProcess"/>
    <dgm:cxn modelId="{4713720F-6306-4E4C-9021-63E3C02ACABD}" type="presParOf" srcId="{E65FCDF9-CE1E-451D-8B1B-8364EC3F9E82}" destId="{0E5B1C9A-CE91-4F01-B54B-7E9369DE407F}" srcOrd="1" destOrd="0" presId="urn:microsoft.com/office/officeart/2009/3/layout/StepUpProcess"/>
    <dgm:cxn modelId="{8DE36DC4-17F4-460A-B322-7CD3FDF5D67B}" type="presParOf" srcId="{E65FCDF9-CE1E-451D-8B1B-8364EC3F9E82}" destId="{CFE0F555-5922-45E0-8F1B-6AF8D4EF3243}" srcOrd="2" destOrd="0" presId="urn:microsoft.com/office/officeart/2009/3/layout/StepUpProcess"/>
    <dgm:cxn modelId="{CDEEAF19-448F-4FE1-B804-1C592A961F8B}" type="presParOf" srcId="{127F9814-AD70-4931-BA78-1481FA24AD79}" destId="{C01C3CB1-1AB1-4648-B0E9-812EB7162BD2}" srcOrd="5" destOrd="0" presId="urn:microsoft.com/office/officeart/2009/3/layout/StepUpProcess"/>
    <dgm:cxn modelId="{090CFB99-A1D0-48B1-9BF5-D52B4B600A1D}" type="presParOf" srcId="{C01C3CB1-1AB1-4648-B0E9-812EB7162BD2}" destId="{9A7107A3-DD27-48CA-B19E-8E4A60F7F721}" srcOrd="0" destOrd="0" presId="urn:microsoft.com/office/officeart/2009/3/layout/StepUpProcess"/>
    <dgm:cxn modelId="{22A18588-C963-4DF0-B13C-ECF9CA453783}" type="presParOf" srcId="{127F9814-AD70-4931-BA78-1481FA24AD79}" destId="{0049C8E5-1905-4727-92FD-09F935FD9D45}" srcOrd="6" destOrd="0" presId="urn:microsoft.com/office/officeart/2009/3/layout/StepUpProcess"/>
    <dgm:cxn modelId="{9C6C0FC0-A95E-49B6-84F4-0C446DC25132}" type="presParOf" srcId="{0049C8E5-1905-4727-92FD-09F935FD9D45}" destId="{854388D7-587F-48D1-8517-1203995C3924}" srcOrd="0" destOrd="0" presId="urn:microsoft.com/office/officeart/2009/3/layout/StepUpProcess"/>
    <dgm:cxn modelId="{51290732-8F7F-471E-99EE-A7D76EA5109F}" type="presParOf" srcId="{0049C8E5-1905-4727-92FD-09F935FD9D45}" destId="{EED94B5E-7BAC-4E0C-A07B-349C5965B04B}" srcOrd="1" destOrd="0" presId="urn:microsoft.com/office/officeart/2009/3/layout/StepUpProcess"/>
    <dgm:cxn modelId="{81184DA2-DE4E-4140-967E-523A302B44BA}" type="presParOf" srcId="{0049C8E5-1905-4727-92FD-09F935FD9D45}" destId="{E6FE8A2F-37F0-48E2-B7A5-65FC4551F7AC}" srcOrd="2" destOrd="0" presId="urn:microsoft.com/office/officeart/2009/3/layout/StepUpProcess"/>
    <dgm:cxn modelId="{1193E010-A81D-4E57-ABA9-233FB487CFAA}" type="presParOf" srcId="{127F9814-AD70-4931-BA78-1481FA24AD79}" destId="{1F348BC0-53F7-4159-9C5F-6AC2DFD9708D}" srcOrd="7" destOrd="0" presId="urn:microsoft.com/office/officeart/2009/3/layout/StepUpProcess"/>
    <dgm:cxn modelId="{6BB343B2-900D-4FF0-A5C1-3A708BE3E4D5}" type="presParOf" srcId="{1F348BC0-53F7-4159-9C5F-6AC2DFD9708D}" destId="{6154814E-CA53-4D0A-80F3-1B1E910B2A4E}" srcOrd="0" destOrd="0" presId="urn:microsoft.com/office/officeart/2009/3/layout/StepUpProcess"/>
    <dgm:cxn modelId="{1E0014B2-34D1-4156-A87A-77F2AFD0E917}" type="presParOf" srcId="{127F9814-AD70-4931-BA78-1481FA24AD79}" destId="{6B8C47EB-62B4-4E0A-B436-7E526770300B}" srcOrd="8" destOrd="0" presId="urn:microsoft.com/office/officeart/2009/3/layout/StepUpProcess"/>
    <dgm:cxn modelId="{0A1CA25F-C378-471B-A5F4-5AD6D86D7F13}" type="presParOf" srcId="{6B8C47EB-62B4-4E0A-B436-7E526770300B}" destId="{73FC888B-96B6-4782-93DA-2B7FD17140A8}" srcOrd="0" destOrd="0" presId="urn:microsoft.com/office/officeart/2009/3/layout/StepUpProcess"/>
    <dgm:cxn modelId="{222E21D8-B841-4B38-B71E-C0E6D68AFABA}" type="presParOf" srcId="{6B8C47EB-62B4-4E0A-B436-7E526770300B}" destId="{6C6967E3-B102-4F2E-B3BA-902B891DE54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3075" cy="461964"/>
          </a:xfrm>
          <a:prstGeom prst="rect">
            <a:avLst/>
          </a:prstGeom>
          <a:noFill/>
          <a:ln>
            <a:noFill/>
          </a:ln>
        </p:spPr>
        <p:txBody>
          <a:bodyPr spcFirstLastPara="1" wrap="square" lIns="92475" tIns="46225" rIns="92475" bIns="462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5414" y="0"/>
            <a:ext cx="3013075" cy="461964"/>
          </a:xfrm>
          <a:prstGeom prst="rect">
            <a:avLst/>
          </a:prstGeom>
          <a:noFill/>
          <a:ln>
            <a:noFill/>
          </a:ln>
        </p:spPr>
        <p:txBody>
          <a:bodyPr spcFirstLastPara="1" wrap="square" lIns="92475" tIns="46225" rIns="92475" bIns="462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325" y="4387851"/>
            <a:ext cx="5559425" cy="4156075"/>
          </a:xfrm>
          <a:prstGeom prst="rect">
            <a:avLst/>
          </a:prstGeom>
          <a:noFill/>
          <a:ln>
            <a:noFill/>
          </a:ln>
        </p:spPr>
        <p:txBody>
          <a:bodyPr spcFirstLastPara="1" wrap="square" lIns="92475" tIns="46225" rIns="92475" bIns="462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524"/>
            <a:ext cx="3013075" cy="461964"/>
          </a:xfrm>
          <a:prstGeom prst="rect">
            <a:avLst/>
          </a:prstGeom>
          <a:noFill/>
          <a:ln>
            <a:noFill/>
          </a:ln>
        </p:spPr>
        <p:txBody>
          <a:bodyPr spcFirstLastPara="1" wrap="square" lIns="92475" tIns="46225" rIns="92475" bIns="462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5414" y="8772524"/>
            <a:ext cx="3013075" cy="46196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25596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95325" y="4387851"/>
            <a:ext cx="5559425" cy="4156075"/>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98" name="Google Shape;98;p1: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4666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299b07f4d_0_49: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299b07f4d_0_49: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174" name="Google Shape;174;g7299b07f4d_0_49: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10</a:t>
            </a:fld>
            <a:endParaRPr/>
          </a:p>
        </p:txBody>
      </p:sp>
    </p:spTree>
    <p:extLst>
      <p:ext uri="{BB962C8B-B14F-4D97-AF65-F5344CB8AC3E}">
        <p14:creationId xmlns:p14="http://schemas.microsoft.com/office/powerpoint/2010/main" val="236489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299b07f4d_0_49: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299b07f4d_0_49: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174" name="Google Shape;174;g7299b07f4d_0_49: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11</a:t>
            </a:fld>
            <a:endParaRPr/>
          </a:p>
        </p:txBody>
      </p:sp>
    </p:spTree>
    <p:extLst>
      <p:ext uri="{BB962C8B-B14F-4D97-AF65-F5344CB8AC3E}">
        <p14:creationId xmlns:p14="http://schemas.microsoft.com/office/powerpoint/2010/main" val="162621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299b07f4d_0_56: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299b07f4d_0_56: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198" name="Google Shape;198;g7299b07f4d_0_56: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12</a:t>
            </a:fld>
            <a:endParaRPr/>
          </a:p>
        </p:txBody>
      </p:sp>
    </p:spTree>
    <p:extLst>
      <p:ext uri="{BB962C8B-B14F-4D97-AF65-F5344CB8AC3E}">
        <p14:creationId xmlns:p14="http://schemas.microsoft.com/office/powerpoint/2010/main" val="3081442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3b4e41e22_1_0: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3b4e41e22_1_0: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dirty="0"/>
          </a:p>
        </p:txBody>
      </p:sp>
      <p:sp>
        <p:nvSpPr>
          <p:cNvPr id="206" name="Google Shape;206;g73b4e41e22_1_0: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13</a:t>
            </a:fld>
            <a:endParaRPr/>
          </a:p>
        </p:txBody>
      </p:sp>
    </p:spTree>
    <p:extLst>
      <p:ext uri="{BB962C8B-B14F-4D97-AF65-F5344CB8AC3E}">
        <p14:creationId xmlns:p14="http://schemas.microsoft.com/office/powerpoint/2010/main" val="312841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7354c1c42_0_25: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7354c1c42_0_25: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dirty="0"/>
          </a:p>
        </p:txBody>
      </p:sp>
      <p:sp>
        <p:nvSpPr>
          <p:cNvPr id="214" name="Google Shape;214;g87354c1c42_0_25: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14</a:t>
            </a:fld>
            <a:endParaRPr/>
          </a:p>
        </p:txBody>
      </p:sp>
    </p:spTree>
    <p:extLst>
      <p:ext uri="{BB962C8B-B14F-4D97-AF65-F5344CB8AC3E}">
        <p14:creationId xmlns:p14="http://schemas.microsoft.com/office/powerpoint/2010/main" val="2474875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299b07f4d_0_63: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299b07f4d_0_63: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24" name="Google Shape;224;g7299b07f4d_0_63: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15</a:t>
            </a:fld>
            <a:endParaRPr/>
          </a:p>
        </p:txBody>
      </p:sp>
    </p:spTree>
    <p:extLst>
      <p:ext uri="{BB962C8B-B14F-4D97-AF65-F5344CB8AC3E}">
        <p14:creationId xmlns:p14="http://schemas.microsoft.com/office/powerpoint/2010/main" val="755304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299b07f4d_0_63: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299b07f4d_0_63: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24" name="Google Shape;224;g7299b07f4d_0_63: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16</a:t>
            </a:fld>
            <a:endParaRPr/>
          </a:p>
        </p:txBody>
      </p:sp>
    </p:spTree>
    <p:extLst>
      <p:ext uri="{BB962C8B-B14F-4D97-AF65-F5344CB8AC3E}">
        <p14:creationId xmlns:p14="http://schemas.microsoft.com/office/powerpoint/2010/main" val="237219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299b07f4d_0_70: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299b07f4d_0_70: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40" name="Google Shape;240;g7299b07f4d_0_70: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17</a:t>
            </a:fld>
            <a:endParaRPr/>
          </a:p>
        </p:txBody>
      </p:sp>
    </p:spTree>
    <p:extLst>
      <p:ext uri="{BB962C8B-B14F-4D97-AF65-F5344CB8AC3E}">
        <p14:creationId xmlns:p14="http://schemas.microsoft.com/office/powerpoint/2010/main" val="36917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3b4e41e22_1_8: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3b4e41e22_1_8: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32" name="Google Shape;232;g73b4e41e22_1_8: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18</a:t>
            </a:fld>
            <a:endParaRPr/>
          </a:p>
        </p:txBody>
      </p:sp>
    </p:spTree>
    <p:extLst>
      <p:ext uri="{BB962C8B-B14F-4D97-AF65-F5344CB8AC3E}">
        <p14:creationId xmlns:p14="http://schemas.microsoft.com/office/powerpoint/2010/main" val="1457447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299b07f4d_0_70: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299b07f4d_0_70: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40" name="Google Shape;240;g7299b07f4d_0_70: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19</a:t>
            </a:fld>
            <a:endParaRPr/>
          </a:p>
        </p:txBody>
      </p:sp>
    </p:spTree>
    <p:extLst>
      <p:ext uri="{BB962C8B-B14F-4D97-AF65-F5344CB8AC3E}">
        <p14:creationId xmlns:p14="http://schemas.microsoft.com/office/powerpoint/2010/main" val="9556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299b07f4d_0_41: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299b07f4d_0_41: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105" name="Google Shape;105;g7299b07f4d_0_41: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a:t>
            </a:fld>
            <a:endParaRPr/>
          </a:p>
        </p:txBody>
      </p:sp>
    </p:spTree>
    <p:extLst>
      <p:ext uri="{BB962C8B-B14F-4D97-AF65-F5344CB8AC3E}">
        <p14:creationId xmlns:p14="http://schemas.microsoft.com/office/powerpoint/2010/main" val="574130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299b07f4d_0_77: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299b07f4d_0_77: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56" name="Google Shape;256;g7299b07f4d_0_77: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21</a:t>
            </a:fld>
            <a:endParaRPr/>
          </a:p>
        </p:txBody>
      </p:sp>
    </p:spTree>
    <p:extLst>
      <p:ext uri="{BB962C8B-B14F-4D97-AF65-F5344CB8AC3E}">
        <p14:creationId xmlns:p14="http://schemas.microsoft.com/office/powerpoint/2010/main" val="1168936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299b07f4d_0_77: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299b07f4d_0_77: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56" name="Google Shape;256;g7299b07f4d_0_77: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22</a:t>
            </a:fld>
            <a:endParaRPr/>
          </a:p>
        </p:txBody>
      </p:sp>
    </p:spTree>
    <p:extLst>
      <p:ext uri="{BB962C8B-B14F-4D97-AF65-F5344CB8AC3E}">
        <p14:creationId xmlns:p14="http://schemas.microsoft.com/office/powerpoint/2010/main" val="2680882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O" sz="1200" b="0" i="0" u="none" strike="noStrike" cap="none" smtClean="0">
                <a:solidFill>
                  <a:schemeClr val="dk1"/>
                </a:solidFill>
                <a:latin typeface="Calibri"/>
                <a:ea typeface="Calibri"/>
                <a:cs typeface="Calibri"/>
                <a:sym typeface="Calibri"/>
              </a:rPr>
              <a:t>30</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9068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299b07f4d_0_84: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299b07f4d_0_84: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64" name="Google Shape;264;g7299b07f4d_0_84: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41</a:t>
            </a:fld>
            <a:endParaRPr/>
          </a:p>
        </p:txBody>
      </p:sp>
    </p:spTree>
    <p:extLst>
      <p:ext uri="{BB962C8B-B14F-4D97-AF65-F5344CB8AC3E}">
        <p14:creationId xmlns:p14="http://schemas.microsoft.com/office/powerpoint/2010/main" val="1280780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299b07f4d_0_91: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299b07f4d_0_91: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72" name="Google Shape;272;g7299b07f4d_0_91: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42</a:t>
            </a:fld>
            <a:endParaRPr/>
          </a:p>
        </p:txBody>
      </p:sp>
    </p:spTree>
    <p:extLst>
      <p:ext uri="{BB962C8B-B14F-4D97-AF65-F5344CB8AC3E}">
        <p14:creationId xmlns:p14="http://schemas.microsoft.com/office/powerpoint/2010/main" val="3709911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299b07f4d_0_98: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299b07f4d_0_98: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280" name="Google Shape;280;g7299b07f4d_0_98: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43</a:t>
            </a:fld>
            <a:endParaRPr/>
          </a:p>
        </p:txBody>
      </p:sp>
    </p:spTree>
    <p:extLst>
      <p:ext uri="{BB962C8B-B14F-4D97-AF65-F5344CB8AC3E}">
        <p14:creationId xmlns:p14="http://schemas.microsoft.com/office/powerpoint/2010/main" val="3414239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4e4db77f7_2_0: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4e4db77f7_2_0: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r>
              <a:rPr lang="es-CO" sz="1000">
                <a:solidFill>
                  <a:srgbClr val="000000"/>
                </a:solidFill>
                <a:latin typeface="Arial"/>
                <a:ea typeface="Arial"/>
                <a:cs typeface="Arial"/>
                <a:sym typeface="Arial"/>
              </a:rPr>
              <a:t>Biograma: En este caso se trata de un conjunto de narraciones de tipo biográfico, diferentes a las historias y relatos de vida, de una muestra amplia de sujetos y que son objeto de estudio de carácter comparativo. Uno de los principales representantes de este tipo de documentos es Theodore Abel.</a:t>
            </a:r>
            <a:endParaRPr/>
          </a:p>
        </p:txBody>
      </p:sp>
      <p:sp>
        <p:nvSpPr>
          <p:cNvPr id="288" name="Google Shape;288;g74e4db77f7_2_0: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44</a:t>
            </a:fld>
            <a:endParaRPr/>
          </a:p>
        </p:txBody>
      </p:sp>
    </p:spTree>
    <p:extLst>
      <p:ext uri="{BB962C8B-B14F-4D97-AF65-F5344CB8AC3E}">
        <p14:creationId xmlns:p14="http://schemas.microsoft.com/office/powerpoint/2010/main" val="245585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95325" y="4387851"/>
            <a:ext cx="5559425" cy="4156075"/>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119" name="Google Shape;119;p2: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89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299b07f4d_0_1: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299b07f4d_0_1: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127" name="Google Shape;127;g7299b07f4d_0_1: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4</a:t>
            </a:fld>
            <a:endParaRPr/>
          </a:p>
        </p:txBody>
      </p:sp>
    </p:spTree>
    <p:extLst>
      <p:ext uri="{BB962C8B-B14F-4D97-AF65-F5344CB8AC3E}">
        <p14:creationId xmlns:p14="http://schemas.microsoft.com/office/powerpoint/2010/main" val="211024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f7d3bcc5f_0_6: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f7d3bcc5f_0_6: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134" name="Google Shape;134;g7f7d3bcc5f_0_6: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5</a:t>
            </a:fld>
            <a:endParaRPr/>
          </a:p>
        </p:txBody>
      </p:sp>
    </p:spTree>
    <p:extLst>
      <p:ext uri="{BB962C8B-B14F-4D97-AF65-F5344CB8AC3E}">
        <p14:creationId xmlns:p14="http://schemas.microsoft.com/office/powerpoint/2010/main" val="48466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299b07f4d_0_9: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299b07f4d_0_9: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142" name="Google Shape;142;g7299b07f4d_0_9: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6</a:t>
            </a:fld>
            <a:endParaRPr/>
          </a:p>
        </p:txBody>
      </p:sp>
    </p:spTree>
    <p:extLst>
      <p:ext uri="{BB962C8B-B14F-4D97-AF65-F5344CB8AC3E}">
        <p14:creationId xmlns:p14="http://schemas.microsoft.com/office/powerpoint/2010/main" val="128021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299b07f4d_2_0: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299b07f4d_2_0: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150" name="Google Shape;150;g7299b07f4d_2_0: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7</a:t>
            </a:fld>
            <a:endParaRPr/>
          </a:p>
        </p:txBody>
      </p:sp>
    </p:spTree>
    <p:extLst>
      <p:ext uri="{BB962C8B-B14F-4D97-AF65-F5344CB8AC3E}">
        <p14:creationId xmlns:p14="http://schemas.microsoft.com/office/powerpoint/2010/main" val="419694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299b07f4d_0_16: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299b07f4d_0_16: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158" name="Google Shape;158;g7299b07f4d_0_16: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8</a:t>
            </a:fld>
            <a:endParaRPr/>
          </a:p>
        </p:txBody>
      </p:sp>
    </p:spTree>
    <p:extLst>
      <p:ext uri="{BB962C8B-B14F-4D97-AF65-F5344CB8AC3E}">
        <p14:creationId xmlns:p14="http://schemas.microsoft.com/office/powerpoint/2010/main" val="333177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299b07f4d_0_23: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299b07f4d_0_23:notes"/>
          <p:cNvSpPr txBox="1">
            <a:spLocks noGrp="1"/>
          </p:cNvSpPr>
          <p:nvPr>
            <p:ph type="body" idx="1"/>
          </p:nvPr>
        </p:nvSpPr>
        <p:spPr>
          <a:xfrm>
            <a:off x="695325" y="4387851"/>
            <a:ext cx="5559300" cy="4156200"/>
          </a:xfrm>
          <a:prstGeom prst="rect">
            <a:avLst/>
          </a:prstGeom>
        </p:spPr>
        <p:txBody>
          <a:bodyPr spcFirstLastPara="1" wrap="square" lIns="92475" tIns="46225" rIns="92475" bIns="46225" anchor="t" anchorCtr="0">
            <a:noAutofit/>
          </a:bodyPr>
          <a:lstStyle/>
          <a:p>
            <a:pPr marL="0" lvl="0" indent="0" algn="l" rtl="0">
              <a:spcBef>
                <a:spcPts val="360"/>
              </a:spcBef>
              <a:spcAft>
                <a:spcPts val="0"/>
              </a:spcAft>
              <a:buNone/>
            </a:pPr>
            <a:endParaRPr/>
          </a:p>
        </p:txBody>
      </p:sp>
      <p:sp>
        <p:nvSpPr>
          <p:cNvPr id="166" name="Google Shape;166;g7299b07f4d_0_23:notes"/>
          <p:cNvSpPr txBox="1">
            <a:spLocks noGrp="1"/>
          </p:cNvSpPr>
          <p:nvPr>
            <p:ph type="sldNum" idx="12"/>
          </p:nvPr>
        </p:nvSpPr>
        <p:spPr>
          <a:xfrm>
            <a:off x="3935414" y="8772524"/>
            <a:ext cx="3013200" cy="4620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s-CO"/>
              <a:t>9</a:t>
            </a:fld>
            <a:endParaRPr/>
          </a:p>
        </p:txBody>
      </p:sp>
    </p:spTree>
    <p:extLst>
      <p:ext uri="{BB962C8B-B14F-4D97-AF65-F5344CB8AC3E}">
        <p14:creationId xmlns:p14="http://schemas.microsoft.com/office/powerpoint/2010/main" val="40267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755576" y="3810289"/>
            <a:ext cx="7651694" cy="19949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5400"/>
              <a:buFont typeface="Bebas Neue"/>
              <a:buNone/>
              <a:defRPr sz="5400" b="0" i="0">
                <a:solidFill>
                  <a:schemeClr val="lt1"/>
                </a:solidFill>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899592" y="5805264"/>
            <a:ext cx="7488832" cy="66238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3A3838"/>
              </a:buClr>
              <a:buSzPts val="2400"/>
              <a:buNone/>
              <a:defRPr sz="2400">
                <a:solidFill>
                  <a:srgbClr val="3A3838"/>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
          <p:cNvPicPr preferRelativeResize="0"/>
          <p:nvPr/>
        </p:nvPicPr>
        <p:blipFill rotWithShape="1">
          <a:blip r:embed="rId3">
            <a:alphaModFix/>
          </a:blip>
          <a:srcRect/>
          <a:stretch/>
        </p:blipFill>
        <p:spPr>
          <a:xfrm>
            <a:off x="2130619" y="0"/>
            <a:ext cx="4901608" cy="40846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2"/>
              </a:buClr>
              <a:buSzPts val="3200"/>
              <a:buFont typeface="Bebas Neue"/>
              <a:buNone/>
              <a:defRPr sz="3200" b="0" i="0">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1"/>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1"/>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2"/>
              </a:buClr>
              <a:buSzPts val="3200"/>
              <a:buFont typeface="Bebas Neue"/>
              <a:buNone/>
              <a:defRPr sz="3200" b="0" i="0">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5" name="Google Shape;75;p12"/>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p:cSld name="Título y texto vertical">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rot="5400000">
            <a:off x="2069231" y="-269157"/>
            <a:ext cx="5005539"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title"/>
          </p:nvPr>
        </p:nvSpPr>
        <p:spPr>
          <a:xfrm>
            <a:off x="628650" y="137823"/>
            <a:ext cx="7886700" cy="98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2"/>
              </a:buClr>
              <a:buSzPts val="3600"/>
              <a:buFont typeface="Bebas Neue"/>
              <a:buNone/>
              <a:defRPr sz="3600" b="0" i="0">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1" name="Google Shape;81;p13"/>
          <p:cNvCxnSpPr/>
          <p:nvPr/>
        </p:nvCxnSpPr>
        <p:spPr>
          <a:xfrm>
            <a:off x="628650" y="1111536"/>
            <a:ext cx="7886700" cy="0"/>
          </a:xfrm>
          <a:prstGeom prst="straightConnector1">
            <a:avLst/>
          </a:prstGeom>
          <a:noFill/>
          <a:ln w="19050" cap="flat" cmpd="sng">
            <a:solidFill>
              <a:srgbClr val="D8D8D8"/>
            </a:solidFill>
            <a:prstDash val="dash"/>
            <a:round/>
            <a:headEnd type="none" w="sm" len="sm"/>
            <a:tailEnd type="none" w="sm" len="sm"/>
          </a:ln>
        </p:spPr>
      </p:cxnSp>
      <p:sp>
        <p:nvSpPr>
          <p:cNvPr id="82" name="Google Shape;82;p13"/>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122727"/>
              </a:lnSpc>
              <a:spcBef>
                <a:spcPts val="0"/>
              </a:spcBef>
              <a:spcAft>
                <a:spcPts val="0"/>
              </a:spcAft>
              <a:buClr>
                <a:schemeClr val="accent2"/>
              </a:buClr>
              <a:buSzPts val="4400"/>
              <a:buFont typeface="Bebas Neue"/>
              <a:buNone/>
              <a:defRPr b="0" i="0">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4"/>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e imágenes prediseñadas" type="txAndClipArt">
  <p:cSld name="TEXT_AND_CLIPART">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654844" y="128736"/>
            <a:ext cx="7772400" cy="98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2"/>
              </a:buClr>
              <a:buSzPts val="3600"/>
              <a:buFont typeface="Bebas Neue"/>
              <a:buNone/>
              <a:defRPr sz="3600" b="0" i="0">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5"/>
          <p:cNvSpPr txBox="1">
            <a:spLocks noGrp="1"/>
          </p:cNvSpPr>
          <p:nvPr>
            <p:ph type="body" idx="1"/>
          </p:nvPr>
        </p:nvSpPr>
        <p:spPr>
          <a:xfrm>
            <a:off x="685800" y="1268760"/>
            <a:ext cx="3810000" cy="482724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5"/>
          <p:cNvSpPr>
            <a:spLocks noGrp="1"/>
          </p:cNvSpPr>
          <p:nvPr>
            <p:ph type="clipArt" idx="2"/>
          </p:nvPr>
        </p:nvSpPr>
        <p:spPr>
          <a:xfrm>
            <a:off x="4648200" y="1268760"/>
            <a:ext cx="3810000" cy="48272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93" name="Google Shape;93;p15"/>
          <p:cNvCxnSpPr/>
          <p:nvPr/>
        </p:nvCxnSpPr>
        <p:spPr>
          <a:xfrm>
            <a:off x="628650" y="1111536"/>
            <a:ext cx="7886700" cy="0"/>
          </a:xfrm>
          <a:prstGeom prst="straightConnector1">
            <a:avLst/>
          </a:prstGeom>
          <a:noFill/>
          <a:ln w="19050" cap="flat" cmpd="sng">
            <a:solidFill>
              <a:srgbClr val="D8D8D8"/>
            </a:solidFill>
            <a:prstDash val="dash"/>
            <a:round/>
            <a:headEnd type="none" w="sm" len="sm"/>
            <a:tailEnd type="none" w="sm" len="sm"/>
          </a:ln>
        </p:spPr>
      </p:cxnSp>
      <p:sp>
        <p:nvSpPr>
          <p:cNvPr id="94" name="Google Shape;94;p15"/>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116633"/>
            <a:ext cx="7886700" cy="98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2"/>
              </a:buClr>
              <a:buSzPts val="3600"/>
              <a:buFont typeface="Bebas Neue"/>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162338"/>
            <a:ext cx="7886700" cy="501462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3A3838"/>
              </a:buClr>
              <a:buSzPts val="2800"/>
              <a:buChar char="•"/>
              <a:defRPr>
                <a:solidFill>
                  <a:srgbClr val="3A3838"/>
                </a:solidFill>
              </a:defRPr>
            </a:lvl1pPr>
            <a:lvl2pPr marL="914400" lvl="1" indent="-381000" algn="l">
              <a:lnSpc>
                <a:spcPct val="90000"/>
              </a:lnSpc>
              <a:spcBef>
                <a:spcPts val="500"/>
              </a:spcBef>
              <a:spcAft>
                <a:spcPts val="0"/>
              </a:spcAft>
              <a:buClr>
                <a:srgbClr val="3A3838"/>
              </a:buClr>
              <a:buSzPts val="2400"/>
              <a:buChar char="•"/>
              <a:defRPr>
                <a:solidFill>
                  <a:srgbClr val="3A3838"/>
                </a:solidFill>
              </a:defRPr>
            </a:lvl2pPr>
            <a:lvl3pPr marL="1371600" lvl="2" indent="-355600" algn="l">
              <a:lnSpc>
                <a:spcPct val="90000"/>
              </a:lnSpc>
              <a:spcBef>
                <a:spcPts val="500"/>
              </a:spcBef>
              <a:spcAft>
                <a:spcPts val="0"/>
              </a:spcAft>
              <a:buClr>
                <a:srgbClr val="3A3838"/>
              </a:buClr>
              <a:buSzPts val="2000"/>
              <a:buChar char="•"/>
              <a:defRPr>
                <a:solidFill>
                  <a:srgbClr val="3A3838"/>
                </a:solidFill>
              </a:defRPr>
            </a:lvl3pPr>
            <a:lvl4pPr marL="1828800" lvl="3" indent="-342900" algn="l">
              <a:lnSpc>
                <a:spcPct val="90000"/>
              </a:lnSpc>
              <a:spcBef>
                <a:spcPts val="500"/>
              </a:spcBef>
              <a:spcAft>
                <a:spcPts val="0"/>
              </a:spcAft>
              <a:buClr>
                <a:srgbClr val="3A3838"/>
              </a:buClr>
              <a:buSzPts val="1800"/>
              <a:buChar char="•"/>
              <a:defRPr>
                <a:solidFill>
                  <a:srgbClr val="3A3838"/>
                </a:solidFill>
              </a:defRPr>
            </a:lvl4pPr>
            <a:lvl5pPr marL="2286000" lvl="4" indent="-342900" algn="l">
              <a:lnSpc>
                <a:spcPct val="90000"/>
              </a:lnSpc>
              <a:spcBef>
                <a:spcPts val="500"/>
              </a:spcBef>
              <a:spcAft>
                <a:spcPts val="0"/>
              </a:spcAft>
              <a:buClr>
                <a:srgbClr val="3A3838"/>
              </a:buClr>
              <a:buSzPts val="1800"/>
              <a:buChar char="•"/>
              <a:defRPr>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 name="Google Shape;24;p3"/>
          <p:cNvCxnSpPr/>
          <p:nvPr/>
        </p:nvCxnSpPr>
        <p:spPr>
          <a:xfrm>
            <a:off x="628650" y="1111536"/>
            <a:ext cx="7886700" cy="0"/>
          </a:xfrm>
          <a:prstGeom prst="straightConnector1">
            <a:avLst/>
          </a:prstGeom>
          <a:noFill/>
          <a:ln w="19050" cap="flat" cmpd="sng">
            <a:solidFill>
              <a:srgbClr val="D8D8D8"/>
            </a:solidFill>
            <a:prstDash val="dash"/>
            <a:round/>
            <a:headEnd type="none" w="sm" len="sm"/>
            <a:tailEnd type="none" w="sm" len="sm"/>
          </a:ln>
        </p:spPr>
      </p:cxnSp>
      <p:sp>
        <p:nvSpPr>
          <p:cNvPr id="25" name="Google Shape;25;p3"/>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s-CO"/>
              <a:t>‹Nº›</a:t>
            </a:fld>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cabezado de sección Tipo 1" type="secHead">
  <p:cSld name="SECTION_HEADER">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a:stretch/>
        </p:blipFill>
        <p:spPr>
          <a:xfrm>
            <a:off x="0" y="0"/>
            <a:ext cx="9144000" cy="3861048"/>
          </a:xfrm>
          <a:prstGeom prst="rect">
            <a:avLst/>
          </a:prstGeom>
          <a:noFill/>
          <a:ln>
            <a:noFill/>
          </a:ln>
          <a:effectLst>
            <a:outerShdw blurRad="50800" dist="38100" dir="2700000" algn="tl" rotWithShape="0">
              <a:srgbClr val="000000">
                <a:alpha val="40000"/>
              </a:srgbClr>
            </a:outerShdw>
          </a:effectLst>
        </p:spPr>
      </p:pic>
      <p:sp>
        <p:nvSpPr>
          <p:cNvPr id="29" name="Google Shape;29;p4"/>
          <p:cNvSpPr txBox="1">
            <a:spLocks noGrp="1"/>
          </p:cNvSpPr>
          <p:nvPr>
            <p:ph type="title"/>
          </p:nvPr>
        </p:nvSpPr>
        <p:spPr>
          <a:xfrm>
            <a:off x="535782" y="4581128"/>
            <a:ext cx="8341022" cy="2016224"/>
          </a:xfrm>
          <a:prstGeom prst="rect">
            <a:avLst/>
          </a:prstGeom>
          <a:noFill/>
          <a:ln>
            <a:noFill/>
          </a:ln>
        </p:spPr>
        <p:txBody>
          <a:bodyPr spcFirstLastPara="1" wrap="square" lIns="91425" tIns="45700" rIns="91425" bIns="45700" anchor="t" anchorCtr="0">
            <a:noAutofit/>
          </a:bodyPr>
          <a:lstStyle>
            <a:lvl1pPr lvl="0" algn="l">
              <a:lnSpc>
                <a:spcPct val="135000"/>
              </a:lnSpc>
              <a:spcBef>
                <a:spcPts val="0"/>
              </a:spcBef>
              <a:spcAft>
                <a:spcPts val="0"/>
              </a:spcAft>
              <a:buClr>
                <a:srgbClr val="77777B"/>
              </a:buClr>
              <a:buSzPts val="4000"/>
              <a:buFont typeface="Bebas Neue"/>
              <a:buNone/>
              <a:defRPr sz="4000" b="0" i="0">
                <a:solidFill>
                  <a:srgbClr val="77777B"/>
                </a:solidFill>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535782" y="4016506"/>
            <a:ext cx="8344791" cy="53137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77777B"/>
              </a:buClr>
              <a:buSzPts val="2000"/>
              <a:buNone/>
              <a:defRPr sz="2000">
                <a:solidFill>
                  <a:srgbClr val="77777B"/>
                </a:solidFill>
              </a:defRPr>
            </a:lvl1pPr>
            <a:lvl2pPr marL="914400" lvl="1" indent="-228600" algn="l">
              <a:lnSpc>
                <a:spcPct val="90000"/>
              </a:lnSpc>
              <a:spcBef>
                <a:spcPts val="500"/>
              </a:spcBef>
              <a:spcAft>
                <a:spcPts val="0"/>
              </a:spcAft>
              <a:buClr>
                <a:srgbClr val="949495"/>
              </a:buClr>
              <a:buSzPts val="2000"/>
              <a:buNone/>
              <a:defRPr sz="2000">
                <a:solidFill>
                  <a:srgbClr val="949495"/>
                </a:solidFill>
              </a:defRPr>
            </a:lvl2pPr>
            <a:lvl3pPr marL="1371600" lvl="2" indent="-228600" algn="l">
              <a:lnSpc>
                <a:spcPct val="90000"/>
              </a:lnSpc>
              <a:spcBef>
                <a:spcPts val="500"/>
              </a:spcBef>
              <a:spcAft>
                <a:spcPts val="0"/>
              </a:spcAft>
              <a:buClr>
                <a:srgbClr val="949495"/>
              </a:buClr>
              <a:buSzPts val="1800"/>
              <a:buNone/>
              <a:defRPr sz="1800">
                <a:solidFill>
                  <a:srgbClr val="949495"/>
                </a:solidFill>
              </a:defRPr>
            </a:lvl3pPr>
            <a:lvl4pPr marL="1828800" lvl="3" indent="-228600" algn="l">
              <a:lnSpc>
                <a:spcPct val="90000"/>
              </a:lnSpc>
              <a:spcBef>
                <a:spcPts val="500"/>
              </a:spcBef>
              <a:spcAft>
                <a:spcPts val="0"/>
              </a:spcAft>
              <a:buClr>
                <a:srgbClr val="949495"/>
              </a:buClr>
              <a:buSzPts val="1600"/>
              <a:buNone/>
              <a:defRPr sz="1600">
                <a:solidFill>
                  <a:srgbClr val="949495"/>
                </a:solidFill>
              </a:defRPr>
            </a:lvl4pPr>
            <a:lvl5pPr marL="2286000" lvl="4" indent="-228600" algn="l">
              <a:lnSpc>
                <a:spcPct val="90000"/>
              </a:lnSpc>
              <a:spcBef>
                <a:spcPts val="500"/>
              </a:spcBef>
              <a:spcAft>
                <a:spcPts val="0"/>
              </a:spcAft>
              <a:buClr>
                <a:srgbClr val="949495"/>
              </a:buClr>
              <a:buSzPts val="1600"/>
              <a:buNone/>
              <a:defRPr sz="1600">
                <a:solidFill>
                  <a:srgbClr val="949495"/>
                </a:solidFill>
              </a:defRPr>
            </a:lvl5pPr>
            <a:lvl6pPr marL="2743200" lvl="5" indent="-228600" algn="l">
              <a:lnSpc>
                <a:spcPct val="90000"/>
              </a:lnSpc>
              <a:spcBef>
                <a:spcPts val="500"/>
              </a:spcBef>
              <a:spcAft>
                <a:spcPts val="0"/>
              </a:spcAft>
              <a:buClr>
                <a:srgbClr val="949495"/>
              </a:buClr>
              <a:buSzPts val="1600"/>
              <a:buNone/>
              <a:defRPr sz="1600">
                <a:solidFill>
                  <a:srgbClr val="949495"/>
                </a:solidFill>
              </a:defRPr>
            </a:lvl6pPr>
            <a:lvl7pPr marL="3200400" lvl="6" indent="-228600" algn="l">
              <a:lnSpc>
                <a:spcPct val="90000"/>
              </a:lnSpc>
              <a:spcBef>
                <a:spcPts val="500"/>
              </a:spcBef>
              <a:spcAft>
                <a:spcPts val="0"/>
              </a:spcAft>
              <a:buClr>
                <a:srgbClr val="949495"/>
              </a:buClr>
              <a:buSzPts val="1600"/>
              <a:buNone/>
              <a:defRPr sz="1600">
                <a:solidFill>
                  <a:srgbClr val="949495"/>
                </a:solidFill>
              </a:defRPr>
            </a:lvl7pPr>
            <a:lvl8pPr marL="3657600" lvl="7" indent="-228600" algn="l">
              <a:lnSpc>
                <a:spcPct val="90000"/>
              </a:lnSpc>
              <a:spcBef>
                <a:spcPts val="500"/>
              </a:spcBef>
              <a:spcAft>
                <a:spcPts val="0"/>
              </a:spcAft>
              <a:buClr>
                <a:srgbClr val="949495"/>
              </a:buClr>
              <a:buSzPts val="1600"/>
              <a:buNone/>
              <a:defRPr sz="1600">
                <a:solidFill>
                  <a:srgbClr val="949495"/>
                </a:solidFill>
              </a:defRPr>
            </a:lvl8pPr>
            <a:lvl9pPr marL="4114800" lvl="8" indent="-228600" algn="l">
              <a:lnSpc>
                <a:spcPct val="90000"/>
              </a:lnSpc>
              <a:spcBef>
                <a:spcPts val="500"/>
              </a:spcBef>
              <a:spcAft>
                <a:spcPts val="0"/>
              </a:spcAft>
              <a:buClr>
                <a:srgbClr val="949495"/>
              </a:buClr>
              <a:buSzPts val="1600"/>
              <a:buNone/>
              <a:defRPr sz="1600">
                <a:solidFill>
                  <a:srgbClr val="949495"/>
                </a:solidFill>
              </a:defRPr>
            </a:lvl9pPr>
          </a:lstStyle>
          <a:p>
            <a:endParaRPr/>
          </a:p>
        </p:txBody>
      </p:sp>
      <p:pic>
        <p:nvPicPr>
          <p:cNvPr id="31" name="Google Shape;31;p4"/>
          <p:cNvPicPr preferRelativeResize="0"/>
          <p:nvPr/>
        </p:nvPicPr>
        <p:blipFill rotWithShape="1">
          <a:blip r:embed="rId3">
            <a:alphaModFix/>
          </a:blip>
          <a:srcRect/>
          <a:stretch/>
        </p:blipFill>
        <p:spPr>
          <a:xfrm>
            <a:off x="2617546" y="189902"/>
            <a:ext cx="4177492" cy="348124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cabezado de sección Tipo 2">
  <p:cSld name="Encabezado de sección Tipo 2">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0" y="0"/>
            <a:ext cx="7380312" cy="6858000"/>
          </a:xfrm>
          <a:prstGeom prst="rect">
            <a:avLst/>
          </a:prstGeom>
          <a:noFill/>
          <a:ln>
            <a:noFill/>
          </a:ln>
          <a:effectLst>
            <a:outerShdw blurRad="50800" dist="38100" dir="2700000" algn="tl" rotWithShape="0">
              <a:srgbClr val="000000">
                <a:alpha val="40000"/>
              </a:srgbClr>
            </a:outerShdw>
          </a:effectLst>
        </p:spPr>
      </p:pic>
      <p:sp>
        <p:nvSpPr>
          <p:cNvPr id="34" name="Google Shape;34;p5"/>
          <p:cNvSpPr txBox="1">
            <a:spLocks noGrp="1"/>
          </p:cNvSpPr>
          <p:nvPr>
            <p:ph type="title"/>
          </p:nvPr>
        </p:nvSpPr>
        <p:spPr>
          <a:xfrm>
            <a:off x="614374" y="868363"/>
            <a:ext cx="6477906"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Bebas Neue"/>
              <a:buNone/>
              <a:defRPr sz="6000" b="0" i="0">
                <a:solidFill>
                  <a:schemeClr val="lt1"/>
                </a:solidFill>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795200" y="3752851"/>
            <a:ext cx="6297080" cy="23685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A3838"/>
              </a:buClr>
              <a:buSzPts val="2400"/>
              <a:buNone/>
              <a:defRPr sz="2400">
                <a:solidFill>
                  <a:srgbClr val="3A3838"/>
                </a:solidFill>
              </a:defRPr>
            </a:lvl1pPr>
            <a:lvl2pPr marL="914400" lvl="1" indent="-228600" algn="l">
              <a:lnSpc>
                <a:spcPct val="90000"/>
              </a:lnSpc>
              <a:spcBef>
                <a:spcPts val="500"/>
              </a:spcBef>
              <a:spcAft>
                <a:spcPts val="0"/>
              </a:spcAft>
              <a:buClr>
                <a:srgbClr val="949495"/>
              </a:buClr>
              <a:buSzPts val="2000"/>
              <a:buNone/>
              <a:defRPr sz="2000">
                <a:solidFill>
                  <a:srgbClr val="949495"/>
                </a:solidFill>
              </a:defRPr>
            </a:lvl2pPr>
            <a:lvl3pPr marL="1371600" lvl="2" indent="-228600" algn="l">
              <a:lnSpc>
                <a:spcPct val="90000"/>
              </a:lnSpc>
              <a:spcBef>
                <a:spcPts val="500"/>
              </a:spcBef>
              <a:spcAft>
                <a:spcPts val="0"/>
              </a:spcAft>
              <a:buClr>
                <a:srgbClr val="949495"/>
              </a:buClr>
              <a:buSzPts val="1800"/>
              <a:buNone/>
              <a:defRPr sz="1800">
                <a:solidFill>
                  <a:srgbClr val="949495"/>
                </a:solidFill>
              </a:defRPr>
            </a:lvl3pPr>
            <a:lvl4pPr marL="1828800" lvl="3" indent="-228600" algn="l">
              <a:lnSpc>
                <a:spcPct val="90000"/>
              </a:lnSpc>
              <a:spcBef>
                <a:spcPts val="500"/>
              </a:spcBef>
              <a:spcAft>
                <a:spcPts val="0"/>
              </a:spcAft>
              <a:buClr>
                <a:srgbClr val="949495"/>
              </a:buClr>
              <a:buSzPts val="1600"/>
              <a:buNone/>
              <a:defRPr sz="1600">
                <a:solidFill>
                  <a:srgbClr val="949495"/>
                </a:solidFill>
              </a:defRPr>
            </a:lvl4pPr>
            <a:lvl5pPr marL="2286000" lvl="4" indent="-228600" algn="l">
              <a:lnSpc>
                <a:spcPct val="90000"/>
              </a:lnSpc>
              <a:spcBef>
                <a:spcPts val="500"/>
              </a:spcBef>
              <a:spcAft>
                <a:spcPts val="0"/>
              </a:spcAft>
              <a:buClr>
                <a:srgbClr val="949495"/>
              </a:buClr>
              <a:buSzPts val="1600"/>
              <a:buNone/>
              <a:defRPr sz="1600">
                <a:solidFill>
                  <a:srgbClr val="949495"/>
                </a:solidFill>
              </a:defRPr>
            </a:lvl5pPr>
            <a:lvl6pPr marL="2743200" lvl="5" indent="-228600" algn="l">
              <a:lnSpc>
                <a:spcPct val="90000"/>
              </a:lnSpc>
              <a:spcBef>
                <a:spcPts val="500"/>
              </a:spcBef>
              <a:spcAft>
                <a:spcPts val="0"/>
              </a:spcAft>
              <a:buClr>
                <a:srgbClr val="949495"/>
              </a:buClr>
              <a:buSzPts val="1600"/>
              <a:buNone/>
              <a:defRPr sz="1600">
                <a:solidFill>
                  <a:srgbClr val="949495"/>
                </a:solidFill>
              </a:defRPr>
            </a:lvl6pPr>
            <a:lvl7pPr marL="3200400" lvl="6" indent="-228600" algn="l">
              <a:lnSpc>
                <a:spcPct val="90000"/>
              </a:lnSpc>
              <a:spcBef>
                <a:spcPts val="500"/>
              </a:spcBef>
              <a:spcAft>
                <a:spcPts val="0"/>
              </a:spcAft>
              <a:buClr>
                <a:srgbClr val="949495"/>
              </a:buClr>
              <a:buSzPts val="1600"/>
              <a:buNone/>
              <a:defRPr sz="1600">
                <a:solidFill>
                  <a:srgbClr val="949495"/>
                </a:solidFill>
              </a:defRPr>
            </a:lvl7pPr>
            <a:lvl8pPr marL="3657600" lvl="7" indent="-228600" algn="l">
              <a:lnSpc>
                <a:spcPct val="90000"/>
              </a:lnSpc>
              <a:spcBef>
                <a:spcPts val="500"/>
              </a:spcBef>
              <a:spcAft>
                <a:spcPts val="0"/>
              </a:spcAft>
              <a:buClr>
                <a:srgbClr val="949495"/>
              </a:buClr>
              <a:buSzPts val="1600"/>
              <a:buNone/>
              <a:defRPr sz="1600">
                <a:solidFill>
                  <a:srgbClr val="949495"/>
                </a:solidFill>
              </a:defRPr>
            </a:lvl8pPr>
            <a:lvl9pPr marL="4114800" lvl="8" indent="-228600" algn="l">
              <a:lnSpc>
                <a:spcPct val="90000"/>
              </a:lnSpc>
              <a:spcBef>
                <a:spcPts val="500"/>
              </a:spcBef>
              <a:spcAft>
                <a:spcPts val="0"/>
              </a:spcAft>
              <a:buClr>
                <a:srgbClr val="949495"/>
              </a:buClr>
              <a:buSzPts val="1600"/>
              <a:buNone/>
              <a:defRPr sz="1600">
                <a:solidFill>
                  <a:srgbClr val="949495"/>
                </a:solidFill>
              </a:defRPr>
            </a:lvl9pPr>
          </a:lstStyle>
          <a:p>
            <a:endParaRPr/>
          </a:p>
        </p:txBody>
      </p:sp>
      <p:sp>
        <p:nvSpPr>
          <p:cNvPr id="36" name="Google Shape;36;p5"/>
          <p:cNvSpPr/>
          <p:nvPr/>
        </p:nvSpPr>
        <p:spPr>
          <a:xfrm flipH="1">
            <a:off x="758795" y="3760172"/>
            <a:ext cx="72000" cy="23688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628650" y="1304741"/>
            <a:ext cx="3867150" cy="487222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2"/>
          </p:nvPr>
        </p:nvSpPr>
        <p:spPr>
          <a:xfrm>
            <a:off x="4648200" y="1304741"/>
            <a:ext cx="3867150" cy="487222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 name="Google Shape;40;p6"/>
          <p:cNvCxnSpPr/>
          <p:nvPr/>
        </p:nvCxnSpPr>
        <p:spPr>
          <a:xfrm>
            <a:off x="628650" y="1124744"/>
            <a:ext cx="7886700" cy="0"/>
          </a:xfrm>
          <a:prstGeom prst="straightConnector1">
            <a:avLst/>
          </a:prstGeom>
          <a:noFill/>
          <a:ln w="19050" cap="flat" cmpd="sng">
            <a:solidFill>
              <a:srgbClr val="D8D8D8"/>
            </a:solidFill>
            <a:prstDash val="dash"/>
            <a:round/>
            <a:headEnd type="none" w="sm" len="sm"/>
            <a:tailEnd type="none" w="sm" len="sm"/>
          </a:ln>
        </p:spPr>
      </p:cxnSp>
      <p:sp>
        <p:nvSpPr>
          <p:cNvPr id="41" name="Google Shape;41;p6"/>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s-CO"/>
              <a:t>‹Nº›</a:t>
            </a:fld>
            <a:endParaRPr/>
          </a:p>
        </p:txBody>
      </p:sp>
      <p:sp>
        <p:nvSpPr>
          <p:cNvPr id="43" name="Google Shape;43;p6"/>
          <p:cNvSpPr txBox="1">
            <a:spLocks noGrp="1"/>
          </p:cNvSpPr>
          <p:nvPr>
            <p:ph type="title"/>
          </p:nvPr>
        </p:nvSpPr>
        <p:spPr>
          <a:xfrm>
            <a:off x="628650" y="123824"/>
            <a:ext cx="7886700" cy="98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2"/>
              </a:buClr>
              <a:buSzPts val="3600"/>
              <a:buFont typeface="Bebas Neue"/>
              <a:buNone/>
              <a:defRPr sz="3600" b="0" i="0">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p:cSld name="Comparación">
    <p:spTree>
      <p:nvGrpSpPr>
        <p:cNvPr id="1" name="Shape 44"/>
        <p:cNvGrpSpPr/>
        <p:nvPr/>
      </p:nvGrpSpPr>
      <p:grpSpPr>
        <a:xfrm>
          <a:off x="0" y="0"/>
          <a:ext cx="0" cy="0"/>
          <a:chOff x="0" y="0"/>
          <a:chExt cx="0" cy="0"/>
        </a:xfrm>
      </p:grpSpPr>
      <p:sp>
        <p:nvSpPr>
          <p:cNvPr id="45" name="Google Shape;45;p7"/>
          <p:cNvSpPr txBox="1">
            <a:spLocks noGrp="1"/>
          </p:cNvSpPr>
          <p:nvPr>
            <p:ph type="body" idx="1"/>
          </p:nvPr>
        </p:nvSpPr>
        <p:spPr>
          <a:xfrm>
            <a:off x="630238" y="1243818"/>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630238" y="2067730"/>
            <a:ext cx="3868737" cy="412193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3"/>
          </p:nvPr>
        </p:nvSpPr>
        <p:spPr>
          <a:xfrm>
            <a:off x="4629150" y="1243818"/>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4629150" y="2067730"/>
            <a:ext cx="3887788" cy="412193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 name="Google Shape;49;p7"/>
          <p:cNvCxnSpPr/>
          <p:nvPr/>
        </p:nvCxnSpPr>
        <p:spPr>
          <a:xfrm rot="10800000">
            <a:off x="8516938" y="1268760"/>
            <a:ext cx="15502" cy="4920904"/>
          </a:xfrm>
          <a:prstGeom prst="straightConnector1">
            <a:avLst/>
          </a:prstGeom>
          <a:noFill/>
          <a:ln w="19050" cap="flat" cmpd="sng">
            <a:solidFill>
              <a:srgbClr val="BFBFBF"/>
            </a:solidFill>
            <a:prstDash val="dash"/>
            <a:round/>
            <a:headEnd type="none" w="sm" len="sm"/>
            <a:tailEnd type="none" w="sm" len="sm"/>
          </a:ln>
        </p:spPr>
      </p:cxnSp>
      <p:sp>
        <p:nvSpPr>
          <p:cNvPr id="50" name="Google Shape;50;p7"/>
          <p:cNvSpPr txBox="1">
            <a:spLocks noGrp="1"/>
          </p:cNvSpPr>
          <p:nvPr>
            <p:ph type="title"/>
          </p:nvPr>
        </p:nvSpPr>
        <p:spPr>
          <a:xfrm>
            <a:off x="630238" y="93327"/>
            <a:ext cx="7886700" cy="98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2"/>
              </a:buClr>
              <a:buSzPts val="3600"/>
              <a:buFont typeface="Bebas Neue"/>
              <a:buNone/>
              <a:defRPr sz="3600" b="0" i="0">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abla de contenido">
  <p:cSld name="Tabla de contenido">
    <p:spTree>
      <p:nvGrpSpPr>
        <p:cNvPr id="1" name="Shape 53"/>
        <p:cNvGrpSpPr/>
        <p:nvPr/>
      </p:nvGrpSpPr>
      <p:grpSpPr>
        <a:xfrm>
          <a:off x="0" y="0"/>
          <a:ext cx="0" cy="0"/>
          <a:chOff x="0" y="0"/>
          <a:chExt cx="0" cy="0"/>
        </a:xfrm>
      </p:grpSpPr>
      <p:pic>
        <p:nvPicPr>
          <p:cNvPr id="54" name="Google Shape;54;p8"/>
          <p:cNvPicPr preferRelativeResize="0"/>
          <p:nvPr/>
        </p:nvPicPr>
        <p:blipFill rotWithShape="1">
          <a:blip r:embed="rId2">
            <a:alphaModFix/>
          </a:blip>
          <a:srcRect/>
          <a:stretch/>
        </p:blipFill>
        <p:spPr>
          <a:xfrm>
            <a:off x="0" y="0"/>
            <a:ext cx="7380312" cy="6858000"/>
          </a:xfrm>
          <a:prstGeom prst="rect">
            <a:avLst/>
          </a:prstGeom>
          <a:noFill/>
          <a:ln>
            <a:noFill/>
          </a:ln>
          <a:effectLst>
            <a:outerShdw blurRad="50800" dist="38100" dir="2700000" algn="tl" rotWithShape="0">
              <a:srgbClr val="000000">
                <a:alpha val="40000"/>
              </a:srgbClr>
            </a:outerShdw>
          </a:effectLst>
        </p:spPr>
      </p:pic>
      <p:sp>
        <p:nvSpPr>
          <p:cNvPr id="55" name="Google Shape;55;p8"/>
          <p:cNvSpPr txBox="1">
            <a:spLocks noGrp="1"/>
          </p:cNvSpPr>
          <p:nvPr>
            <p:ph type="title"/>
          </p:nvPr>
        </p:nvSpPr>
        <p:spPr>
          <a:xfrm>
            <a:off x="614374" y="868363"/>
            <a:ext cx="6477906" cy="90445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6000"/>
              <a:buFont typeface="Bebas Neue"/>
              <a:buNone/>
              <a:defRPr sz="6000" b="0" i="0">
                <a:solidFill>
                  <a:schemeClr val="lt1"/>
                </a:solidFill>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795200" y="1844824"/>
            <a:ext cx="6297080" cy="4276577"/>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3A3838"/>
              </a:buClr>
              <a:buSzPts val="2400"/>
              <a:buFont typeface="Arial"/>
              <a:buChar char="•"/>
              <a:defRPr sz="2400">
                <a:solidFill>
                  <a:srgbClr val="3A3838"/>
                </a:solidFill>
              </a:defRPr>
            </a:lvl1pPr>
            <a:lvl2pPr marL="914400" lvl="1" indent="-228600" algn="l">
              <a:lnSpc>
                <a:spcPct val="90000"/>
              </a:lnSpc>
              <a:spcBef>
                <a:spcPts val="500"/>
              </a:spcBef>
              <a:spcAft>
                <a:spcPts val="0"/>
              </a:spcAft>
              <a:buClr>
                <a:srgbClr val="949495"/>
              </a:buClr>
              <a:buSzPts val="2000"/>
              <a:buNone/>
              <a:defRPr sz="2000">
                <a:solidFill>
                  <a:srgbClr val="949495"/>
                </a:solidFill>
              </a:defRPr>
            </a:lvl2pPr>
            <a:lvl3pPr marL="1371600" lvl="2" indent="-228600" algn="l">
              <a:lnSpc>
                <a:spcPct val="90000"/>
              </a:lnSpc>
              <a:spcBef>
                <a:spcPts val="500"/>
              </a:spcBef>
              <a:spcAft>
                <a:spcPts val="0"/>
              </a:spcAft>
              <a:buClr>
                <a:srgbClr val="949495"/>
              </a:buClr>
              <a:buSzPts val="1800"/>
              <a:buNone/>
              <a:defRPr sz="1800">
                <a:solidFill>
                  <a:srgbClr val="949495"/>
                </a:solidFill>
              </a:defRPr>
            </a:lvl3pPr>
            <a:lvl4pPr marL="1828800" lvl="3" indent="-228600" algn="l">
              <a:lnSpc>
                <a:spcPct val="90000"/>
              </a:lnSpc>
              <a:spcBef>
                <a:spcPts val="500"/>
              </a:spcBef>
              <a:spcAft>
                <a:spcPts val="0"/>
              </a:spcAft>
              <a:buClr>
                <a:srgbClr val="949495"/>
              </a:buClr>
              <a:buSzPts val="1600"/>
              <a:buNone/>
              <a:defRPr sz="1600">
                <a:solidFill>
                  <a:srgbClr val="949495"/>
                </a:solidFill>
              </a:defRPr>
            </a:lvl4pPr>
            <a:lvl5pPr marL="2286000" lvl="4" indent="-228600" algn="l">
              <a:lnSpc>
                <a:spcPct val="90000"/>
              </a:lnSpc>
              <a:spcBef>
                <a:spcPts val="500"/>
              </a:spcBef>
              <a:spcAft>
                <a:spcPts val="0"/>
              </a:spcAft>
              <a:buClr>
                <a:srgbClr val="949495"/>
              </a:buClr>
              <a:buSzPts val="1600"/>
              <a:buNone/>
              <a:defRPr sz="1600">
                <a:solidFill>
                  <a:srgbClr val="949495"/>
                </a:solidFill>
              </a:defRPr>
            </a:lvl5pPr>
            <a:lvl6pPr marL="2743200" lvl="5" indent="-228600" algn="l">
              <a:lnSpc>
                <a:spcPct val="90000"/>
              </a:lnSpc>
              <a:spcBef>
                <a:spcPts val="500"/>
              </a:spcBef>
              <a:spcAft>
                <a:spcPts val="0"/>
              </a:spcAft>
              <a:buClr>
                <a:srgbClr val="949495"/>
              </a:buClr>
              <a:buSzPts val="1600"/>
              <a:buNone/>
              <a:defRPr sz="1600">
                <a:solidFill>
                  <a:srgbClr val="949495"/>
                </a:solidFill>
              </a:defRPr>
            </a:lvl6pPr>
            <a:lvl7pPr marL="3200400" lvl="6" indent="-228600" algn="l">
              <a:lnSpc>
                <a:spcPct val="90000"/>
              </a:lnSpc>
              <a:spcBef>
                <a:spcPts val="500"/>
              </a:spcBef>
              <a:spcAft>
                <a:spcPts val="0"/>
              </a:spcAft>
              <a:buClr>
                <a:srgbClr val="949495"/>
              </a:buClr>
              <a:buSzPts val="1600"/>
              <a:buNone/>
              <a:defRPr sz="1600">
                <a:solidFill>
                  <a:srgbClr val="949495"/>
                </a:solidFill>
              </a:defRPr>
            </a:lvl7pPr>
            <a:lvl8pPr marL="3657600" lvl="7" indent="-228600" algn="l">
              <a:lnSpc>
                <a:spcPct val="90000"/>
              </a:lnSpc>
              <a:spcBef>
                <a:spcPts val="500"/>
              </a:spcBef>
              <a:spcAft>
                <a:spcPts val="0"/>
              </a:spcAft>
              <a:buClr>
                <a:srgbClr val="949495"/>
              </a:buClr>
              <a:buSzPts val="1600"/>
              <a:buNone/>
              <a:defRPr sz="1600">
                <a:solidFill>
                  <a:srgbClr val="949495"/>
                </a:solidFill>
              </a:defRPr>
            </a:lvl8pPr>
            <a:lvl9pPr marL="4114800" lvl="8" indent="-228600" algn="l">
              <a:lnSpc>
                <a:spcPct val="90000"/>
              </a:lnSpc>
              <a:spcBef>
                <a:spcPts val="500"/>
              </a:spcBef>
              <a:spcAft>
                <a:spcPts val="0"/>
              </a:spcAft>
              <a:buClr>
                <a:srgbClr val="949495"/>
              </a:buClr>
              <a:buSzPts val="1600"/>
              <a:buNone/>
              <a:defRPr sz="1600">
                <a:solidFill>
                  <a:srgbClr val="949495"/>
                </a:solidFill>
              </a:defRPr>
            </a:lvl9pPr>
          </a:lstStyle>
          <a:p>
            <a:endParaRPr/>
          </a:p>
        </p:txBody>
      </p:sp>
      <p:sp>
        <p:nvSpPr>
          <p:cNvPr id="57" name="Google Shape;57;p8"/>
          <p:cNvSpPr/>
          <p:nvPr/>
        </p:nvSpPr>
        <p:spPr>
          <a:xfrm flipH="1">
            <a:off x="781865" y="1844823"/>
            <a:ext cx="45719" cy="427657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11560" y="116632"/>
            <a:ext cx="7886700" cy="98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2"/>
              </a:buClr>
              <a:buSzPts val="3600"/>
              <a:buFont typeface="Bebas Neue"/>
              <a:buNone/>
              <a:defRPr sz="3600" b="0" i="0">
                <a:latin typeface="Bebas Neue"/>
                <a:ea typeface="Bebas Neue"/>
                <a:cs typeface="Bebas Neue"/>
                <a:sym typeface="Bebas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0" name="Google Shape;60;p9"/>
          <p:cNvCxnSpPr/>
          <p:nvPr/>
        </p:nvCxnSpPr>
        <p:spPr>
          <a:xfrm>
            <a:off x="628650" y="1111536"/>
            <a:ext cx="7886700" cy="0"/>
          </a:xfrm>
          <a:prstGeom prst="straightConnector1">
            <a:avLst/>
          </a:prstGeom>
          <a:noFill/>
          <a:ln w="19050" cap="flat" cmpd="sng">
            <a:solidFill>
              <a:srgbClr val="D8D8D8"/>
            </a:solidFill>
            <a:prstDash val="dash"/>
            <a:round/>
            <a:headEnd type="none" w="sm" len="sm"/>
            <a:tailEnd type="none" w="sm" len="sm"/>
          </a:ln>
        </p:spPr>
      </p:cxnSp>
      <p:sp>
        <p:nvSpPr>
          <p:cNvPr id="61" name="Google Shape;61;p9"/>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3"/>
        <p:cNvGrpSpPr/>
        <p:nvPr/>
      </p:nvGrpSpPr>
      <p:grpSpPr>
        <a:xfrm>
          <a:off x="0" y="0"/>
          <a:ext cx="0" cy="0"/>
          <a:chOff x="0" y="0"/>
          <a:chExt cx="0" cy="0"/>
        </a:xfrm>
      </p:grpSpPr>
      <p:sp>
        <p:nvSpPr>
          <p:cNvPr id="64" name="Google Shape;64;p10"/>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361583"/>
            <a:ext cx="9144000" cy="510065"/>
          </a:xfrm>
          <a:prstGeom prst="rect">
            <a:avLst/>
          </a:prstGeom>
          <a:solidFill>
            <a:srgbClr val="F794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628650" y="365125"/>
            <a:ext cx="7886700" cy="903635"/>
          </a:xfrm>
          <a:prstGeom prst="rect">
            <a:avLst/>
          </a:prstGeom>
          <a:noFill/>
          <a:ln>
            <a:noFill/>
          </a:ln>
        </p:spPr>
        <p:txBody>
          <a:bodyPr spcFirstLastPara="1" wrap="square" lIns="91425" tIns="45700" rIns="91425" bIns="45700" anchor="ctr" anchorCtr="0">
            <a:noAutofit/>
          </a:bodyPr>
          <a:lstStyle>
            <a:lvl1pPr marR="0" lvl="0" algn="l" rtl="0">
              <a:lnSpc>
                <a:spcPct val="122727"/>
              </a:lnSpc>
              <a:spcBef>
                <a:spcPts val="0"/>
              </a:spcBef>
              <a:spcAft>
                <a:spcPts val="0"/>
              </a:spcAft>
              <a:buClr>
                <a:schemeClr val="accent2"/>
              </a:buClr>
              <a:buSzPts val="4400"/>
              <a:buFont typeface="Bebas Neue"/>
              <a:buNone/>
              <a:defRPr sz="4400" b="0" i="0" u="none" strike="noStrike" cap="none">
                <a:solidFill>
                  <a:schemeClr val="accent2"/>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28650" y="1333124"/>
            <a:ext cx="7886700" cy="484384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p:nvPr/>
        </p:nvSpPr>
        <p:spPr>
          <a:xfrm>
            <a:off x="8152571" y="6659721"/>
            <a:ext cx="964800" cy="1886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200" b="0" i="0" u="none" strike="noStrike" cap="none">
                <a:solidFill>
                  <a:schemeClr val="lt1"/>
                </a:solidFill>
                <a:latin typeface="Bebas Neue"/>
                <a:ea typeface="Bebas Neue"/>
                <a:cs typeface="Bebas Neue"/>
                <a:sym typeface="Bebas Neue"/>
              </a:rPr>
              <a:t>28/03/2020</a:t>
            </a:r>
            <a:endParaRPr sz="1200" b="0" i="0" u="none" strike="noStrike" cap="none">
              <a:solidFill>
                <a:schemeClr val="lt1"/>
              </a:solidFill>
              <a:latin typeface="Bebas Neue"/>
              <a:ea typeface="Bebas Neue"/>
              <a:cs typeface="Bebas Neue"/>
              <a:sym typeface="Bebas Neue"/>
            </a:endParaRPr>
          </a:p>
        </p:txBody>
      </p:sp>
      <p:sp>
        <p:nvSpPr>
          <p:cNvPr id="14" name="Google Shape;14;p1"/>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300" b="0" i="0" u="none" strike="noStrike" cap="none">
                <a:solidFill>
                  <a:schemeClr val="lt1"/>
                </a:solidFill>
                <a:latin typeface="Bebas Neue"/>
                <a:ea typeface="Bebas Neue"/>
                <a:cs typeface="Bebas Neue"/>
                <a:sym typeface="Bebas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200" b="0" i="0" u="none" strike="noStrike" cap="none">
                <a:solidFill>
                  <a:schemeClr val="lt1"/>
                </a:solidFill>
                <a:latin typeface="Bebas Neue"/>
                <a:ea typeface="Bebas Neue"/>
                <a:cs typeface="Bebas Neue"/>
                <a:sym typeface="Bebas Neue"/>
              </a:defRPr>
            </a:lvl1pPr>
            <a:lvl2pPr marL="0" marR="0" lvl="1" indent="0" algn="ctr" rtl="0">
              <a:spcBef>
                <a:spcPts val="0"/>
              </a:spcBef>
              <a:spcAft>
                <a:spcPts val="0"/>
              </a:spcAft>
              <a:buNone/>
              <a:defRPr sz="1200" b="0" i="0" u="none" strike="noStrike" cap="none">
                <a:solidFill>
                  <a:schemeClr val="lt1"/>
                </a:solidFill>
                <a:latin typeface="Bebas Neue"/>
                <a:ea typeface="Bebas Neue"/>
                <a:cs typeface="Bebas Neue"/>
                <a:sym typeface="Bebas Neue"/>
              </a:defRPr>
            </a:lvl2pPr>
            <a:lvl3pPr marL="0" marR="0" lvl="2" indent="0" algn="ctr" rtl="0">
              <a:spcBef>
                <a:spcPts val="0"/>
              </a:spcBef>
              <a:spcAft>
                <a:spcPts val="0"/>
              </a:spcAft>
              <a:buNone/>
              <a:defRPr sz="1200" b="0" i="0" u="none" strike="noStrike" cap="none">
                <a:solidFill>
                  <a:schemeClr val="lt1"/>
                </a:solidFill>
                <a:latin typeface="Bebas Neue"/>
                <a:ea typeface="Bebas Neue"/>
                <a:cs typeface="Bebas Neue"/>
                <a:sym typeface="Bebas Neue"/>
              </a:defRPr>
            </a:lvl3pPr>
            <a:lvl4pPr marL="0" marR="0" lvl="3" indent="0" algn="ctr" rtl="0">
              <a:spcBef>
                <a:spcPts val="0"/>
              </a:spcBef>
              <a:spcAft>
                <a:spcPts val="0"/>
              </a:spcAft>
              <a:buNone/>
              <a:defRPr sz="1200" b="0" i="0" u="none" strike="noStrike" cap="none">
                <a:solidFill>
                  <a:schemeClr val="lt1"/>
                </a:solidFill>
                <a:latin typeface="Bebas Neue"/>
                <a:ea typeface="Bebas Neue"/>
                <a:cs typeface="Bebas Neue"/>
                <a:sym typeface="Bebas Neue"/>
              </a:defRPr>
            </a:lvl4pPr>
            <a:lvl5pPr marL="0" marR="0" lvl="4" indent="0" algn="ctr" rtl="0">
              <a:spcBef>
                <a:spcPts val="0"/>
              </a:spcBef>
              <a:spcAft>
                <a:spcPts val="0"/>
              </a:spcAft>
              <a:buNone/>
              <a:defRPr sz="1200" b="0" i="0" u="none" strike="noStrike" cap="none">
                <a:solidFill>
                  <a:schemeClr val="lt1"/>
                </a:solidFill>
                <a:latin typeface="Bebas Neue"/>
                <a:ea typeface="Bebas Neue"/>
                <a:cs typeface="Bebas Neue"/>
                <a:sym typeface="Bebas Neue"/>
              </a:defRPr>
            </a:lvl5pPr>
            <a:lvl6pPr marL="0" marR="0" lvl="5" indent="0" algn="ctr" rtl="0">
              <a:spcBef>
                <a:spcPts val="0"/>
              </a:spcBef>
              <a:spcAft>
                <a:spcPts val="0"/>
              </a:spcAft>
              <a:buNone/>
              <a:defRPr sz="1200" b="0" i="0" u="none" strike="noStrike" cap="none">
                <a:solidFill>
                  <a:schemeClr val="lt1"/>
                </a:solidFill>
                <a:latin typeface="Bebas Neue"/>
                <a:ea typeface="Bebas Neue"/>
                <a:cs typeface="Bebas Neue"/>
                <a:sym typeface="Bebas Neue"/>
              </a:defRPr>
            </a:lvl6pPr>
            <a:lvl7pPr marL="0" marR="0" lvl="6" indent="0" algn="ctr" rtl="0">
              <a:spcBef>
                <a:spcPts val="0"/>
              </a:spcBef>
              <a:spcAft>
                <a:spcPts val="0"/>
              </a:spcAft>
              <a:buNone/>
              <a:defRPr sz="1200" b="0" i="0" u="none" strike="noStrike" cap="none">
                <a:solidFill>
                  <a:schemeClr val="lt1"/>
                </a:solidFill>
                <a:latin typeface="Bebas Neue"/>
                <a:ea typeface="Bebas Neue"/>
                <a:cs typeface="Bebas Neue"/>
                <a:sym typeface="Bebas Neue"/>
              </a:defRPr>
            </a:lvl7pPr>
            <a:lvl8pPr marL="0" marR="0" lvl="7" indent="0" algn="ctr" rtl="0">
              <a:spcBef>
                <a:spcPts val="0"/>
              </a:spcBef>
              <a:spcAft>
                <a:spcPts val="0"/>
              </a:spcAft>
              <a:buNone/>
              <a:defRPr sz="1200" b="0" i="0" u="none" strike="noStrike" cap="none">
                <a:solidFill>
                  <a:schemeClr val="lt1"/>
                </a:solidFill>
                <a:latin typeface="Bebas Neue"/>
                <a:ea typeface="Bebas Neue"/>
                <a:cs typeface="Bebas Neue"/>
                <a:sym typeface="Bebas Neue"/>
              </a:defRPr>
            </a:lvl8pPr>
            <a:lvl9pPr marL="0" marR="0" lvl="8" indent="0" algn="ctr" rtl="0">
              <a:spcBef>
                <a:spcPts val="0"/>
              </a:spcBef>
              <a:spcAft>
                <a:spcPts val="0"/>
              </a:spcAft>
              <a:buNone/>
              <a:defRPr sz="1200" b="0" i="0" u="none" strike="noStrike" cap="none">
                <a:solidFill>
                  <a:schemeClr val="lt1"/>
                </a:solidFill>
                <a:latin typeface="Bebas Neue"/>
                <a:ea typeface="Bebas Neue"/>
                <a:cs typeface="Bebas Neue"/>
                <a:sym typeface="Bebas Neue"/>
              </a:defRPr>
            </a:lvl9pPr>
          </a:lstStyle>
          <a:p>
            <a:pPr marL="0" lvl="0" indent="0" algn="ctr" rtl="0">
              <a:spcBef>
                <a:spcPts val="0"/>
              </a:spcBef>
              <a:spcAft>
                <a:spcPts val="0"/>
              </a:spcAft>
              <a:buNone/>
            </a:pPr>
            <a:fld id="{00000000-1234-1234-1234-123412341234}" type="slidenum">
              <a:rPr lang="es-CO"/>
              <a:t>‹Nº›</a:t>
            </a:fld>
            <a:endParaRPr/>
          </a:p>
        </p:txBody>
      </p:sp>
      <p:pic>
        <p:nvPicPr>
          <p:cNvPr id="16" name="Google Shape;16;p1"/>
          <p:cNvPicPr preferRelativeResize="0"/>
          <p:nvPr/>
        </p:nvPicPr>
        <p:blipFill rotWithShape="1">
          <a:blip r:embed="rId16">
            <a:alphaModFix/>
          </a:blip>
          <a:srcRect/>
          <a:stretch/>
        </p:blipFill>
        <p:spPr>
          <a:xfrm>
            <a:off x="346250" y="6330600"/>
            <a:ext cx="3676420" cy="5547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ocs.google.com/spreadsheets/d/1N9lM-vVyjEdMine3X7c7DIUHJAwSeO6STYvjZwgWo8s/edit?usp=shar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ctrTitle"/>
          </p:nvPr>
        </p:nvSpPr>
        <p:spPr>
          <a:xfrm>
            <a:off x="988291" y="3868100"/>
            <a:ext cx="7195127"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5400"/>
              <a:buFont typeface="Bebas Neue"/>
              <a:buNone/>
            </a:pPr>
            <a:r>
              <a:rPr lang="es-CO" sz="3800" dirty="0"/>
              <a:t>percepciones SOBRE las infancias en DIFERENTES generaciones</a:t>
            </a:r>
            <a:endParaRPr sz="3800" dirty="0"/>
          </a:p>
        </p:txBody>
      </p:sp>
      <p:sp>
        <p:nvSpPr>
          <p:cNvPr id="101" name="Google Shape;101;p16"/>
          <p:cNvSpPr txBox="1">
            <a:spLocks noGrp="1"/>
          </p:cNvSpPr>
          <p:nvPr>
            <p:ph type="subTitle" idx="1"/>
          </p:nvPr>
        </p:nvSpPr>
        <p:spPr>
          <a:xfrm>
            <a:off x="251520" y="5346549"/>
            <a:ext cx="8640900" cy="1238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3A3838"/>
              </a:buClr>
              <a:buSzPts val="2220"/>
              <a:buNone/>
            </a:pPr>
            <a:r>
              <a:rPr lang="es-CO" sz="1600" b="1"/>
              <a:t>Facultad de Ciencias Sociales y Humanas</a:t>
            </a:r>
            <a:endParaRPr sz="1600"/>
          </a:p>
          <a:p>
            <a:pPr marL="0" lvl="0" indent="0" algn="ctr" rtl="0">
              <a:lnSpc>
                <a:spcPct val="100000"/>
              </a:lnSpc>
              <a:spcBef>
                <a:spcPts val="1000"/>
              </a:spcBef>
              <a:spcAft>
                <a:spcPts val="0"/>
              </a:spcAft>
              <a:buClr>
                <a:srgbClr val="3A3838"/>
              </a:buClr>
              <a:buSzPts val="2220"/>
              <a:buNone/>
            </a:pPr>
            <a:r>
              <a:rPr lang="es-CO" sz="1600" b="1"/>
              <a:t>Licenciatura en Educación Infantil</a:t>
            </a:r>
            <a:endParaRPr sz="1600"/>
          </a:p>
          <a:p>
            <a:pPr marL="0" lvl="0" indent="0" algn="ctr" rtl="0">
              <a:lnSpc>
                <a:spcPct val="100000"/>
              </a:lnSpc>
              <a:spcBef>
                <a:spcPts val="1000"/>
              </a:spcBef>
              <a:spcAft>
                <a:spcPts val="0"/>
              </a:spcAft>
              <a:buClr>
                <a:srgbClr val="3A3838"/>
              </a:buClr>
              <a:buSzPts val="2220"/>
              <a:buNone/>
            </a:pPr>
            <a:r>
              <a:rPr lang="es-CO" sz="1600" b="1"/>
              <a:t>I semestre - 2020-1P</a:t>
            </a:r>
            <a:endParaRPr sz="1600" b="1"/>
          </a:p>
          <a:p>
            <a:pPr marL="0" lvl="0" indent="0" algn="ctr" rtl="0">
              <a:lnSpc>
                <a:spcPct val="100000"/>
              </a:lnSpc>
              <a:spcBef>
                <a:spcPts val="1000"/>
              </a:spcBef>
              <a:spcAft>
                <a:spcPts val="0"/>
              </a:spcAft>
              <a:buClr>
                <a:srgbClr val="3A3838"/>
              </a:buClr>
              <a:buSzPts val="2220"/>
              <a:buNone/>
            </a:pPr>
            <a:r>
              <a:rPr lang="es-CO" sz="1600" b="1"/>
              <a:t>Coordinadora: Karent Céspedes Garzón</a:t>
            </a:r>
            <a:endParaRPr sz="1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antecedentes de investigación - Internacional</a:t>
            </a:r>
            <a:endParaRPr/>
          </a:p>
        </p:txBody>
      </p:sp>
      <p:sp>
        <p:nvSpPr>
          <p:cNvPr id="177" name="Google Shape;177;p25"/>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10</a:t>
            </a:fld>
            <a:endParaRPr/>
          </a:p>
        </p:txBody>
      </p:sp>
      <p:graphicFrame>
        <p:nvGraphicFramePr>
          <p:cNvPr id="178" name="Google Shape;178;p25"/>
          <p:cNvGraphicFramePr/>
          <p:nvPr>
            <p:extLst>
              <p:ext uri="{D42A27DB-BD31-4B8C-83A1-F6EECF244321}">
                <p14:modId xmlns:p14="http://schemas.microsoft.com/office/powerpoint/2010/main" val="3843859840"/>
              </p:ext>
            </p:extLst>
          </p:nvPr>
        </p:nvGraphicFramePr>
        <p:xfrm>
          <a:off x="365175" y="1288050"/>
          <a:ext cx="8213850" cy="4586040"/>
        </p:xfrm>
        <a:graphic>
          <a:graphicData uri="http://schemas.openxmlformats.org/drawingml/2006/table">
            <a:tbl>
              <a:tblPr>
                <a:noFill/>
                <a:tableStyleId>{7FC8B766-3668-49A2-88A5-858B83550D40}</a:tableStyleId>
              </a:tblPr>
              <a:tblGrid>
                <a:gridCol w="2217950">
                  <a:extLst>
                    <a:ext uri="{9D8B030D-6E8A-4147-A177-3AD203B41FA5}">
                      <a16:colId xmlns:a16="http://schemas.microsoft.com/office/drawing/2014/main" xmlns="" val="20000"/>
                    </a:ext>
                  </a:extLst>
                </a:gridCol>
                <a:gridCol w="5995900">
                  <a:extLst>
                    <a:ext uri="{9D8B030D-6E8A-4147-A177-3AD203B41FA5}">
                      <a16:colId xmlns:a16="http://schemas.microsoft.com/office/drawing/2014/main" xmlns="" val="20001"/>
                    </a:ext>
                  </a:extLst>
                </a:gridCol>
              </a:tblGrid>
              <a:tr h="483600">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Título de la investigación</a:t>
                      </a:r>
                      <a:endParaRPr sz="140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MX" sz="1400" dirty="0">
                          <a:latin typeface="Calibri Light" panose="020F0302020204030204" pitchFamily="34" charset="0"/>
                          <a:cs typeface="Calibri Light" panose="020F0302020204030204" pitchFamily="34" charset="0"/>
                        </a:rPr>
                        <a:t>Percepciones sobre la niñez en estudiantes del Profesorado de Educación Inicial: algunos aportes desde la perspectiva teórica de la transmisión</a:t>
                      </a: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0"/>
                  </a:ext>
                </a:extLst>
              </a:tr>
              <a:tr h="483600">
                <a:tc>
                  <a:txBody>
                    <a:bodyPr/>
                    <a:lstStyle/>
                    <a:p>
                      <a:pPr marL="0" lvl="0" indent="0" algn="l" rtl="0">
                        <a:spcBef>
                          <a:spcPts val="0"/>
                        </a:spcBef>
                        <a:spcAft>
                          <a:spcPts val="0"/>
                        </a:spcAft>
                        <a:buNone/>
                      </a:pPr>
                      <a:r>
                        <a:rPr lang="es-CO" sz="1400">
                          <a:latin typeface="Calibri Light" panose="020F0302020204030204" pitchFamily="34" charset="0"/>
                          <a:cs typeface="Calibri Light" panose="020F0302020204030204" pitchFamily="34" charset="0"/>
                        </a:rPr>
                        <a:t>Autores</a:t>
                      </a:r>
                      <a:endParaRPr sz="140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Silvia Florencia Camacho</a:t>
                      </a: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1"/>
                  </a:ext>
                </a:extLst>
              </a:tr>
              <a:tr h="483600">
                <a:tc>
                  <a:txBody>
                    <a:bodyPr/>
                    <a:lstStyle/>
                    <a:p>
                      <a:pPr marL="0" lvl="0" indent="0" algn="l" rtl="0">
                        <a:spcBef>
                          <a:spcPts val="0"/>
                        </a:spcBef>
                        <a:spcAft>
                          <a:spcPts val="0"/>
                        </a:spcAft>
                        <a:buNone/>
                      </a:pPr>
                      <a:r>
                        <a:rPr lang="es-CO" sz="1400">
                          <a:latin typeface="Calibri Light" panose="020F0302020204030204" pitchFamily="34" charset="0"/>
                          <a:cs typeface="Calibri Light" panose="020F0302020204030204" pitchFamily="34" charset="0"/>
                        </a:rPr>
                        <a:t>Objetivo de la investigación</a:t>
                      </a:r>
                      <a:endParaRPr sz="140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Identificar l</a:t>
                      </a:r>
                      <a:r>
                        <a:rPr lang="es-MX" sz="1400" dirty="0">
                          <a:latin typeface="Calibri Light" panose="020F0302020204030204" pitchFamily="34" charset="0"/>
                          <a:cs typeface="Calibri Light" panose="020F0302020204030204" pitchFamily="34" charset="0"/>
                        </a:rPr>
                        <a:t>as percepciones que tienen las estudiantes del Profesorado de Educación Inicial con respecto la función de las docentes en el nivel propiamente dicho –especialmente en el rol de enseñante-.</a:t>
                      </a: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2"/>
                  </a:ext>
                </a:extLst>
              </a:tr>
              <a:tr h="483600">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Tipo de investigación</a:t>
                      </a:r>
                      <a:endParaRPr sz="140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Cualitativo y descriptivo-exploratorio</a:t>
                      </a: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3"/>
                  </a:ext>
                </a:extLst>
              </a:tr>
              <a:tr h="483600">
                <a:tc>
                  <a:txBody>
                    <a:bodyPr/>
                    <a:lstStyle/>
                    <a:p>
                      <a:pPr marL="0" lvl="0" indent="0" algn="l" rtl="0">
                        <a:spcBef>
                          <a:spcPts val="0"/>
                        </a:spcBef>
                        <a:spcAft>
                          <a:spcPts val="0"/>
                        </a:spcAft>
                        <a:buNone/>
                      </a:pPr>
                      <a:r>
                        <a:rPr lang="es-CO" sz="1400">
                          <a:latin typeface="Calibri Light" panose="020F0302020204030204" pitchFamily="34" charset="0"/>
                          <a:cs typeface="Calibri Light" panose="020F0302020204030204" pitchFamily="34" charset="0"/>
                        </a:rPr>
                        <a:t>Población</a:t>
                      </a:r>
                      <a:endParaRPr sz="140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Alumnas seleccionado ad hoc</a:t>
                      </a: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4"/>
                  </a:ext>
                </a:extLst>
              </a:tr>
              <a:tr h="483600">
                <a:tc>
                  <a:txBody>
                    <a:bodyPr/>
                    <a:lstStyle/>
                    <a:p>
                      <a:pPr marL="0" lvl="0" indent="0" algn="l" rtl="0">
                        <a:spcBef>
                          <a:spcPts val="0"/>
                        </a:spcBef>
                        <a:spcAft>
                          <a:spcPts val="0"/>
                        </a:spcAft>
                        <a:buNone/>
                      </a:pPr>
                      <a:r>
                        <a:rPr lang="es-CO" sz="1400">
                          <a:latin typeface="Calibri Light" panose="020F0302020204030204" pitchFamily="34" charset="0"/>
                          <a:cs typeface="Calibri Light" panose="020F0302020204030204" pitchFamily="34" charset="0"/>
                        </a:rPr>
                        <a:t>Técnicas de investigación</a:t>
                      </a:r>
                      <a:endParaRPr sz="140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Encuesta-semi estructurada</a:t>
                      </a: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5"/>
                  </a:ext>
                </a:extLst>
              </a:tr>
              <a:tr h="483600">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Instrumentos de investigación</a:t>
                      </a:r>
                      <a:endParaRPr sz="140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6"/>
                  </a:ext>
                </a:extLst>
              </a:tr>
              <a:tr h="483600">
                <a:tc>
                  <a:txBody>
                    <a:bodyPr/>
                    <a:lstStyle/>
                    <a:p>
                      <a:pPr marL="0" lvl="0" indent="0" algn="l" rtl="0">
                        <a:spcBef>
                          <a:spcPts val="0"/>
                        </a:spcBef>
                        <a:spcAft>
                          <a:spcPts val="0"/>
                        </a:spcAft>
                        <a:buNone/>
                      </a:pPr>
                      <a:r>
                        <a:rPr lang="es-CO" sz="1400">
                          <a:latin typeface="Calibri Light" panose="020F0302020204030204" pitchFamily="34" charset="0"/>
                          <a:cs typeface="Calibri Light" panose="020F0302020204030204" pitchFamily="34" charset="0"/>
                        </a:rPr>
                        <a:t>Conclusiones de la investigación</a:t>
                      </a:r>
                      <a:endParaRPr sz="140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7"/>
                  </a:ext>
                </a:extLst>
              </a:tr>
            </a:tbl>
          </a:graphicData>
        </a:graphic>
      </p:graphicFrame>
      <p:sp>
        <p:nvSpPr>
          <p:cNvPr id="3" name="Rectángulo 2">
            <a:extLst>
              <a:ext uri="{FF2B5EF4-FFF2-40B4-BE49-F238E27FC236}">
                <a16:creationId xmlns:a16="http://schemas.microsoft.com/office/drawing/2014/main" xmlns="" id="{A35E340B-36E5-4BB9-BB54-8498933CF77D}"/>
              </a:ext>
            </a:extLst>
          </p:cNvPr>
          <p:cNvSpPr/>
          <p:nvPr/>
        </p:nvSpPr>
        <p:spPr>
          <a:xfrm>
            <a:off x="365174" y="5874090"/>
            <a:ext cx="8213849" cy="338554"/>
          </a:xfrm>
          <a:prstGeom prst="rect">
            <a:avLst/>
          </a:prstGeom>
        </p:spPr>
        <p:txBody>
          <a:bodyPr wrap="square">
            <a:spAutoFit/>
          </a:bodyPr>
          <a:lstStyle/>
          <a:p>
            <a:r>
              <a:rPr lang="es-MX" sz="800" dirty="0">
                <a:latin typeface="Calibri Light" panose="020F0302020204030204" pitchFamily="34" charset="0"/>
                <a:cs typeface="Calibri Light" panose="020F0302020204030204" pitchFamily="34" charset="0"/>
              </a:rPr>
              <a:t>Camacho, S.F. (2017). Percepciones sobre la niñez en estudiantes del Profesorado de Educación Inicial: algunos aportes desde la perspectiva teórica de la transmisión. Trabajo final integrador. Universidad Nacional de La Plata. Facultad de Humanidades y Ciencias de la Educación. En Memoria Académica. Disponible en: http://www.memoria.fahce.unlp.edu.ar/tesis/te.1375/te.1375.pdf </a:t>
            </a:r>
            <a:endParaRPr lang="es-CO" sz="800" dirty="0">
              <a:latin typeface="Calibri Light" panose="020F0302020204030204" pitchFamily="34" charset="0"/>
              <a:cs typeface="Calibri Light" panose="020F03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antecedentes de investigación - Internacional</a:t>
            </a:r>
            <a:endParaRPr/>
          </a:p>
        </p:txBody>
      </p:sp>
      <p:sp>
        <p:nvSpPr>
          <p:cNvPr id="177" name="Google Shape;177;p25"/>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11</a:t>
            </a:fld>
            <a:endParaRPr/>
          </a:p>
        </p:txBody>
      </p:sp>
      <p:graphicFrame>
        <p:nvGraphicFramePr>
          <p:cNvPr id="178" name="Google Shape;178;p25"/>
          <p:cNvGraphicFramePr/>
          <p:nvPr>
            <p:extLst>
              <p:ext uri="{D42A27DB-BD31-4B8C-83A1-F6EECF244321}">
                <p14:modId xmlns:p14="http://schemas.microsoft.com/office/powerpoint/2010/main" val="2188977031"/>
              </p:ext>
            </p:extLst>
          </p:nvPr>
        </p:nvGraphicFramePr>
        <p:xfrm>
          <a:off x="365175" y="1288050"/>
          <a:ext cx="8213850" cy="4624620"/>
        </p:xfrm>
        <a:graphic>
          <a:graphicData uri="http://schemas.openxmlformats.org/drawingml/2006/table">
            <a:tbl>
              <a:tblPr>
                <a:noFill/>
                <a:tableStyleId>{7FC8B766-3668-49A2-88A5-858B83550D40}</a:tableStyleId>
              </a:tblPr>
              <a:tblGrid>
                <a:gridCol w="2217950">
                  <a:extLst>
                    <a:ext uri="{9D8B030D-6E8A-4147-A177-3AD203B41FA5}">
                      <a16:colId xmlns:a16="http://schemas.microsoft.com/office/drawing/2014/main" xmlns="" val="20000"/>
                    </a:ext>
                  </a:extLst>
                </a:gridCol>
                <a:gridCol w="5995900">
                  <a:extLst>
                    <a:ext uri="{9D8B030D-6E8A-4147-A177-3AD203B41FA5}">
                      <a16:colId xmlns:a16="http://schemas.microsoft.com/office/drawing/2014/main" xmlns="" val="20001"/>
                    </a:ext>
                  </a:extLst>
                </a:gridCol>
              </a:tblGrid>
              <a:tr h="483600">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Título de la investigación</a:t>
                      </a:r>
                      <a:endParaRPr sz="140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MX" sz="1400" dirty="0">
                          <a:latin typeface="Calibri Light" panose="020F0302020204030204" pitchFamily="34" charset="0"/>
                          <a:cs typeface="Calibri Light" panose="020F0302020204030204" pitchFamily="34" charset="0"/>
                        </a:rPr>
                        <a:t>Estudio de percepciones sobre infancia y discapacidad</a:t>
                      </a:r>
                    </a:p>
                  </a:txBody>
                  <a:tcPr marL="91425" marR="91425" marT="91425" marB="91425"/>
                </a:tc>
                <a:extLst>
                  <a:ext uri="{0D108BD9-81ED-4DB2-BD59-A6C34878D82A}">
                    <a16:rowId xmlns:a16="http://schemas.microsoft.com/office/drawing/2014/main" xmlns="" val="10000"/>
                  </a:ext>
                </a:extLst>
              </a:tr>
              <a:tr h="483600">
                <a:tc>
                  <a:txBody>
                    <a:bodyPr/>
                    <a:lstStyle/>
                    <a:p>
                      <a:pPr marL="0" lvl="0" indent="0" algn="l" rtl="0">
                        <a:spcBef>
                          <a:spcPts val="0"/>
                        </a:spcBef>
                        <a:spcAft>
                          <a:spcPts val="0"/>
                        </a:spcAft>
                        <a:buNone/>
                      </a:pPr>
                      <a:r>
                        <a:rPr lang="es-CO" sz="1400">
                          <a:latin typeface="Calibri Light" panose="020F0302020204030204" pitchFamily="34" charset="0"/>
                          <a:cs typeface="Calibri Light" panose="020F0302020204030204" pitchFamily="34" charset="0"/>
                        </a:rPr>
                        <a:t>Autores</a:t>
                      </a:r>
                      <a:endParaRPr sz="140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Milagros Loja Montoya</a:t>
                      </a:r>
                    </a:p>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Cecilia Quintero de Albarracín</a:t>
                      </a: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1"/>
                  </a:ext>
                </a:extLst>
              </a:tr>
              <a:tr h="483600">
                <a:tc>
                  <a:txBody>
                    <a:bodyPr/>
                    <a:lstStyle/>
                    <a:p>
                      <a:pPr marL="0" lvl="0" indent="0" algn="l" rtl="0">
                        <a:spcBef>
                          <a:spcPts val="0"/>
                        </a:spcBef>
                        <a:spcAft>
                          <a:spcPts val="0"/>
                        </a:spcAft>
                        <a:buNone/>
                      </a:pPr>
                      <a:r>
                        <a:rPr lang="es-CO" sz="1400">
                          <a:latin typeface="Calibri Light" panose="020F0302020204030204" pitchFamily="34" charset="0"/>
                          <a:cs typeface="Calibri Light" panose="020F0302020204030204" pitchFamily="34" charset="0"/>
                        </a:rPr>
                        <a:t>Objetivo de la investigación</a:t>
                      </a:r>
                      <a:endParaRPr sz="140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MX" sz="1400" dirty="0">
                          <a:latin typeface="Calibri Light" panose="020F0302020204030204" pitchFamily="34" charset="0"/>
                          <a:cs typeface="Calibri Light" panose="020F0302020204030204" pitchFamily="34" charset="0"/>
                        </a:rPr>
                        <a:t>Conocer la percepción, opinión, conocimiento y valoración de los actores sociales del PNWW en relación a la atención integral de niñas y niños con discapacidad.</a:t>
                      </a: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2"/>
                  </a:ext>
                </a:extLst>
              </a:tr>
              <a:tr h="483600">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Tipo de investigación</a:t>
                      </a:r>
                      <a:endParaRPr sz="140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Cualitativa</a:t>
                      </a:r>
                    </a:p>
                    <a:p>
                      <a:pPr marL="0" lvl="0" indent="0" algn="l" rtl="0">
                        <a:spcBef>
                          <a:spcPts val="0"/>
                        </a:spcBef>
                        <a:spcAft>
                          <a:spcPts val="0"/>
                        </a:spcAft>
                        <a:buNone/>
                      </a:pPr>
                      <a:r>
                        <a:rPr lang="es-MX" sz="1400" dirty="0">
                          <a:latin typeface="Calibri Light" panose="020F0302020204030204" pitchFamily="34" charset="0"/>
                          <a:cs typeface="Calibri Light" panose="020F0302020204030204" pitchFamily="34" charset="0"/>
                        </a:rPr>
                        <a:t>Exploratorio y descriptivo, no experimental.</a:t>
                      </a: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3"/>
                  </a:ext>
                </a:extLst>
              </a:tr>
              <a:tr h="483600">
                <a:tc>
                  <a:txBody>
                    <a:bodyPr/>
                    <a:lstStyle/>
                    <a:p>
                      <a:pPr marL="0" lvl="0" indent="0" algn="l" rtl="0">
                        <a:spcBef>
                          <a:spcPts val="0"/>
                        </a:spcBef>
                        <a:spcAft>
                          <a:spcPts val="0"/>
                        </a:spcAft>
                        <a:buNone/>
                      </a:pPr>
                      <a:r>
                        <a:rPr lang="es-CO" sz="1400">
                          <a:latin typeface="Calibri Light" panose="020F0302020204030204" pitchFamily="34" charset="0"/>
                          <a:cs typeface="Calibri Light" panose="020F0302020204030204" pitchFamily="34" charset="0"/>
                        </a:rPr>
                        <a:t>Población</a:t>
                      </a:r>
                      <a:endParaRPr sz="140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4"/>
                  </a:ext>
                </a:extLst>
              </a:tr>
              <a:tr h="483600">
                <a:tc>
                  <a:txBody>
                    <a:bodyPr/>
                    <a:lstStyle/>
                    <a:p>
                      <a:pPr marL="0" lvl="0" indent="0" algn="l" rtl="0">
                        <a:spcBef>
                          <a:spcPts val="0"/>
                        </a:spcBef>
                        <a:spcAft>
                          <a:spcPts val="0"/>
                        </a:spcAft>
                        <a:buNone/>
                      </a:pPr>
                      <a:r>
                        <a:rPr lang="es-CO" sz="1400">
                          <a:latin typeface="Calibri Light" panose="020F0302020204030204" pitchFamily="34" charset="0"/>
                          <a:cs typeface="Calibri Light" panose="020F0302020204030204" pitchFamily="34" charset="0"/>
                        </a:rPr>
                        <a:t>Técnicas de investigación</a:t>
                      </a:r>
                      <a:endParaRPr sz="140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MX" sz="1400" dirty="0">
                          <a:latin typeface="Calibri Light" panose="020F0302020204030204" pitchFamily="34" charset="0"/>
                          <a:cs typeface="Calibri Light" panose="020F0302020204030204" pitchFamily="34" charset="0"/>
                        </a:rPr>
                        <a:t>Encuestas, entrevistas individuales, grupos focales, testimonios, historias de vida y análisis de contenidos</a:t>
                      </a: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5"/>
                  </a:ext>
                </a:extLst>
              </a:tr>
              <a:tr h="483600">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Instrumentos de investigación</a:t>
                      </a:r>
                      <a:endParaRPr sz="140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6"/>
                  </a:ext>
                </a:extLst>
              </a:tr>
              <a:tr h="483600">
                <a:tc>
                  <a:txBody>
                    <a:bodyPr/>
                    <a:lstStyle/>
                    <a:p>
                      <a:pPr marL="0" lvl="0" indent="0" algn="l" rtl="0">
                        <a:spcBef>
                          <a:spcPts val="0"/>
                        </a:spcBef>
                        <a:spcAft>
                          <a:spcPts val="0"/>
                        </a:spcAft>
                        <a:buNone/>
                      </a:pPr>
                      <a:r>
                        <a:rPr lang="es-CO" sz="1400">
                          <a:latin typeface="Calibri Light" panose="020F0302020204030204" pitchFamily="34" charset="0"/>
                          <a:cs typeface="Calibri Light" panose="020F0302020204030204" pitchFamily="34" charset="0"/>
                        </a:rPr>
                        <a:t>Conclusiones de la investigación</a:t>
                      </a:r>
                      <a:endParaRPr sz="140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7"/>
                  </a:ext>
                </a:extLst>
              </a:tr>
            </a:tbl>
          </a:graphicData>
        </a:graphic>
      </p:graphicFrame>
      <p:sp>
        <p:nvSpPr>
          <p:cNvPr id="3" name="Rectángulo 2">
            <a:extLst>
              <a:ext uri="{FF2B5EF4-FFF2-40B4-BE49-F238E27FC236}">
                <a16:creationId xmlns:a16="http://schemas.microsoft.com/office/drawing/2014/main" xmlns="" id="{A35E340B-36E5-4BB9-BB54-8498933CF77D}"/>
              </a:ext>
            </a:extLst>
          </p:cNvPr>
          <p:cNvSpPr/>
          <p:nvPr/>
        </p:nvSpPr>
        <p:spPr>
          <a:xfrm>
            <a:off x="365174" y="5874090"/>
            <a:ext cx="8213849" cy="338554"/>
          </a:xfrm>
          <a:prstGeom prst="rect">
            <a:avLst/>
          </a:prstGeom>
        </p:spPr>
        <p:txBody>
          <a:bodyPr wrap="square">
            <a:spAutoFit/>
          </a:bodyPr>
          <a:lstStyle/>
          <a:p>
            <a:r>
              <a:rPr lang="es-MX" sz="800" dirty="0">
                <a:latin typeface="Calibri Light" panose="020F0302020204030204" pitchFamily="34" charset="0"/>
                <a:cs typeface="Calibri Light" panose="020F0302020204030204" pitchFamily="34" charset="0"/>
              </a:rPr>
              <a:t>Camacho, S.F. (2017). Percepciones sobre la niñez en estudiantes del Profesorado de Educación Inicial: algunos aportes desde la perspectiva teórica de la transmisión. Trabajo final integrador. Universidad Nacional de La Plata. Facultad de Humanidades y Ciencias de la Educación. En Memoria Académica. Disponible en: http://www.memoria.fahce.unlp.edu.ar/tesis/te.1375/te.1375.pdf </a:t>
            </a:r>
            <a:endParaRPr lang="es-CO" sz="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32267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referente teórico - percepciones</a:t>
            </a:r>
            <a:endParaRPr/>
          </a:p>
        </p:txBody>
      </p:sp>
      <p:sp>
        <p:nvSpPr>
          <p:cNvPr id="201" name="Google Shape;201;p28"/>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12</a:t>
            </a:fld>
            <a:endParaRPr/>
          </a:p>
        </p:txBody>
      </p:sp>
      <p:graphicFrame>
        <p:nvGraphicFramePr>
          <p:cNvPr id="202" name="Google Shape;202;p28"/>
          <p:cNvGraphicFramePr/>
          <p:nvPr>
            <p:extLst>
              <p:ext uri="{D42A27DB-BD31-4B8C-83A1-F6EECF244321}">
                <p14:modId xmlns:p14="http://schemas.microsoft.com/office/powerpoint/2010/main" val="2443238335"/>
              </p:ext>
            </p:extLst>
          </p:nvPr>
        </p:nvGraphicFramePr>
        <p:xfrm>
          <a:off x="228300" y="1266050"/>
          <a:ext cx="8761350" cy="4571910"/>
        </p:xfrm>
        <a:graphic>
          <a:graphicData uri="http://schemas.openxmlformats.org/drawingml/2006/table">
            <a:tbl>
              <a:tblPr>
                <a:noFill/>
                <a:tableStyleId>{7FC8B766-3668-49A2-88A5-858B83550D40}</a:tableStyleId>
              </a:tblPr>
              <a:tblGrid>
                <a:gridCol w="4380675">
                  <a:extLst>
                    <a:ext uri="{9D8B030D-6E8A-4147-A177-3AD203B41FA5}">
                      <a16:colId xmlns:a16="http://schemas.microsoft.com/office/drawing/2014/main" xmlns="" val="20000"/>
                    </a:ext>
                  </a:extLst>
                </a:gridCol>
                <a:gridCol w="4380675">
                  <a:extLst>
                    <a:ext uri="{9D8B030D-6E8A-4147-A177-3AD203B41FA5}">
                      <a16:colId xmlns:a16="http://schemas.microsoft.com/office/drawing/2014/main" xmlns="" val="20001"/>
                    </a:ext>
                  </a:extLst>
                </a:gridCol>
              </a:tblGrid>
              <a:tr h="360000">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La percepción es el proceso cognitivo de la conciencia que consiste en el reconocimiento, interpretación y significación para la elaboración de juicios en torno a las sensaciones obtenidas del ambiente físico y social, en el que intervienen otros procesos psíquicos entre los que se encuentran el aprendizaje, la memoria y la simbolización.</a:t>
                      </a:r>
                      <a:endParaRPr sz="140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900" dirty="0">
                          <a:latin typeface="Calibri Light" panose="020F0302020204030204" pitchFamily="34" charset="0"/>
                          <a:cs typeface="Calibri Light" panose="020F0302020204030204" pitchFamily="34" charset="0"/>
                        </a:rPr>
                        <a:t>Ardila, A. (1980). Psicología de la percepción. México : Editorial Trillas.</a:t>
                      </a:r>
                      <a:endParaRPr sz="90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La percepción no es un proceso lineal de estímulo y respuesta sobre un sujeto pasivo, sino que, por el contrario, están de por medio una serie de procesos en constante interacción y donde el individuo y la sociedad tienen un papel activo en la conformación de percepciones particulares a cada grupo social.</a:t>
                      </a:r>
                      <a:endParaRPr sz="140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900" dirty="0">
                          <a:latin typeface="Calibri Light" panose="020F0302020204030204" pitchFamily="34" charset="0"/>
                          <a:cs typeface="Calibri Light" panose="020F0302020204030204" pitchFamily="34" charset="0"/>
                        </a:rPr>
                        <a:t>Rock, I. (1985). La percepción. Barcelona : Editorial Prensa Científica.</a:t>
                      </a:r>
                      <a:endParaRPr sz="9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1"/>
                  </a:ext>
                </a:extLst>
              </a:tr>
              <a:tr h="360000">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En el proceso de la percepción están involucrados mecanismos vivenciales que implican tanto al ámbito consciente como al inconsciente de la psique humana.</a:t>
                      </a:r>
                      <a:endParaRPr sz="140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900" dirty="0">
                          <a:latin typeface="Calibri Light" panose="020F0302020204030204" pitchFamily="34" charset="0"/>
                          <a:cs typeface="Calibri Light" panose="020F0302020204030204" pitchFamily="34" charset="0"/>
                        </a:rPr>
                        <a:t>Tajfel, H. (1976). Percepción social. En: Enciclopedia Internacional de las Ciencias Sociales.  Madrid : Editorial Aguilar.</a:t>
                      </a:r>
                      <a:endParaRPr sz="90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endParaRPr sz="90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En el proceso de la percepción se ponen en juego referentes ideológicos y culturales que reproducen y explican la realidad y que son aplicados a las distintas experiencias cotidianas para ordenarlas y transformarlas.</a:t>
                      </a:r>
                      <a:endParaRPr sz="140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900" dirty="0">
                          <a:latin typeface="Calibri Light" panose="020F0302020204030204" pitchFamily="34" charset="0"/>
                          <a:cs typeface="Calibri Light" panose="020F0302020204030204" pitchFamily="34" charset="0"/>
                        </a:rPr>
                        <a:t>Allport, F. (1974). El problema de la percepción. Buenos Aires : Editorial Nueva Visión.</a:t>
                      </a:r>
                      <a:endParaRPr sz="9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2"/>
                  </a:ext>
                </a:extLst>
              </a:tr>
              <a:tr h="360000">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La percepción debe ser entendida como relativa a la situación histórico-social pues tiene ubicación espacial y temporal, depende de las circunstancias cambiantes y de la adquisición de experiencias novedosas que incorporen otros elementos a las estructuras perceptuales previas, modificándolas y adecuándolas a las condiciones.</a:t>
                      </a:r>
                      <a:endParaRPr sz="140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900" dirty="0" err="1">
                          <a:latin typeface="Calibri Light" panose="020F0302020204030204" pitchFamily="34" charset="0"/>
                          <a:cs typeface="Calibri Light" panose="020F0302020204030204" pitchFamily="34" charset="0"/>
                        </a:rPr>
                        <a:t>Carterette</a:t>
                      </a:r>
                      <a:r>
                        <a:rPr lang="es-CO" sz="900" dirty="0">
                          <a:latin typeface="Calibri Light" panose="020F0302020204030204" pitchFamily="34" charset="0"/>
                          <a:cs typeface="Calibri Light" panose="020F0302020204030204" pitchFamily="34" charset="0"/>
                        </a:rPr>
                        <a:t>, E. &amp; Morton, F. (1982). Manual de percepción: raíces históricas y filosóficas. México : Editorial Trillas.</a:t>
                      </a:r>
                      <a:endParaRPr sz="140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La percepción no es un añadido de eventos a experiencias pasadas sino una constante construcción de significados en el espacio y en el tiempo.</a:t>
                      </a:r>
                      <a:endParaRPr sz="140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900" dirty="0">
                          <a:latin typeface="Calibri Light" panose="020F0302020204030204" pitchFamily="34" charset="0"/>
                          <a:cs typeface="Calibri Light" panose="020F0302020204030204" pitchFamily="34" charset="0"/>
                        </a:rPr>
                        <a:t>Merleau-Ponty, M. (1975). Fenomenología de la percepción. Barcelona : Editorial Península</a:t>
                      </a:r>
                      <a:endParaRPr sz="90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endParaRPr sz="140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referente teórico - generación</a:t>
            </a:r>
            <a:endParaRPr/>
          </a:p>
        </p:txBody>
      </p:sp>
      <p:sp>
        <p:nvSpPr>
          <p:cNvPr id="209" name="Google Shape;209;p29"/>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13</a:t>
            </a:fld>
            <a:endParaRPr/>
          </a:p>
        </p:txBody>
      </p:sp>
      <p:graphicFrame>
        <p:nvGraphicFramePr>
          <p:cNvPr id="210" name="Google Shape;210;p29"/>
          <p:cNvGraphicFramePr/>
          <p:nvPr>
            <p:extLst>
              <p:ext uri="{D42A27DB-BD31-4B8C-83A1-F6EECF244321}">
                <p14:modId xmlns:p14="http://schemas.microsoft.com/office/powerpoint/2010/main" val="1974173291"/>
              </p:ext>
            </p:extLst>
          </p:nvPr>
        </p:nvGraphicFramePr>
        <p:xfrm>
          <a:off x="228300" y="1266050"/>
          <a:ext cx="8761350" cy="4998630"/>
        </p:xfrm>
        <a:graphic>
          <a:graphicData uri="http://schemas.openxmlformats.org/drawingml/2006/table">
            <a:tbl>
              <a:tblPr>
                <a:noFill/>
                <a:tableStyleId>{7FC8B766-3668-49A2-88A5-858B83550D40}</a:tableStyleId>
              </a:tblPr>
              <a:tblGrid>
                <a:gridCol w="4380675">
                  <a:extLst>
                    <a:ext uri="{9D8B030D-6E8A-4147-A177-3AD203B41FA5}">
                      <a16:colId xmlns:a16="http://schemas.microsoft.com/office/drawing/2014/main" xmlns="" val="20000"/>
                    </a:ext>
                  </a:extLst>
                </a:gridCol>
                <a:gridCol w="4380675">
                  <a:extLst>
                    <a:ext uri="{9D8B030D-6E8A-4147-A177-3AD203B41FA5}">
                      <a16:colId xmlns:a16="http://schemas.microsoft.com/office/drawing/2014/main" xmlns="" val="20001"/>
                    </a:ext>
                  </a:extLst>
                </a:gridCol>
              </a:tblGrid>
              <a:tr h="360000">
                <a:tc>
                  <a:txBody>
                    <a:bodyPr/>
                    <a:lstStyle/>
                    <a:p>
                      <a:pPr marL="0" lvl="0" indent="0" algn="l" rtl="0">
                        <a:spcBef>
                          <a:spcPts val="0"/>
                        </a:spcBef>
                        <a:spcAft>
                          <a:spcPts val="0"/>
                        </a:spcAft>
                        <a:buNone/>
                      </a:pPr>
                      <a:r>
                        <a:rPr lang="es-CO" sz="1200" b="0" dirty="0">
                          <a:latin typeface="Calibri Light" panose="020F0302020204030204" pitchFamily="34" charset="0"/>
                          <a:cs typeface="Calibri Light" panose="020F0302020204030204" pitchFamily="34" charset="0"/>
                        </a:rPr>
                        <a:t>El concepto de generación ha sufrido diferentes mutaciones:</a:t>
                      </a:r>
                      <a:endParaRPr sz="1200" b="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1200" b="0" dirty="0">
                          <a:latin typeface="Calibri Light" panose="020F0302020204030204" pitchFamily="34" charset="0"/>
                          <a:cs typeface="Calibri Light" panose="020F0302020204030204" pitchFamily="34" charset="0"/>
                        </a:rPr>
                        <a:t>1. generación como contraposición estructural entre jóvenes y adultos, que se proyecta de la familia a la sociedad; </a:t>
                      </a:r>
                      <a:endParaRPr sz="1200" b="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1200" b="0" dirty="0">
                          <a:latin typeface="Calibri Light" panose="020F0302020204030204" pitchFamily="34" charset="0"/>
                          <a:cs typeface="Calibri Light" panose="020F0302020204030204" pitchFamily="34" charset="0"/>
                        </a:rPr>
                        <a:t>2. generación como cla­se o como movimiento social; </a:t>
                      </a:r>
                      <a:endParaRPr sz="1200" b="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1200" b="0" dirty="0">
                          <a:latin typeface="Calibri Light" panose="020F0302020204030204" pitchFamily="34" charset="0"/>
                          <a:cs typeface="Calibri Light" panose="020F0302020204030204" pitchFamily="34" charset="0"/>
                        </a:rPr>
                        <a:t>3. ge­neración como problema de comunicación y estilo comunicativo</a:t>
                      </a:r>
                      <a:endParaRPr sz="1200" b="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800" b="0" dirty="0" err="1">
                          <a:latin typeface="Calibri Light" panose="020F0302020204030204" pitchFamily="34" charset="0"/>
                          <a:cs typeface="Calibri Light" panose="020F0302020204030204" pitchFamily="34" charset="0"/>
                        </a:rPr>
                        <a:t>Donati</a:t>
                      </a:r>
                      <a:r>
                        <a:rPr lang="es-CO" sz="800" b="0" dirty="0">
                          <a:latin typeface="Calibri Light" panose="020F0302020204030204" pitchFamily="34" charset="0"/>
                          <a:cs typeface="Calibri Light" panose="020F0302020204030204" pitchFamily="34" charset="0"/>
                        </a:rPr>
                        <a:t>, P. (</a:t>
                      </a:r>
                      <a:r>
                        <a:rPr lang="es-CO" sz="800" b="0" dirty="0" err="1">
                          <a:latin typeface="Calibri Light" panose="020F0302020204030204" pitchFamily="34" charset="0"/>
                          <a:cs typeface="Calibri Light" panose="020F0302020204030204" pitchFamily="34" charset="0"/>
                        </a:rPr>
                        <a:t>s.f</a:t>
                      </a:r>
                      <a:r>
                        <a:rPr lang="es-CO" sz="800" b="0" dirty="0">
                          <a:latin typeface="Calibri Light" panose="020F0302020204030204" pitchFamily="34" charset="0"/>
                          <a:cs typeface="Calibri Light" panose="020F0302020204030204" pitchFamily="34" charset="0"/>
                        </a:rPr>
                        <a:t>). Familias y generación. </a:t>
                      </a:r>
                      <a:endParaRPr sz="800" b="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CO" sz="1200" b="0" dirty="0">
                          <a:latin typeface="Calibri Light" panose="020F0302020204030204" pitchFamily="34" charset="0"/>
                          <a:cs typeface="Calibri Light" panose="020F0302020204030204" pitchFamily="34" charset="0"/>
                        </a:rPr>
                        <a:t>_ Los estudios modernos y contemporáneos sobre las generaciones se en­cuentran dos gran­des líneas interpretativas:</a:t>
                      </a:r>
                      <a:endParaRPr sz="1200" b="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1200" b="0" dirty="0">
                          <a:latin typeface="Calibri Light" panose="020F0302020204030204" pitchFamily="34" charset="0"/>
                          <a:cs typeface="Calibri Light" panose="020F0302020204030204" pitchFamily="34" charset="0"/>
                        </a:rPr>
                        <a:t>a) Generación como “grupo de edad”</a:t>
                      </a:r>
                      <a:endParaRPr sz="1200" b="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1200" b="0" dirty="0">
                          <a:latin typeface="Calibri Light" panose="020F0302020204030204" pitchFamily="34" charset="0"/>
                          <a:cs typeface="Calibri Light" panose="020F0302020204030204" pitchFamily="34" charset="0"/>
                        </a:rPr>
                        <a:t>b) Generación como “descendencia parental-familiar”</a:t>
                      </a:r>
                    </a:p>
                    <a:p>
                      <a:pPr marL="0" lvl="0" indent="0" algn="l" rtl="0">
                        <a:spcBef>
                          <a:spcPts val="0"/>
                        </a:spcBef>
                        <a:spcAft>
                          <a:spcPts val="0"/>
                        </a:spcAft>
                        <a:buNone/>
                      </a:pPr>
                      <a:r>
                        <a:rPr lang="es-MX" sz="1200" b="0" dirty="0">
                          <a:latin typeface="Calibri Light" panose="020F0302020204030204" pitchFamily="34" charset="0"/>
                          <a:cs typeface="Calibri Light" panose="020F0302020204030204" pitchFamily="34" charset="0"/>
                        </a:rPr>
                        <a:t>_ Mannheim consideraba las generaciones como dimensiones analíticas útiles para el estudio, tanto de las</a:t>
                      </a:r>
                    </a:p>
                    <a:p>
                      <a:pPr marL="0" lvl="0" indent="0" algn="l" rtl="0">
                        <a:spcBef>
                          <a:spcPts val="0"/>
                        </a:spcBef>
                        <a:spcAft>
                          <a:spcPts val="0"/>
                        </a:spcAft>
                        <a:buNone/>
                      </a:pPr>
                      <a:r>
                        <a:rPr lang="es-MX" sz="1200" b="0" dirty="0">
                          <a:latin typeface="Calibri Light" panose="020F0302020204030204" pitchFamily="34" charset="0"/>
                          <a:cs typeface="Calibri Light" panose="020F0302020204030204" pitchFamily="34" charset="0"/>
                        </a:rPr>
                        <a:t>dinámicas del cambio social (sin recurrir al concepto de clase y el concepto marxista de interés económico), como para los ‘estilos de pensamiento’ y la actitud de la época. </a:t>
                      </a:r>
                      <a:endParaRPr sz="1200" b="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800" b="0" dirty="0">
                          <a:latin typeface="Calibri Light" panose="020F0302020204030204" pitchFamily="34" charset="0"/>
                          <a:cs typeface="Calibri Light" panose="020F0302020204030204" pitchFamily="34" charset="0"/>
                        </a:rPr>
                        <a:t>Mannheim, K. (1952). El problema de las generaciones. En: Revista Española de Investigaciones Sociológicas, 62</a:t>
                      </a:r>
                      <a:endParaRPr sz="800" b="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1"/>
                  </a:ext>
                </a:extLst>
              </a:tr>
              <a:tr h="360000">
                <a:tc>
                  <a:txBody>
                    <a:bodyPr/>
                    <a:lstStyle/>
                    <a:p>
                      <a:pPr marL="0" lvl="0" indent="0" algn="l" rtl="0">
                        <a:spcBef>
                          <a:spcPts val="0"/>
                        </a:spcBef>
                        <a:spcAft>
                          <a:spcPts val="0"/>
                        </a:spcAft>
                        <a:buNone/>
                      </a:pPr>
                      <a:r>
                        <a:rPr lang="es-CO" sz="1200" b="0" dirty="0">
                          <a:latin typeface="Calibri Light" panose="020F0302020204030204" pitchFamily="34" charset="0"/>
                          <a:cs typeface="Calibri Light" panose="020F0302020204030204" pitchFamily="34" charset="0"/>
                        </a:rPr>
                        <a:t>La conciencia generacional conduce a la comparación con las generaciones previas, ello no significa que se construya contra esas generaciones.</a:t>
                      </a:r>
                      <a:endParaRPr sz="1200" b="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1200" b="0" dirty="0">
                          <a:latin typeface="Calibri Light" panose="020F0302020204030204" pitchFamily="34" charset="0"/>
                          <a:cs typeface="Calibri Light" panose="020F0302020204030204" pitchFamily="34" charset="0"/>
                        </a:rPr>
                        <a:t>En otras palabras, la conciencia generacional es una herramienta potente para convertir las diferencias entre generaciones en la base del propio reconocimiento.</a:t>
                      </a:r>
                      <a:endParaRPr sz="1200" b="0"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s-CO" sz="800" b="0" dirty="0" err="1">
                          <a:latin typeface="Calibri Light" panose="020F0302020204030204" pitchFamily="34" charset="0"/>
                          <a:cs typeface="Calibri Light" panose="020F0302020204030204" pitchFamily="34" charset="0"/>
                        </a:rPr>
                        <a:t>Leccardi</a:t>
                      </a:r>
                      <a:r>
                        <a:rPr lang="es-CO" sz="800" b="0" dirty="0">
                          <a:latin typeface="Calibri Light" panose="020F0302020204030204" pitchFamily="34" charset="0"/>
                          <a:cs typeface="Calibri Light" panose="020F0302020204030204" pitchFamily="34" charset="0"/>
                        </a:rPr>
                        <a:t>, C. &amp; </a:t>
                      </a:r>
                      <a:r>
                        <a:rPr lang="es-CO" sz="800" b="0" dirty="0" err="1">
                          <a:latin typeface="Calibri Light" panose="020F0302020204030204" pitchFamily="34" charset="0"/>
                          <a:cs typeface="Calibri Light" panose="020F0302020204030204" pitchFamily="34" charset="0"/>
                        </a:rPr>
                        <a:t>Feixa</a:t>
                      </a:r>
                      <a:r>
                        <a:rPr lang="es-CO" sz="800" b="0" dirty="0">
                          <a:latin typeface="Calibri Light" panose="020F0302020204030204" pitchFamily="34" charset="0"/>
                          <a:cs typeface="Calibri Light" panose="020F0302020204030204" pitchFamily="34" charset="0"/>
                        </a:rPr>
                        <a:t>, C.(2011). El concepto de generación en las teorías sobre la juventud. En: Revista Última Década, No. 34 , </a:t>
                      </a:r>
                      <a:r>
                        <a:rPr lang="es-CO" sz="800" b="0" dirty="0" err="1">
                          <a:latin typeface="Calibri Light" panose="020F0302020204030204" pitchFamily="34" charset="0"/>
                          <a:cs typeface="Calibri Light" panose="020F0302020204030204" pitchFamily="34" charset="0"/>
                        </a:rPr>
                        <a:t>pp</a:t>
                      </a:r>
                      <a:r>
                        <a:rPr lang="es-CO" sz="800" b="0" dirty="0">
                          <a:latin typeface="Calibri Light" panose="020F0302020204030204" pitchFamily="34" charset="0"/>
                          <a:cs typeface="Calibri Light" panose="020F0302020204030204" pitchFamily="34" charset="0"/>
                        </a:rPr>
                        <a:t> 11-32.</a:t>
                      </a:r>
                      <a:endParaRPr sz="800" b="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MX" sz="1200" b="0" dirty="0">
                          <a:latin typeface="Calibri Light" panose="020F0302020204030204" pitchFamily="34" charset="0"/>
                          <a:cs typeface="Calibri Light" panose="020F0302020204030204" pitchFamily="34" charset="0"/>
                        </a:rPr>
                        <a:t>La generación consistía en personas que compartían el mismo conjunto de experiencias, la misma ‘calidad de tiempo’. Por lo tanto, la formación de las generaciones se basaba en una temporalidad concreta constituida de acontecimientos y experiencias compartidos.</a:t>
                      </a:r>
                    </a:p>
                    <a:p>
                      <a:pPr marL="0" lvl="0" indent="0" algn="l" rtl="0">
                        <a:spcBef>
                          <a:spcPts val="0"/>
                        </a:spcBef>
                        <a:spcAft>
                          <a:spcPts val="0"/>
                        </a:spcAft>
                        <a:buNone/>
                      </a:pPr>
                      <a:r>
                        <a:rPr lang="es-MX" sz="800" b="0" dirty="0">
                          <a:latin typeface="Calibri Light" panose="020F0302020204030204" pitchFamily="34" charset="0"/>
                          <a:cs typeface="Calibri Light" panose="020F0302020204030204" pitchFamily="34" charset="0"/>
                        </a:rPr>
                        <a:t>Dilthey, W. (1978). Introducción a las ciencias del espíritu. México : Fondo de cultura económica</a:t>
                      </a:r>
                      <a:endParaRPr sz="800" b="0" dirty="0">
                        <a:latin typeface="Calibri Light" panose="020F0302020204030204" pitchFamily="34" charset="0"/>
                        <a:cs typeface="Calibri Light" panose="020F0302020204030204" pitchFamily="34" charset="0"/>
                      </a:endParaRPr>
                    </a:p>
                  </a:txBody>
                  <a:tcPr marL="91425" marR="91425" marT="91425" marB="91425"/>
                </a:tc>
                <a:extLst>
                  <a:ext uri="{0D108BD9-81ED-4DB2-BD59-A6C34878D82A}">
                    <a16:rowId xmlns:a16="http://schemas.microsoft.com/office/drawing/2014/main" xmlns="" val="10002"/>
                  </a:ext>
                </a:extLst>
              </a:tr>
              <a:tr h="360000">
                <a:tc>
                  <a:txBody>
                    <a:bodyPr/>
                    <a:lstStyle/>
                    <a:p>
                      <a:pPr marL="0" lvl="0" indent="0" algn="l" rtl="0">
                        <a:spcBef>
                          <a:spcPts val="0"/>
                        </a:spcBef>
                        <a:spcAft>
                          <a:spcPts val="0"/>
                        </a:spcAft>
                        <a:buNone/>
                      </a:pPr>
                      <a:r>
                        <a:rPr lang="es-MX" sz="800" b="0" dirty="0">
                          <a:latin typeface="Calibri Light" panose="020F0302020204030204" pitchFamily="34" charset="0"/>
                          <a:cs typeface="Calibri Light" panose="020F0302020204030204" pitchFamily="34" charset="0"/>
                        </a:rPr>
                        <a:t>Cada generaciones se identifica a partir de 8 factores:</a:t>
                      </a:r>
                    </a:p>
                    <a:p>
                      <a:pPr marL="0" lvl="0" indent="0" algn="l" rtl="0">
                        <a:spcBef>
                          <a:spcPts val="0"/>
                        </a:spcBef>
                        <a:spcAft>
                          <a:spcPts val="0"/>
                        </a:spcAft>
                        <a:buNone/>
                      </a:pPr>
                      <a:r>
                        <a:rPr lang="es-MX" sz="800" b="0" dirty="0">
                          <a:latin typeface="Calibri Light" panose="020F0302020204030204" pitchFamily="34" charset="0"/>
                          <a:cs typeface="Calibri Light" panose="020F0302020204030204" pitchFamily="34" charset="0"/>
                        </a:rPr>
                        <a:t>1. Herencia</a:t>
                      </a:r>
                    </a:p>
                    <a:p>
                      <a:pPr marL="0" lvl="0" indent="0" algn="l" rtl="0">
                        <a:spcBef>
                          <a:spcPts val="0"/>
                        </a:spcBef>
                        <a:spcAft>
                          <a:spcPts val="0"/>
                        </a:spcAft>
                        <a:buNone/>
                      </a:pPr>
                      <a:r>
                        <a:rPr lang="es-MX" sz="800" b="0" dirty="0">
                          <a:latin typeface="Calibri Light" panose="020F0302020204030204" pitchFamily="34" charset="0"/>
                          <a:cs typeface="Calibri Light" panose="020F0302020204030204" pitchFamily="34" charset="0"/>
                        </a:rPr>
                        <a:t>2. Fecha de nacimiento</a:t>
                      </a:r>
                    </a:p>
                    <a:p>
                      <a:pPr marL="0" lvl="0" indent="0" algn="l" rtl="0">
                        <a:spcBef>
                          <a:spcPts val="0"/>
                        </a:spcBef>
                        <a:spcAft>
                          <a:spcPts val="0"/>
                        </a:spcAft>
                        <a:buNone/>
                      </a:pPr>
                      <a:r>
                        <a:rPr lang="es-MX" sz="800" b="0" dirty="0">
                          <a:latin typeface="Calibri Light" panose="020F0302020204030204" pitchFamily="34" charset="0"/>
                          <a:cs typeface="Calibri Light" panose="020F0302020204030204" pitchFamily="34" charset="0"/>
                        </a:rPr>
                        <a:t>3. Elementos educativos</a:t>
                      </a:r>
                    </a:p>
                    <a:p>
                      <a:pPr marL="0" lvl="0" indent="0" algn="l" rtl="0">
                        <a:spcBef>
                          <a:spcPts val="0"/>
                        </a:spcBef>
                        <a:spcAft>
                          <a:spcPts val="0"/>
                        </a:spcAft>
                        <a:buNone/>
                      </a:pPr>
                      <a:r>
                        <a:rPr lang="es-MX" sz="800" b="0" dirty="0">
                          <a:latin typeface="Calibri Light" panose="020F0302020204030204" pitchFamily="34" charset="0"/>
                          <a:cs typeface="Calibri Light" panose="020F0302020204030204" pitchFamily="34" charset="0"/>
                        </a:rPr>
                        <a:t>4. Comunidad personal</a:t>
                      </a:r>
                    </a:p>
                    <a:p>
                      <a:pPr marL="0" lvl="0" indent="0" algn="l" rtl="0">
                        <a:spcBef>
                          <a:spcPts val="0"/>
                        </a:spcBef>
                        <a:spcAft>
                          <a:spcPts val="0"/>
                        </a:spcAft>
                        <a:buNone/>
                      </a:pPr>
                      <a:r>
                        <a:rPr lang="es-MX" sz="800" b="0" dirty="0">
                          <a:latin typeface="Calibri Light" panose="020F0302020204030204" pitchFamily="34" charset="0"/>
                          <a:cs typeface="Calibri Light" panose="020F0302020204030204" pitchFamily="34" charset="0"/>
                        </a:rPr>
                        <a:t>5. Experiencia de la generación</a:t>
                      </a:r>
                    </a:p>
                    <a:p>
                      <a:pPr marL="0" lvl="0" indent="0" algn="l" rtl="0">
                        <a:spcBef>
                          <a:spcPts val="0"/>
                        </a:spcBef>
                        <a:spcAft>
                          <a:spcPts val="0"/>
                        </a:spcAft>
                        <a:buNone/>
                      </a:pPr>
                      <a:r>
                        <a:rPr lang="es-MX" sz="800" b="0" dirty="0">
                          <a:latin typeface="Calibri Light" panose="020F0302020204030204" pitchFamily="34" charset="0"/>
                          <a:cs typeface="Calibri Light" panose="020F0302020204030204" pitchFamily="34" charset="0"/>
                        </a:rPr>
                        <a:t>6. El guía</a:t>
                      </a:r>
                    </a:p>
                    <a:p>
                      <a:pPr marL="0" lvl="0" indent="0" algn="l" rtl="0">
                        <a:spcBef>
                          <a:spcPts val="0"/>
                        </a:spcBef>
                        <a:spcAft>
                          <a:spcPts val="0"/>
                        </a:spcAft>
                        <a:buNone/>
                      </a:pPr>
                      <a:r>
                        <a:rPr lang="es-MX" sz="800" b="0" dirty="0">
                          <a:latin typeface="Calibri Light" panose="020F0302020204030204" pitchFamily="34" charset="0"/>
                          <a:cs typeface="Calibri Light" panose="020F0302020204030204" pitchFamily="34" charset="0"/>
                        </a:rPr>
                        <a:t>7. El lenguaje generacional, y</a:t>
                      </a:r>
                    </a:p>
                    <a:p>
                      <a:pPr marL="0" lvl="0" indent="0" algn="l" rtl="0">
                        <a:spcBef>
                          <a:spcPts val="0"/>
                        </a:spcBef>
                        <a:spcAft>
                          <a:spcPts val="0"/>
                        </a:spcAft>
                        <a:buNone/>
                      </a:pPr>
                      <a:r>
                        <a:rPr lang="es-MX" sz="800" b="0" dirty="0">
                          <a:latin typeface="Calibri Light" panose="020F0302020204030204" pitchFamily="34" charset="0"/>
                          <a:cs typeface="Calibri Light" panose="020F0302020204030204" pitchFamily="34" charset="0"/>
                        </a:rPr>
                        <a:t>8. Anquilosamiento de la vieja generación</a:t>
                      </a:r>
                    </a:p>
                    <a:p>
                      <a:pPr marL="0" lvl="0" indent="0" algn="l" rtl="0">
                        <a:spcBef>
                          <a:spcPts val="0"/>
                        </a:spcBef>
                        <a:spcAft>
                          <a:spcPts val="0"/>
                        </a:spcAft>
                        <a:buNone/>
                      </a:pPr>
                      <a:r>
                        <a:rPr lang="es-MX" sz="800" b="0" dirty="0">
                          <a:latin typeface="Calibri Light" panose="020F0302020204030204" pitchFamily="34" charset="0"/>
                          <a:cs typeface="Calibri Light" panose="020F0302020204030204" pitchFamily="34" charset="0"/>
                        </a:rPr>
                        <a:t>Ortega-y-Gasset, José (1998). El tema de nuestro tiempo. México : Editorial Porrúa.</a:t>
                      </a:r>
                      <a:endParaRPr sz="800" b="0" dirty="0">
                        <a:latin typeface="Calibri Light" panose="020F0302020204030204" pitchFamily="34" charset="0"/>
                        <a:cs typeface="Calibri Light" panose="020F0302020204030204" pitchFamily="34" charset="0"/>
                      </a:endParaRPr>
                    </a:p>
                  </a:txBody>
                  <a:tcPr marL="91425" marR="91425" marT="91425" marB="91425"/>
                </a:tc>
                <a:tc>
                  <a:txBody>
                    <a:bodyPr/>
                    <a:lstStyle/>
                    <a:p>
                      <a:pPr marL="0" lvl="0" indent="0" algn="l" rtl="0">
                        <a:spcBef>
                          <a:spcPts val="0"/>
                        </a:spcBef>
                        <a:spcAft>
                          <a:spcPts val="0"/>
                        </a:spcAft>
                        <a:buNone/>
                      </a:pPr>
                      <a:r>
                        <a:rPr lang="es-MX" sz="1200" b="0" dirty="0">
                          <a:latin typeface="Calibri Light" panose="020F0302020204030204" pitchFamily="34" charset="0"/>
                          <a:cs typeface="Calibri Light" panose="020F0302020204030204" pitchFamily="34" charset="0"/>
                        </a:rPr>
                        <a:t>Existen diferentes parámetros para establecer las generaciones, para este estudio se asumió la propuesta por el Centro de Investigación </a:t>
                      </a:r>
                      <a:r>
                        <a:rPr lang="es-MX" sz="1200" b="0" dirty="0" err="1">
                          <a:latin typeface="Calibri Light" panose="020F0302020204030204" pitchFamily="34" charset="0"/>
                          <a:cs typeface="Calibri Light" panose="020F0302020204030204" pitchFamily="34" charset="0"/>
                        </a:rPr>
                        <a:t>McCrindle</a:t>
                      </a:r>
                      <a:r>
                        <a:rPr lang="es-MX" sz="1200" b="0" dirty="0">
                          <a:latin typeface="Calibri Light" panose="020F0302020204030204" pitchFamily="34" charset="0"/>
                          <a:cs typeface="Calibri Light" panose="020F0302020204030204" pitchFamily="34" charset="0"/>
                        </a:rPr>
                        <a:t> de Australia que plantea que “los cambios de generación se dan “grupo de quince cohortes demográficas consecutivas”.</a:t>
                      </a:r>
                    </a:p>
                  </a:txBody>
                  <a:tcPr marL="91425" marR="91425" marT="91425" marB="91425"/>
                </a:tc>
                <a:extLst>
                  <a:ext uri="{0D108BD9-81ED-4DB2-BD59-A6C34878D82A}">
                    <a16:rowId xmlns:a16="http://schemas.microsoft.com/office/drawing/2014/main" xmlns="" val="204398419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referente teórico - generación</a:t>
            </a:r>
            <a:endParaRPr/>
          </a:p>
        </p:txBody>
      </p:sp>
      <p:sp>
        <p:nvSpPr>
          <p:cNvPr id="217" name="Google Shape;217;p30"/>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14</a:t>
            </a:fld>
            <a:endParaRPr/>
          </a:p>
        </p:txBody>
      </p:sp>
      <p:graphicFrame>
        <p:nvGraphicFramePr>
          <p:cNvPr id="16" name="Tabla 2">
            <a:extLst>
              <a:ext uri="{FF2B5EF4-FFF2-40B4-BE49-F238E27FC236}">
                <a16:creationId xmlns:a16="http://schemas.microsoft.com/office/drawing/2014/main" xmlns="" id="{F6A1770D-9769-4B6F-A5FE-D322E47D394E}"/>
              </a:ext>
            </a:extLst>
          </p:cNvPr>
          <p:cNvGraphicFramePr>
            <a:graphicFrameLocks noGrp="1"/>
          </p:cNvGraphicFramePr>
          <p:nvPr>
            <p:extLst>
              <p:ext uri="{D42A27DB-BD31-4B8C-83A1-F6EECF244321}">
                <p14:modId xmlns:p14="http://schemas.microsoft.com/office/powerpoint/2010/main" val="2358703756"/>
              </p:ext>
            </p:extLst>
          </p:nvPr>
        </p:nvGraphicFramePr>
        <p:xfrm>
          <a:off x="-610" y="850900"/>
          <a:ext cx="9162472" cy="5689600"/>
        </p:xfrm>
        <a:graphic>
          <a:graphicData uri="http://schemas.openxmlformats.org/drawingml/2006/table">
            <a:tbl>
              <a:tblPr firstRow="1" bandRow="1">
                <a:tableStyleId>{7FC8B766-3668-49A2-88A5-858B83550D40}</a:tableStyleId>
              </a:tblPr>
              <a:tblGrid>
                <a:gridCol w="1145309">
                  <a:extLst>
                    <a:ext uri="{9D8B030D-6E8A-4147-A177-3AD203B41FA5}">
                      <a16:colId xmlns:a16="http://schemas.microsoft.com/office/drawing/2014/main" xmlns="" val="4050890505"/>
                    </a:ext>
                  </a:extLst>
                </a:gridCol>
                <a:gridCol w="1145309">
                  <a:extLst>
                    <a:ext uri="{9D8B030D-6E8A-4147-A177-3AD203B41FA5}">
                      <a16:colId xmlns:a16="http://schemas.microsoft.com/office/drawing/2014/main" xmlns="" val="84308262"/>
                    </a:ext>
                  </a:extLst>
                </a:gridCol>
                <a:gridCol w="1145309">
                  <a:extLst>
                    <a:ext uri="{9D8B030D-6E8A-4147-A177-3AD203B41FA5}">
                      <a16:colId xmlns:a16="http://schemas.microsoft.com/office/drawing/2014/main" xmlns="" val="2150813196"/>
                    </a:ext>
                  </a:extLst>
                </a:gridCol>
                <a:gridCol w="1145309">
                  <a:extLst>
                    <a:ext uri="{9D8B030D-6E8A-4147-A177-3AD203B41FA5}">
                      <a16:colId xmlns:a16="http://schemas.microsoft.com/office/drawing/2014/main" xmlns="" val="86564444"/>
                    </a:ext>
                  </a:extLst>
                </a:gridCol>
                <a:gridCol w="1145309">
                  <a:extLst>
                    <a:ext uri="{9D8B030D-6E8A-4147-A177-3AD203B41FA5}">
                      <a16:colId xmlns:a16="http://schemas.microsoft.com/office/drawing/2014/main" xmlns="" val="1387174564"/>
                    </a:ext>
                  </a:extLst>
                </a:gridCol>
                <a:gridCol w="1145309">
                  <a:extLst>
                    <a:ext uri="{9D8B030D-6E8A-4147-A177-3AD203B41FA5}">
                      <a16:colId xmlns:a16="http://schemas.microsoft.com/office/drawing/2014/main" xmlns="" val="526391123"/>
                    </a:ext>
                  </a:extLst>
                </a:gridCol>
                <a:gridCol w="1145309">
                  <a:extLst>
                    <a:ext uri="{9D8B030D-6E8A-4147-A177-3AD203B41FA5}">
                      <a16:colId xmlns:a16="http://schemas.microsoft.com/office/drawing/2014/main" xmlns="" val="4035501935"/>
                    </a:ext>
                  </a:extLst>
                </a:gridCol>
                <a:gridCol w="1145309">
                  <a:extLst>
                    <a:ext uri="{9D8B030D-6E8A-4147-A177-3AD203B41FA5}">
                      <a16:colId xmlns:a16="http://schemas.microsoft.com/office/drawing/2014/main" xmlns="" val="2118111937"/>
                    </a:ext>
                  </a:extLst>
                </a:gridCol>
              </a:tblGrid>
              <a:tr h="370840">
                <a:tc>
                  <a:txBody>
                    <a:bodyPr/>
                    <a:lstStyle/>
                    <a:p>
                      <a:pPr algn="ctr"/>
                      <a:r>
                        <a:rPr lang="es-CO" sz="800" b="1" spc="0" dirty="0">
                          <a:effectLst/>
                          <a:latin typeface="Calibri Light" panose="020F0302020204030204" pitchFamily="34" charset="0"/>
                          <a:cs typeface="Calibri Light" panose="020F0302020204030204" pitchFamily="34" charset="0"/>
                        </a:rPr>
                        <a:t>Generación </a:t>
                      </a:r>
                      <a:r>
                        <a:rPr lang="es-CO" sz="800" b="1" spc="0" dirty="0" err="1">
                          <a:effectLst/>
                          <a:latin typeface="Calibri Light" panose="020F0302020204030204" pitchFamily="34" charset="0"/>
                          <a:cs typeface="Calibri Light" panose="020F0302020204030204" pitchFamily="34" charset="0"/>
                        </a:rPr>
                        <a:t>Interbellum</a:t>
                      </a:r>
                      <a:endParaRPr lang="es-CO" sz="800" b="1" spc="0" dirty="0">
                        <a:effectLst/>
                        <a:latin typeface="Calibri Light" panose="020F0302020204030204" pitchFamily="34" charset="0"/>
                        <a:cs typeface="Calibri Light" panose="020F0302020204030204" pitchFamily="34" charset="0"/>
                      </a:endParaRPr>
                    </a:p>
                  </a:txBody>
                  <a:tcPr anchor="ctr">
                    <a:solidFill>
                      <a:srgbClr val="FF9900"/>
                    </a:solidFill>
                  </a:tcPr>
                </a:tc>
                <a:tc>
                  <a:txBody>
                    <a:bodyPr/>
                    <a:lstStyle/>
                    <a:p>
                      <a:pPr algn="ctr"/>
                      <a:r>
                        <a:rPr lang="es-CO" sz="800" b="1" spc="0" dirty="0">
                          <a:effectLst/>
                          <a:latin typeface="Calibri Light" panose="020F0302020204030204" pitchFamily="34" charset="0"/>
                          <a:cs typeface="Calibri Light" panose="020F0302020204030204" pitchFamily="34" charset="0"/>
                        </a:rPr>
                        <a:t>Generación Grandiosa </a:t>
                      </a:r>
                    </a:p>
                  </a:txBody>
                  <a:tcPr anchor="ctr">
                    <a:solidFill>
                      <a:srgbClr val="FFCBA7"/>
                    </a:solidFill>
                  </a:tcPr>
                </a:tc>
                <a:tc>
                  <a:txBody>
                    <a:bodyPr/>
                    <a:lstStyle/>
                    <a:p>
                      <a:pPr algn="ctr"/>
                      <a:r>
                        <a:rPr lang="es-CO" sz="800" b="1" spc="0" dirty="0">
                          <a:effectLst/>
                          <a:latin typeface="Calibri Light" panose="020F0302020204030204" pitchFamily="34" charset="0"/>
                          <a:cs typeface="Calibri Light" panose="020F0302020204030204" pitchFamily="34" charset="0"/>
                        </a:rPr>
                        <a:t>Generación Silenciosa </a:t>
                      </a:r>
                    </a:p>
                  </a:txBody>
                  <a:tcPr anchor="ctr">
                    <a:solidFill>
                      <a:srgbClr val="FFF0E5"/>
                    </a:solidFill>
                  </a:tcPr>
                </a:tc>
                <a:tc>
                  <a:txBody>
                    <a:bodyPr/>
                    <a:lstStyle/>
                    <a:p>
                      <a:pPr algn="ctr"/>
                      <a:r>
                        <a:rPr lang="es-CO" sz="800" b="1" spc="0" dirty="0">
                          <a:effectLst/>
                          <a:latin typeface="Calibri Light" panose="020F0302020204030204" pitchFamily="34" charset="0"/>
                          <a:cs typeface="Calibri Light" panose="020F0302020204030204" pitchFamily="34" charset="0"/>
                        </a:rPr>
                        <a:t>Generación Baby </a:t>
                      </a:r>
                      <a:r>
                        <a:rPr lang="es-CO" sz="800" b="1" spc="0" dirty="0" err="1">
                          <a:effectLst/>
                          <a:latin typeface="Calibri Light" panose="020F0302020204030204" pitchFamily="34" charset="0"/>
                          <a:cs typeface="Calibri Light" panose="020F0302020204030204" pitchFamily="34" charset="0"/>
                        </a:rPr>
                        <a:t>Boomers</a:t>
                      </a:r>
                      <a:r>
                        <a:rPr lang="es-CO" sz="800" b="1" spc="0" dirty="0">
                          <a:effectLst/>
                          <a:latin typeface="Calibri Light" panose="020F0302020204030204" pitchFamily="34" charset="0"/>
                          <a:cs typeface="Calibri Light" panose="020F0302020204030204" pitchFamily="34" charset="0"/>
                        </a:rPr>
                        <a:t> </a:t>
                      </a:r>
                    </a:p>
                  </a:txBody>
                  <a:tcPr anchor="ctr">
                    <a:solidFill>
                      <a:srgbClr val="00CC00"/>
                    </a:solidFill>
                  </a:tcPr>
                </a:tc>
                <a:tc>
                  <a:txBody>
                    <a:bodyPr/>
                    <a:lstStyle/>
                    <a:p>
                      <a:pPr algn="ctr"/>
                      <a:r>
                        <a:rPr lang="es-CO" sz="800" b="1" spc="0" dirty="0">
                          <a:effectLst/>
                          <a:latin typeface="Calibri Light" panose="020F0302020204030204" pitchFamily="34" charset="0"/>
                          <a:cs typeface="Calibri Light" panose="020F0302020204030204" pitchFamily="34" charset="0"/>
                        </a:rPr>
                        <a:t>Generación X</a:t>
                      </a:r>
                    </a:p>
                  </a:txBody>
                  <a:tcPr anchor="ctr">
                    <a:solidFill>
                      <a:srgbClr val="5DFF5D"/>
                    </a:solidFill>
                  </a:tcPr>
                </a:tc>
                <a:tc>
                  <a:txBody>
                    <a:bodyPr/>
                    <a:lstStyle/>
                    <a:p>
                      <a:pPr algn="ctr"/>
                      <a:r>
                        <a:rPr lang="es-MX" sz="800" b="1" spc="0" dirty="0">
                          <a:effectLst/>
                          <a:latin typeface="Calibri Light" panose="020F0302020204030204" pitchFamily="34" charset="0"/>
                          <a:cs typeface="Calibri Light" panose="020F0302020204030204" pitchFamily="34" charset="0"/>
                        </a:rPr>
                        <a:t>Generación Y o </a:t>
                      </a:r>
                      <a:r>
                        <a:rPr lang="es-MX" sz="800" b="1" spc="0" dirty="0" err="1">
                          <a:effectLst/>
                          <a:latin typeface="Calibri Light" panose="020F0302020204030204" pitchFamily="34" charset="0"/>
                          <a:cs typeface="Calibri Light" panose="020F0302020204030204" pitchFamily="34" charset="0"/>
                        </a:rPr>
                        <a:t>Millenials</a:t>
                      </a:r>
                      <a:r>
                        <a:rPr lang="es-MX" sz="800" b="1" spc="0" dirty="0">
                          <a:effectLst/>
                          <a:latin typeface="Calibri Light" panose="020F0302020204030204" pitchFamily="34" charset="0"/>
                          <a:cs typeface="Calibri Light" panose="020F0302020204030204" pitchFamily="34" charset="0"/>
                        </a:rPr>
                        <a:t> </a:t>
                      </a:r>
                    </a:p>
                  </a:txBody>
                  <a:tcPr anchor="ctr">
                    <a:solidFill>
                      <a:srgbClr val="C5FFC5"/>
                    </a:solidFill>
                  </a:tcPr>
                </a:tc>
                <a:tc>
                  <a:txBody>
                    <a:bodyPr/>
                    <a:lstStyle/>
                    <a:p>
                      <a:pPr algn="ctr"/>
                      <a:r>
                        <a:rPr lang="es-CO" sz="800" b="1" spc="0" dirty="0">
                          <a:effectLst/>
                          <a:latin typeface="Calibri Light" panose="020F0302020204030204" pitchFamily="34" charset="0"/>
                          <a:cs typeface="Calibri Light" panose="020F0302020204030204" pitchFamily="34" charset="0"/>
                        </a:rPr>
                        <a:t>Generación Z</a:t>
                      </a:r>
                    </a:p>
                  </a:txBody>
                  <a:tcPr anchor="ctr">
                    <a:solidFill>
                      <a:srgbClr val="FFFF00"/>
                    </a:solidFill>
                  </a:tcPr>
                </a:tc>
                <a:tc>
                  <a:txBody>
                    <a:bodyPr/>
                    <a:lstStyle/>
                    <a:p>
                      <a:pPr algn="ctr"/>
                      <a:r>
                        <a:rPr lang="es-CO" sz="800" b="1" spc="0" dirty="0">
                          <a:effectLst/>
                          <a:latin typeface="Calibri Light" panose="020F0302020204030204" pitchFamily="34" charset="0"/>
                          <a:cs typeface="Calibri Light" panose="020F0302020204030204" pitchFamily="34" charset="0"/>
                        </a:rPr>
                        <a:t>Generación T o Táctil o Alfa</a:t>
                      </a:r>
                    </a:p>
                  </a:txBody>
                  <a:tcPr anchor="ctr">
                    <a:solidFill>
                      <a:srgbClr val="FFFFAF"/>
                    </a:solidFill>
                  </a:tcPr>
                </a:tc>
                <a:extLst>
                  <a:ext uri="{0D108BD9-81ED-4DB2-BD59-A6C34878D82A}">
                    <a16:rowId xmlns:a16="http://schemas.microsoft.com/office/drawing/2014/main" xmlns="" val="1061641718"/>
                  </a:ext>
                </a:extLst>
              </a:tr>
              <a:tr h="135915">
                <a:tc>
                  <a:txBody>
                    <a:bodyPr/>
                    <a:lstStyle/>
                    <a:p>
                      <a:pPr algn="ctr"/>
                      <a:r>
                        <a:rPr lang="es-CO" sz="1000" b="1" dirty="0">
                          <a:latin typeface="Calibri Light" panose="020F0302020204030204" pitchFamily="34" charset="0"/>
                          <a:cs typeface="Calibri Light" panose="020F0302020204030204" pitchFamily="34" charset="0"/>
                        </a:rPr>
                        <a:t>1900 – 1915</a:t>
                      </a:r>
                    </a:p>
                  </a:txBody>
                  <a:tcPr anchor="ctr">
                    <a:solidFill>
                      <a:srgbClr val="FF9900"/>
                    </a:solidFill>
                  </a:tcPr>
                </a:tc>
                <a:tc>
                  <a:txBody>
                    <a:bodyPr/>
                    <a:lstStyle/>
                    <a:p>
                      <a:pPr algn="ctr"/>
                      <a:r>
                        <a:rPr lang="es-CO" sz="1000" b="1" dirty="0">
                          <a:latin typeface="Calibri Light" panose="020F0302020204030204" pitchFamily="34" charset="0"/>
                          <a:cs typeface="Calibri Light" panose="020F0302020204030204" pitchFamily="34" charset="0"/>
                        </a:rPr>
                        <a:t>1916 – 1930</a:t>
                      </a:r>
                    </a:p>
                  </a:txBody>
                  <a:tcPr anchor="ctr">
                    <a:solidFill>
                      <a:srgbClr val="FFCBA7"/>
                    </a:solidFill>
                  </a:tcPr>
                </a:tc>
                <a:tc>
                  <a:txBody>
                    <a:bodyPr/>
                    <a:lstStyle/>
                    <a:p>
                      <a:pPr algn="ctr"/>
                      <a:r>
                        <a:rPr lang="es-CO" sz="1000" b="1" dirty="0">
                          <a:latin typeface="Calibri Light" panose="020F0302020204030204" pitchFamily="34" charset="0"/>
                          <a:cs typeface="Calibri Light" panose="020F0302020204030204" pitchFamily="34" charset="0"/>
                        </a:rPr>
                        <a:t>1931 - 1945</a:t>
                      </a:r>
                    </a:p>
                  </a:txBody>
                  <a:tcPr anchor="ctr">
                    <a:solidFill>
                      <a:srgbClr val="FFF0E5"/>
                    </a:solidFill>
                  </a:tcPr>
                </a:tc>
                <a:tc>
                  <a:txBody>
                    <a:bodyPr/>
                    <a:lstStyle/>
                    <a:p>
                      <a:pPr algn="ctr"/>
                      <a:r>
                        <a:rPr lang="es-CO" sz="1000" b="1" dirty="0">
                          <a:latin typeface="Calibri Light" panose="020F0302020204030204" pitchFamily="34" charset="0"/>
                          <a:cs typeface="Calibri Light" panose="020F0302020204030204" pitchFamily="34" charset="0"/>
                        </a:rPr>
                        <a:t>1946 - 1960</a:t>
                      </a:r>
                    </a:p>
                  </a:txBody>
                  <a:tcPr anchor="ctr">
                    <a:solidFill>
                      <a:srgbClr val="00CC00"/>
                    </a:solidFill>
                  </a:tcPr>
                </a:tc>
                <a:tc>
                  <a:txBody>
                    <a:bodyPr/>
                    <a:lstStyle/>
                    <a:p>
                      <a:pPr algn="ctr"/>
                      <a:r>
                        <a:rPr lang="es-CO" sz="1000" b="1" dirty="0">
                          <a:latin typeface="Calibri Light" panose="020F0302020204030204" pitchFamily="34" charset="0"/>
                          <a:cs typeface="Calibri Light" panose="020F0302020204030204" pitchFamily="34" charset="0"/>
                        </a:rPr>
                        <a:t>1961 – 1975</a:t>
                      </a:r>
                    </a:p>
                  </a:txBody>
                  <a:tcPr anchor="ctr">
                    <a:solidFill>
                      <a:srgbClr val="5DFF5D"/>
                    </a:solidFill>
                  </a:tcPr>
                </a:tc>
                <a:tc>
                  <a:txBody>
                    <a:bodyPr/>
                    <a:lstStyle/>
                    <a:p>
                      <a:pPr algn="ctr"/>
                      <a:r>
                        <a:rPr lang="es-CO" sz="1000" b="1" dirty="0">
                          <a:latin typeface="Calibri Light" panose="020F0302020204030204" pitchFamily="34" charset="0"/>
                          <a:cs typeface="Calibri Light" panose="020F0302020204030204" pitchFamily="34" charset="0"/>
                        </a:rPr>
                        <a:t>1976 - 1990</a:t>
                      </a:r>
                    </a:p>
                  </a:txBody>
                  <a:tcPr anchor="ctr">
                    <a:solidFill>
                      <a:srgbClr val="C5FFC5"/>
                    </a:solidFill>
                  </a:tcPr>
                </a:tc>
                <a:tc>
                  <a:txBody>
                    <a:bodyPr/>
                    <a:lstStyle/>
                    <a:p>
                      <a:pPr algn="ctr"/>
                      <a:r>
                        <a:rPr lang="es-CO" sz="1000" b="1" dirty="0">
                          <a:latin typeface="Calibri Light" panose="020F0302020204030204" pitchFamily="34" charset="0"/>
                          <a:cs typeface="Calibri Light" panose="020F0302020204030204" pitchFamily="34" charset="0"/>
                        </a:rPr>
                        <a:t>1991 – 2005</a:t>
                      </a:r>
                    </a:p>
                  </a:txBody>
                  <a:tcPr anchor="ctr">
                    <a:solidFill>
                      <a:srgbClr val="FFFF00"/>
                    </a:solidFill>
                  </a:tcPr>
                </a:tc>
                <a:tc>
                  <a:txBody>
                    <a:bodyPr/>
                    <a:lstStyle/>
                    <a:p>
                      <a:pPr algn="ctr"/>
                      <a:r>
                        <a:rPr lang="es-CO" sz="1000" b="1" dirty="0">
                          <a:latin typeface="Calibri Light" panose="020F0302020204030204" pitchFamily="34" charset="0"/>
                          <a:cs typeface="Calibri Light" panose="020F0302020204030204" pitchFamily="34" charset="0"/>
                        </a:rPr>
                        <a:t>2006 - 2020</a:t>
                      </a:r>
                    </a:p>
                  </a:txBody>
                  <a:tcPr anchor="ctr">
                    <a:solidFill>
                      <a:srgbClr val="FFFFAF"/>
                    </a:solidFill>
                  </a:tcPr>
                </a:tc>
                <a:extLst>
                  <a:ext uri="{0D108BD9-81ED-4DB2-BD59-A6C34878D82A}">
                    <a16:rowId xmlns:a16="http://schemas.microsoft.com/office/drawing/2014/main" xmlns="" val="1647547023"/>
                  </a:ext>
                </a:extLst>
              </a:tr>
              <a:tr h="173794">
                <a:tc>
                  <a:txBody>
                    <a:bodyPr/>
                    <a:lstStyle/>
                    <a:p>
                      <a:pPr algn="ctr"/>
                      <a:r>
                        <a:rPr lang="es-CO" sz="1000" b="1" dirty="0">
                          <a:latin typeface="Calibri Light" panose="020F0302020204030204" pitchFamily="34" charset="0"/>
                          <a:cs typeface="Calibri Light" panose="020F0302020204030204" pitchFamily="34" charset="0"/>
                        </a:rPr>
                        <a:t>105 - 120</a:t>
                      </a:r>
                    </a:p>
                  </a:txBody>
                  <a:tcPr anchor="ctr">
                    <a:solidFill>
                      <a:srgbClr val="FF9900"/>
                    </a:solidFill>
                  </a:tcPr>
                </a:tc>
                <a:tc>
                  <a:txBody>
                    <a:bodyPr/>
                    <a:lstStyle/>
                    <a:p>
                      <a:pPr algn="ctr"/>
                      <a:r>
                        <a:rPr lang="es-CO" sz="1000" b="1" dirty="0">
                          <a:latin typeface="Calibri Light" panose="020F0302020204030204" pitchFamily="34" charset="0"/>
                          <a:cs typeface="Calibri Light" panose="020F0302020204030204" pitchFamily="34" charset="0"/>
                        </a:rPr>
                        <a:t>90 – 104</a:t>
                      </a:r>
                    </a:p>
                  </a:txBody>
                  <a:tcPr anchor="ctr">
                    <a:solidFill>
                      <a:srgbClr val="FFCBA7"/>
                    </a:solidFill>
                  </a:tcPr>
                </a:tc>
                <a:tc>
                  <a:txBody>
                    <a:bodyPr/>
                    <a:lstStyle/>
                    <a:p>
                      <a:pPr algn="ctr"/>
                      <a:r>
                        <a:rPr lang="es-CO" sz="1000" b="1" dirty="0">
                          <a:latin typeface="Calibri Light" panose="020F0302020204030204" pitchFamily="34" charset="0"/>
                          <a:cs typeface="Calibri Light" panose="020F0302020204030204" pitchFamily="34" charset="0"/>
                        </a:rPr>
                        <a:t>75 - 89</a:t>
                      </a:r>
                    </a:p>
                  </a:txBody>
                  <a:tcPr anchor="ctr">
                    <a:solidFill>
                      <a:srgbClr val="FFF0E5"/>
                    </a:solidFill>
                  </a:tcPr>
                </a:tc>
                <a:tc>
                  <a:txBody>
                    <a:bodyPr/>
                    <a:lstStyle/>
                    <a:p>
                      <a:pPr algn="ctr"/>
                      <a:r>
                        <a:rPr lang="es-CO" sz="1000" b="1" dirty="0">
                          <a:latin typeface="Calibri Light" panose="020F0302020204030204" pitchFamily="34" charset="0"/>
                          <a:cs typeface="Calibri Light" panose="020F0302020204030204" pitchFamily="34" charset="0"/>
                        </a:rPr>
                        <a:t>60 - 74</a:t>
                      </a:r>
                    </a:p>
                  </a:txBody>
                  <a:tcPr anchor="ctr">
                    <a:solidFill>
                      <a:srgbClr val="00CC00"/>
                    </a:solidFill>
                  </a:tcPr>
                </a:tc>
                <a:tc>
                  <a:txBody>
                    <a:bodyPr/>
                    <a:lstStyle/>
                    <a:p>
                      <a:pPr algn="ctr"/>
                      <a:r>
                        <a:rPr lang="es-CO" sz="1000" b="1" dirty="0">
                          <a:latin typeface="Calibri Light" panose="020F0302020204030204" pitchFamily="34" charset="0"/>
                          <a:cs typeface="Calibri Light" panose="020F0302020204030204" pitchFamily="34" charset="0"/>
                        </a:rPr>
                        <a:t>45 - 59</a:t>
                      </a:r>
                    </a:p>
                  </a:txBody>
                  <a:tcPr anchor="ctr">
                    <a:solidFill>
                      <a:srgbClr val="5DFF5D"/>
                    </a:solidFill>
                  </a:tcPr>
                </a:tc>
                <a:tc>
                  <a:txBody>
                    <a:bodyPr/>
                    <a:lstStyle/>
                    <a:p>
                      <a:pPr algn="ctr"/>
                      <a:r>
                        <a:rPr lang="es-CO" sz="1000" b="1" dirty="0">
                          <a:latin typeface="Calibri Light" panose="020F0302020204030204" pitchFamily="34" charset="0"/>
                          <a:cs typeface="Calibri Light" panose="020F0302020204030204" pitchFamily="34" charset="0"/>
                        </a:rPr>
                        <a:t>30 - 44</a:t>
                      </a:r>
                    </a:p>
                  </a:txBody>
                  <a:tcPr anchor="ctr">
                    <a:solidFill>
                      <a:srgbClr val="C5FFC5"/>
                    </a:solidFill>
                  </a:tcPr>
                </a:tc>
                <a:tc>
                  <a:txBody>
                    <a:bodyPr/>
                    <a:lstStyle/>
                    <a:p>
                      <a:pPr algn="ctr"/>
                      <a:r>
                        <a:rPr lang="es-CO" sz="1000" b="1" dirty="0">
                          <a:latin typeface="Calibri Light" panose="020F0302020204030204" pitchFamily="34" charset="0"/>
                          <a:cs typeface="Calibri Light" panose="020F0302020204030204" pitchFamily="34" charset="0"/>
                        </a:rPr>
                        <a:t>15 - 29</a:t>
                      </a:r>
                    </a:p>
                  </a:txBody>
                  <a:tcPr anchor="ctr">
                    <a:solidFill>
                      <a:srgbClr val="FFFF00"/>
                    </a:solidFill>
                  </a:tcPr>
                </a:tc>
                <a:tc>
                  <a:txBody>
                    <a:bodyPr/>
                    <a:lstStyle/>
                    <a:p>
                      <a:pPr algn="ctr"/>
                      <a:r>
                        <a:rPr lang="es-CO" sz="1000" b="1" dirty="0">
                          <a:latin typeface="Calibri Light" panose="020F0302020204030204" pitchFamily="34" charset="0"/>
                          <a:cs typeface="Calibri Light" panose="020F0302020204030204" pitchFamily="34" charset="0"/>
                        </a:rPr>
                        <a:t>0 - 14</a:t>
                      </a:r>
                    </a:p>
                  </a:txBody>
                  <a:tcPr anchor="ctr">
                    <a:solidFill>
                      <a:srgbClr val="FFFFAF"/>
                    </a:solidFill>
                  </a:tcPr>
                </a:tc>
                <a:extLst>
                  <a:ext uri="{0D108BD9-81ED-4DB2-BD59-A6C34878D82A}">
                    <a16:rowId xmlns:a16="http://schemas.microsoft.com/office/drawing/2014/main" xmlns="" val="3095206568"/>
                  </a:ext>
                </a:extLst>
              </a:tr>
              <a:tr h="370840">
                <a:tc>
                  <a:txBody>
                    <a:bodyPr/>
                    <a:lstStyle/>
                    <a:p>
                      <a:pPr algn="ctr"/>
                      <a:endParaRPr lang="es-CO" dirty="0">
                        <a:latin typeface="Calibri Light" panose="020F0302020204030204" pitchFamily="34" charset="0"/>
                        <a:cs typeface="Calibri Light" panose="020F0302020204030204" pitchFamily="34" charset="0"/>
                      </a:endParaRPr>
                    </a:p>
                    <a:p>
                      <a:pPr algn="ctr"/>
                      <a:endParaRPr lang="es-CO" dirty="0">
                        <a:latin typeface="Calibri Light" panose="020F0302020204030204" pitchFamily="34" charset="0"/>
                        <a:cs typeface="Calibri Light" panose="020F0302020204030204" pitchFamily="34" charset="0"/>
                      </a:endParaRPr>
                    </a:p>
                    <a:p>
                      <a:pPr algn="ctr"/>
                      <a:endParaRPr lang="es-CO" dirty="0">
                        <a:latin typeface="Calibri Light" panose="020F0302020204030204" pitchFamily="34" charset="0"/>
                        <a:cs typeface="Calibri Light" panose="020F0302020204030204" pitchFamily="34" charset="0"/>
                      </a:endParaRPr>
                    </a:p>
                    <a:p>
                      <a:pPr algn="ctr"/>
                      <a:endParaRPr lang="es-CO" dirty="0">
                        <a:latin typeface="Calibri Light" panose="020F0302020204030204" pitchFamily="34" charset="0"/>
                        <a:cs typeface="Calibri Light" panose="020F0302020204030204" pitchFamily="34" charset="0"/>
                      </a:endParaRPr>
                    </a:p>
                    <a:p>
                      <a:pPr algn="ctr"/>
                      <a:endParaRPr lang="es-CO" dirty="0">
                        <a:latin typeface="Calibri Light" panose="020F0302020204030204" pitchFamily="34" charset="0"/>
                        <a:cs typeface="Calibri Light" panose="020F0302020204030204" pitchFamily="34" charset="0"/>
                      </a:endParaRPr>
                    </a:p>
                  </a:txBody>
                  <a:tcPr anchor="ctr">
                    <a:solidFill>
                      <a:srgbClr val="FF9900"/>
                    </a:solidFill>
                  </a:tcPr>
                </a:tc>
                <a:tc>
                  <a:txBody>
                    <a:bodyPr/>
                    <a:lstStyle/>
                    <a:p>
                      <a:pPr algn="ctr"/>
                      <a:endParaRPr lang="es-CO" dirty="0">
                        <a:latin typeface="Calibri Light" panose="020F0302020204030204" pitchFamily="34" charset="0"/>
                        <a:cs typeface="Calibri Light" panose="020F0302020204030204" pitchFamily="34" charset="0"/>
                      </a:endParaRPr>
                    </a:p>
                  </a:txBody>
                  <a:tcPr anchor="ctr">
                    <a:solidFill>
                      <a:srgbClr val="FFCBA7"/>
                    </a:solidFill>
                  </a:tcPr>
                </a:tc>
                <a:tc>
                  <a:txBody>
                    <a:bodyPr/>
                    <a:lstStyle/>
                    <a:p>
                      <a:pPr algn="ctr"/>
                      <a:endParaRPr lang="es-CO" dirty="0">
                        <a:latin typeface="Calibri Light" panose="020F0302020204030204" pitchFamily="34" charset="0"/>
                        <a:cs typeface="Calibri Light" panose="020F0302020204030204" pitchFamily="34" charset="0"/>
                      </a:endParaRPr>
                    </a:p>
                  </a:txBody>
                  <a:tcPr anchor="ctr">
                    <a:solidFill>
                      <a:srgbClr val="FFF0E5"/>
                    </a:solidFill>
                  </a:tcPr>
                </a:tc>
                <a:tc>
                  <a:txBody>
                    <a:bodyPr/>
                    <a:lstStyle/>
                    <a:p>
                      <a:pPr algn="ctr"/>
                      <a:endParaRPr lang="es-CO" dirty="0">
                        <a:latin typeface="Calibri Light" panose="020F0302020204030204" pitchFamily="34" charset="0"/>
                        <a:cs typeface="Calibri Light" panose="020F0302020204030204" pitchFamily="34" charset="0"/>
                      </a:endParaRPr>
                    </a:p>
                  </a:txBody>
                  <a:tcPr anchor="ctr">
                    <a:solidFill>
                      <a:srgbClr val="00CC00"/>
                    </a:solidFill>
                  </a:tcPr>
                </a:tc>
                <a:tc>
                  <a:txBody>
                    <a:bodyPr/>
                    <a:lstStyle/>
                    <a:p>
                      <a:pPr algn="ctr"/>
                      <a:endParaRPr lang="es-CO" dirty="0">
                        <a:latin typeface="Calibri Light" panose="020F0302020204030204" pitchFamily="34" charset="0"/>
                        <a:cs typeface="Calibri Light" panose="020F0302020204030204" pitchFamily="34" charset="0"/>
                      </a:endParaRPr>
                    </a:p>
                  </a:txBody>
                  <a:tcPr anchor="ctr">
                    <a:solidFill>
                      <a:srgbClr val="5DFF5D"/>
                    </a:solidFill>
                  </a:tcPr>
                </a:tc>
                <a:tc>
                  <a:txBody>
                    <a:bodyPr/>
                    <a:lstStyle/>
                    <a:p>
                      <a:pPr algn="ctr"/>
                      <a:endParaRPr lang="es-CO" dirty="0">
                        <a:latin typeface="Calibri Light" panose="020F0302020204030204" pitchFamily="34" charset="0"/>
                        <a:cs typeface="Calibri Light" panose="020F0302020204030204" pitchFamily="34" charset="0"/>
                      </a:endParaRPr>
                    </a:p>
                    <a:p>
                      <a:pPr algn="ctr"/>
                      <a:endParaRPr lang="es-CO" dirty="0">
                        <a:latin typeface="Calibri Light" panose="020F0302020204030204" pitchFamily="34" charset="0"/>
                        <a:cs typeface="Calibri Light" panose="020F0302020204030204" pitchFamily="34" charset="0"/>
                      </a:endParaRPr>
                    </a:p>
                    <a:p>
                      <a:pPr algn="ctr"/>
                      <a:endParaRPr lang="es-CO" dirty="0">
                        <a:latin typeface="Calibri Light" panose="020F0302020204030204" pitchFamily="34" charset="0"/>
                        <a:cs typeface="Calibri Light" panose="020F0302020204030204" pitchFamily="34" charset="0"/>
                      </a:endParaRPr>
                    </a:p>
                    <a:p>
                      <a:pPr algn="ctr"/>
                      <a:endParaRPr lang="es-CO" dirty="0">
                        <a:latin typeface="Calibri Light" panose="020F0302020204030204" pitchFamily="34" charset="0"/>
                        <a:cs typeface="Calibri Light" panose="020F0302020204030204" pitchFamily="34" charset="0"/>
                      </a:endParaRPr>
                    </a:p>
                    <a:p>
                      <a:pPr algn="ctr"/>
                      <a:endParaRPr lang="es-CO" dirty="0">
                        <a:latin typeface="Calibri Light" panose="020F0302020204030204" pitchFamily="34" charset="0"/>
                        <a:cs typeface="Calibri Light" panose="020F0302020204030204" pitchFamily="34" charset="0"/>
                      </a:endParaRPr>
                    </a:p>
                    <a:p>
                      <a:pPr algn="ctr"/>
                      <a:endParaRPr lang="es-CO" dirty="0">
                        <a:latin typeface="Calibri Light" panose="020F0302020204030204" pitchFamily="34" charset="0"/>
                        <a:cs typeface="Calibri Light" panose="020F0302020204030204" pitchFamily="34" charset="0"/>
                      </a:endParaRPr>
                    </a:p>
                  </a:txBody>
                  <a:tcPr anchor="ctr">
                    <a:solidFill>
                      <a:srgbClr val="C5FFC5"/>
                    </a:solidFill>
                  </a:tcPr>
                </a:tc>
                <a:tc>
                  <a:txBody>
                    <a:bodyPr/>
                    <a:lstStyle/>
                    <a:p>
                      <a:pPr algn="ctr"/>
                      <a:endParaRPr lang="es-CO" dirty="0">
                        <a:latin typeface="Calibri Light" panose="020F0302020204030204" pitchFamily="34" charset="0"/>
                        <a:cs typeface="Calibri Light" panose="020F0302020204030204" pitchFamily="34" charset="0"/>
                      </a:endParaRPr>
                    </a:p>
                  </a:txBody>
                  <a:tcPr anchor="ctr">
                    <a:solidFill>
                      <a:srgbClr val="FFFF00"/>
                    </a:solidFill>
                  </a:tcPr>
                </a:tc>
                <a:tc>
                  <a:txBody>
                    <a:bodyPr/>
                    <a:lstStyle/>
                    <a:p>
                      <a:pPr algn="ctr"/>
                      <a:endParaRPr lang="es-CO" dirty="0">
                        <a:latin typeface="Calibri Light" panose="020F0302020204030204" pitchFamily="34" charset="0"/>
                        <a:cs typeface="Calibri Light" panose="020F0302020204030204" pitchFamily="34" charset="0"/>
                      </a:endParaRPr>
                    </a:p>
                  </a:txBody>
                  <a:tcPr anchor="ctr">
                    <a:solidFill>
                      <a:srgbClr val="FFFFAF"/>
                    </a:solidFill>
                  </a:tcPr>
                </a:tc>
                <a:extLst>
                  <a:ext uri="{0D108BD9-81ED-4DB2-BD59-A6C34878D82A}">
                    <a16:rowId xmlns:a16="http://schemas.microsoft.com/office/drawing/2014/main" xmlns="" val="3882259951"/>
                  </a:ext>
                </a:extLst>
              </a:tr>
              <a:tr h="370840">
                <a:tc>
                  <a:txBody>
                    <a:bodyPr/>
                    <a:lstStyle/>
                    <a:p>
                      <a:pPr algn="l"/>
                      <a:r>
                        <a:rPr lang="es-MX" sz="650" b="0" dirty="0">
                          <a:effectLst/>
                          <a:latin typeface="Calibri Light" panose="020F0302020204030204" pitchFamily="34" charset="0"/>
                          <a:cs typeface="Calibri Light" panose="020F0302020204030204" pitchFamily="34" charset="0"/>
                        </a:rPr>
                        <a:t>El nombre viene del hecho de que aquellos nacidos durante ese intervalo de tiempo fueron demasiado jóvenes para haber servido en el servicio militar durante la Primera Guerra Mundial, y fueron generalmente demasiado viejos para servir como personal alistado en la Segunda Guerra Mundial, aunque muchos de ellos pudieron participar de alguna forma en las fuerzas armadas durante ese último conflicto.</a:t>
                      </a:r>
                    </a:p>
                    <a:p>
                      <a:pPr algn="l"/>
                      <a:r>
                        <a:rPr lang="es-MX" sz="650" b="0" dirty="0">
                          <a:effectLst/>
                          <a:latin typeface="Calibri Light" panose="020F0302020204030204" pitchFamily="34" charset="0"/>
                          <a:cs typeface="Calibri Light" panose="020F0302020204030204" pitchFamily="34" charset="0"/>
                        </a:rPr>
                        <a:t>Los miembros de esta generación alcanzaron la mayoría de edad durante los Locos años veinte o la fase inicial de la Gran Depresión, antes de la elección de Franklin D. Roosevelt y la promulgación del Nuevo Tratado. Este hecho contribuyó a la esencia de esta generación, sosteniendo puntos de vista izquierdistas liberales en política, especialmente en cuestiones económicas</a:t>
                      </a:r>
                      <a:endParaRPr lang="es-CO" sz="650" b="0" dirty="0">
                        <a:effectLst/>
                        <a:latin typeface="Calibri Light" panose="020F0302020204030204" pitchFamily="34" charset="0"/>
                        <a:cs typeface="Calibri Light" panose="020F0302020204030204" pitchFamily="34" charset="0"/>
                      </a:endParaRPr>
                    </a:p>
                  </a:txBody>
                  <a:tcPr>
                    <a:solidFill>
                      <a:srgbClr val="FF9900"/>
                    </a:solidFill>
                  </a:tcPr>
                </a:tc>
                <a:tc>
                  <a:txBody>
                    <a:bodyPr/>
                    <a:lstStyle/>
                    <a:p>
                      <a:pPr algn="l"/>
                      <a:r>
                        <a:rPr lang="es-MX" sz="650" b="0" dirty="0">
                          <a:effectLst/>
                          <a:latin typeface="Calibri Light" panose="020F0302020204030204" pitchFamily="34" charset="0"/>
                          <a:cs typeface="Calibri Light" panose="020F0302020204030204" pitchFamily="34" charset="0"/>
                        </a:rPr>
                        <a:t>Vivió los tiempos más felices y, también, los más oscuros. La Gran Guerra golpeó la infancia de este grupo, que años después tendría que luchar en la II Guerra Mundial. El calificativo de Generación Grandiosa se lo dio el periodista norteamericano Tom </a:t>
                      </a:r>
                      <a:r>
                        <a:rPr lang="es-MX" sz="650" b="0" dirty="0" err="1">
                          <a:effectLst/>
                          <a:latin typeface="Calibri Light" panose="020F0302020204030204" pitchFamily="34" charset="0"/>
                          <a:cs typeface="Calibri Light" panose="020F0302020204030204" pitchFamily="34" charset="0"/>
                        </a:rPr>
                        <a:t>Brokaw</a:t>
                      </a:r>
                      <a:r>
                        <a:rPr lang="es-MX" sz="650" b="0" dirty="0">
                          <a:effectLst/>
                          <a:latin typeface="Calibri Light" panose="020F0302020204030204" pitchFamily="34" charset="0"/>
                          <a:cs typeface="Calibri Light" panose="020F0302020204030204" pitchFamily="34" charset="0"/>
                        </a:rPr>
                        <a:t>. Las personas nacidas en esta generación destacan por su perseverancia, su responsabilidad y su empeño por mejorar la economía y la política. </a:t>
                      </a:r>
                      <a:endParaRPr lang="es-CO" sz="650" b="0" dirty="0">
                        <a:effectLst/>
                        <a:latin typeface="Calibri Light" panose="020F0302020204030204" pitchFamily="34" charset="0"/>
                        <a:cs typeface="Calibri Light" panose="020F0302020204030204" pitchFamily="34" charset="0"/>
                      </a:endParaRPr>
                    </a:p>
                  </a:txBody>
                  <a:tcPr>
                    <a:solidFill>
                      <a:srgbClr val="FFCBA7"/>
                    </a:solidFill>
                  </a:tcPr>
                </a:tc>
                <a:tc>
                  <a:txBody>
                    <a:bodyPr/>
                    <a:lstStyle/>
                    <a:p>
                      <a:pPr algn="l"/>
                      <a:r>
                        <a:rPr lang="es-MX" sz="650" b="0" dirty="0">
                          <a:effectLst/>
                          <a:latin typeface="Calibri Light" panose="020F0302020204030204" pitchFamily="34" charset="0"/>
                          <a:cs typeface="Calibri Light" panose="020F0302020204030204" pitchFamily="34" charset="0"/>
                        </a:rPr>
                        <a:t>Los niños eran un trabajador más, mano de obra, y desde pequeños se les inculcó el sacrificio y la austeridad. El apelativo de esta Generación apareció en un ensayo publicado en la revista Time en 1951. El artículo les describía como personas convencionales, decepcionadas, pero a la vez con fe y con ganas de encontrar un empleo y formar una familia. Sin embargo, no se les considera una generación con ambición de poder. Prefieren el reconocimiento por el trabajo duro y la lealtad a la empresa en la que trabajaban. Una generación que vivió cómo el cine empezaba a cobrar protagonismo. </a:t>
                      </a:r>
                      <a:endParaRPr lang="es-CO" sz="650" b="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650" b="0" dirty="0">
                          <a:effectLst/>
                          <a:latin typeface="Calibri Light" panose="020F0302020204030204" pitchFamily="34" charset="0"/>
                          <a:cs typeface="Calibri Light" panose="020F0302020204030204" pitchFamily="34" charset="0"/>
                        </a:rPr>
                        <a:t> Son los niños de las posguerra. El término se aplica a los bebés que nacieron durante la explosión demográfica, principalmente, en Reino Unido, Estados Unidos o Canadá después de la II Guerra Mundial. Muchos baby </a:t>
                      </a:r>
                      <a:r>
                        <a:rPr lang="es-MX" sz="650" b="0" dirty="0" err="1">
                          <a:effectLst/>
                          <a:latin typeface="Calibri Light" panose="020F0302020204030204" pitchFamily="34" charset="0"/>
                          <a:cs typeface="Calibri Light" panose="020F0302020204030204" pitchFamily="34" charset="0"/>
                        </a:rPr>
                        <a:t>boomers</a:t>
                      </a:r>
                      <a:r>
                        <a:rPr lang="es-MX" sz="650" b="0" dirty="0">
                          <a:effectLst/>
                          <a:latin typeface="Calibri Light" panose="020F0302020204030204" pitchFamily="34" charset="0"/>
                          <a:cs typeface="Calibri Light" panose="020F0302020204030204" pitchFamily="34" charset="0"/>
                        </a:rPr>
                        <a:t> se interesaron por la política y participaron en distintos movimientos para conseguir cambios sociales. El esfuerzo y el trabajo definen a los  en esta generación, que aspiraban a alcanzar logros profesionales y tener una buena jubilación.</a:t>
                      </a:r>
                      <a:endParaRPr lang="es-CO" sz="650" b="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650" b="0" dirty="0">
                          <a:effectLst/>
                          <a:latin typeface="Calibri Light" panose="020F0302020204030204" pitchFamily="34" charset="0"/>
                          <a:cs typeface="Calibri Light" panose="020F0302020204030204" pitchFamily="34" charset="0"/>
                        </a:rPr>
                        <a:t>Llegaron a un mundo estable, en crecimiento y con los pilares del Estado del Bienestar asentados. La comodidad les hizo poco reivindicativos y algo materialistas. Son los hijos de las mujeres que se incorporaban al trabajo y están acostumbrados a valerse por sí mismos desde pequeños, por eso la independencia es una de las características que mejor les define. Su vida laboral se prometía estable y su formación era muy superior a la de sus padres. Sin embargo, el golpe de la crisis y la llegada de los </a:t>
                      </a:r>
                      <a:r>
                        <a:rPr lang="es-MX" sz="650" b="0" dirty="0" err="1">
                          <a:effectLst/>
                          <a:latin typeface="Calibri Light" panose="020F0302020204030204" pitchFamily="34" charset="0"/>
                          <a:cs typeface="Calibri Light" panose="020F0302020204030204" pitchFamily="34" charset="0"/>
                        </a:rPr>
                        <a:t>millennials</a:t>
                      </a:r>
                      <a:r>
                        <a:rPr lang="es-MX" sz="650" b="0" dirty="0">
                          <a:effectLst/>
                          <a:latin typeface="Calibri Light" panose="020F0302020204030204" pitchFamily="34" charset="0"/>
                          <a:cs typeface="Calibri Light" panose="020F0302020204030204" pitchFamily="34" charset="0"/>
                        </a:rPr>
                        <a:t> les hizo pasar a un segundo plano. </a:t>
                      </a:r>
                      <a:endParaRPr lang="es-CO" sz="650" b="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650" b="0" dirty="0">
                          <a:effectLst/>
                          <a:latin typeface="Calibri Light" panose="020F0302020204030204" pitchFamily="34" charset="0"/>
                          <a:cs typeface="Calibri Light" panose="020F0302020204030204" pitchFamily="34" charset="0"/>
                        </a:rPr>
                        <a:t>La generación ha estado generalmente marcada por un mayor uso y familiaridad con las comunicaciones, los medios de comunicación y las tecnologías digitales. A pesar de que el nombre les homogeneiza, y a ellos les gusta ser diferentes, saben que son el grupo de moda. Los </a:t>
                      </a:r>
                      <a:r>
                        <a:rPr lang="es-MX" sz="650" b="0" dirty="0" err="1">
                          <a:effectLst/>
                          <a:latin typeface="Calibri Light" panose="020F0302020204030204" pitchFamily="34" charset="0"/>
                          <a:cs typeface="Calibri Light" panose="020F0302020204030204" pitchFamily="34" charset="0"/>
                        </a:rPr>
                        <a:t>millennials</a:t>
                      </a:r>
                      <a:r>
                        <a:rPr lang="es-MX" sz="650" b="0" dirty="0">
                          <a:effectLst/>
                          <a:latin typeface="Calibri Light" panose="020F0302020204030204" pitchFamily="34" charset="0"/>
                          <a:cs typeface="Calibri Light" panose="020F0302020204030204" pitchFamily="34" charset="0"/>
                        </a:rPr>
                        <a:t> son críticos, aunque han nacido y crecido en democracia y sin problemas económicos. Sus aspiraciones laborales son más exigentes que las de las generaciones anteriores: son conscientes de su formación y esperan un trabajo acorde. Si está en la otra punta del mundo, mejor.</a:t>
                      </a:r>
                      <a:endParaRPr lang="es-CO" sz="650" b="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650" b="0" dirty="0">
                          <a:effectLst/>
                          <a:latin typeface="Calibri Light" panose="020F0302020204030204" pitchFamily="34" charset="0"/>
                          <a:cs typeface="Calibri Light" panose="020F0302020204030204" pitchFamily="34" charset="0"/>
                        </a:rPr>
                        <a:t>Los Z son nativos digitales, han crecido con la tecnología y forma parte de su vida diaria. Sin embargo, esto no significa que no vean más allá de la pantalla de su móvil. Al contrario, los gadgets y aparatos son perfectamente compatibles con las relaciones personales presenciales. La generación Z cree que es necesario obtener un título universitario para alcanzar las metas profesionales.</a:t>
                      </a:r>
                    </a:p>
                    <a:p>
                      <a:pPr algn="l"/>
                      <a:endParaRPr lang="es-CO" sz="650" b="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MX" sz="650" b="0" dirty="0">
                          <a:effectLst/>
                          <a:latin typeface="Calibri Light" panose="020F0302020204030204" pitchFamily="34" charset="0"/>
                          <a:cs typeface="Calibri Light" panose="020F0302020204030204" pitchFamily="34" charset="0"/>
                        </a:rPr>
                        <a:t>Esta generación se encuentra en pleno desarrollo educativo y presenta uno de los mayores desafíos educativos de la historia.</a:t>
                      </a:r>
                    </a:p>
                    <a:p>
                      <a:pPr algn="l"/>
                      <a:r>
                        <a:rPr lang="es-MX" sz="650" b="0" dirty="0">
                          <a:effectLst/>
                          <a:latin typeface="Calibri Light" panose="020F0302020204030204" pitchFamily="34" charset="0"/>
                          <a:cs typeface="Calibri Light" panose="020F0302020204030204" pitchFamily="34" charset="0"/>
                        </a:rPr>
                        <a:t>Están acostumbrados a una respuesta inmediata de los dispositivos.</a:t>
                      </a:r>
                    </a:p>
                    <a:p>
                      <a:pPr algn="l"/>
                      <a:r>
                        <a:rPr lang="es-MX" sz="650" b="0" dirty="0">
                          <a:effectLst/>
                          <a:latin typeface="Calibri Light" panose="020F0302020204030204" pitchFamily="34" charset="0"/>
                          <a:cs typeface="Calibri Light" panose="020F0302020204030204" pitchFamily="34" charset="0"/>
                        </a:rPr>
                        <a:t>No diferencian bien entre público y privado, acostumbran a sociabilizar todos los aspectos de su vida.</a:t>
                      </a:r>
                    </a:p>
                    <a:p>
                      <a:pPr algn="l"/>
                      <a:r>
                        <a:rPr lang="es-MX" sz="650" b="0" dirty="0">
                          <a:effectLst/>
                          <a:latin typeface="Calibri Light" panose="020F0302020204030204" pitchFamily="34" charset="0"/>
                          <a:cs typeface="Calibri Light" panose="020F0302020204030204" pitchFamily="34" charset="0"/>
                        </a:rPr>
                        <a:t>Tocar lo virtual, la manera habitual en que los táctil interactúan con los dispositivos, ya sea una computadora o unas gafas de realidad aumentada, internet se toca y las aplicación se tocan, se pellizcan, se lanzan, etc.</a:t>
                      </a:r>
                    </a:p>
                    <a:p>
                      <a:pPr algn="l"/>
                      <a:r>
                        <a:rPr lang="es-MX" sz="650" b="0" dirty="0">
                          <a:effectLst/>
                          <a:latin typeface="Calibri Light" panose="020F0302020204030204" pitchFamily="34" charset="0"/>
                          <a:cs typeface="Calibri Light" panose="020F0302020204030204" pitchFamily="34" charset="0"/>
                        </a:rPr>
                        <a:t>La transformación pedagógica que conlleva el uso de la tecnología en aula así como la facilidad con que los jóvenes de esta generación aprenden colaborativamente red usando la tecnología mientras que sus profesores aún no han aprendido a enseñar de esta manera.</a:t>
                      </a:r>
                      <a:endParaRPr lang="es-CO" sz="650" b="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622819300"/>
                  </a:ext>
                </a:extLst>
              </a:tr>
            </a:tbl>
          </a:graphicData>
        </a:graphic>
      </p:graphicFrame>
      <p:pic>
        <p:nvPicPr>
          <p:cNvPr id="17" name="Imagen 16">
            <a:extLst>
              <a:ext uri="{FF2B5EF4-FFF2-40B4-BE49-F238E27FC236}">
                <a16:creationId xmlns:a16="http://schemas.microsoft.com/office/drawing/2014/main" xmlns="" id="{7C78A512-2C3D-457D-BC00-5B5F9B3AD9D5}"/>
              </a:ext>
            </a:extLst>
          </p:cNvPr>
          <p:cNvPicPr>
            <a:picLocks noChangeAspect="1"/>
          </p:cNvPicPr>
          <p:nvPr/>
        </p:nvPicPr>
        <p:blipFill rotWithShape="1">
          <a:blip r:embed="rId3"/>
          <a:srcRect l="56506" t="3227" r="9171" b="29964"/>
          <a:stretch/>
        </p:blipFill>
        <p:spPr>
          <a:xfrm>
            <a:off x="91255" y="1772861"/>
            <a:ext cx="968400" cy="1260000"/>
          </a:xfrm>
          <a:prstGeom prst="rect">
            <a:avLst/>
          </a:prstGeom>
        </p:spPr>
      </p:pic>
      <p:pic>
        <p:nvPicPr>
          <p:cNvPr id="18" name="Imagen 17">
            <a:extLst>
              <a:ext uri="{FF2B5EF4-FFF2-40B4-BE49-F238E27FC236}">
                <a16:creationId xmlns:a16="http://schemas.microsoft.com/office/drawing/2014/main" xmlns="" id="{A16486A0-7223-4763-8252-2C86441929E4}"/>
              </a:ext>
            </a:extLst>
          </p:cNvPr>
          <p:cNvPicPr>
            <a:picLocks noChangeAspect="1"/>
          </p:cNvPicPr>
          <p:nvPr/>
        </p:nvPicPr>
        <p:blipFill rotWithShape="1">
          <a:blip r:embed="rId4"/>
          <a:srcRect l="10508" t="7137" r="8533" b="12459"/>
          <a:stretch/>
        </p:blipFill>
        <p:spPr>
          <a:xfrm>
            <a:off x="2361301" y="1772861"/>
            <a:ext cx="1034472" cy="1260000"/>
          </a:xfrm>
          <a:prstGeom prst="rect">
            <a:avLst/>
          </a:prstGeom>
        </p:spPr>
      </p:pic>
      <p:pic>
        <p:nvPicPr>
          <p:cNvPr id="19" name="Picture 4" descr="Muere abuelita de 90 años que cedió su respirador artificial a ...">
            <a:extLst>
              <a:ext uri="{FF2B5EF4-FFF2-40B4-BE49-F238E27FC236}">
                <a16:creationId xmlns:a16="http://schemas.microsoft.com/office/drawing/2014/main" xmlns="" id="{132B1E0F-6613-4F82-A3E6-D0A68506FE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455" r="29758" b="6650"/>
          <a:stretch/>
        </p:blipFill>
        <p:spPr bwMode="auto">
          <a:xfrm>
            <a:off x="1210670" y="1772861"/>
            <a:ext cx="1008786"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Tengo más de 60 años, estoy con un chico de 30 y me vuelvo a ...">
            <a:extLst>
              <a:ext uri="{FF2B5EF4-FFF2-40B4-BE49-F238E27FC236}">
                <a16:creationId xmlns:a16="http://schemas.microsoft.com/office/drawing/2014/main" xmlns="" id="{3D23403F-A516-4A9B-990D-2F735C6088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757" r="27374" b="31164"/>
          <a:stretch/>
        </p:blipFill>
        <p:spPr bwMode="auto">
          <a:xfrm>
            <a:off x="3513068" y="1772861"/>
            <a:ext cx="1016249"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ombre 45 Años - Banco de fotos e imágenes de stock - iStock">
            <a:extLst>
              <a:ext uri="{FF2B5EF4-FFF2-40B4-BE49-F238E27FC236}">
                <a16:creationId xmlns:a16="http://schemas.microsoft.com/office/drawing/2014/main" xmlns="" id="{30E152E6-EC86-4F25-99F1-449F1D4FF2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r="8962" b="25580"/>
          <a:stretch/>
        </p:blipFill>
        <p:spPr bwMode="auto">
          <a:xfrm>
            <a:off x="4646612" y="1772861"/>
            <a:ext cx="1042204"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onozca a la mujer más joven miembro del Congreso | ShareAmerica">
            <a:extLst>
              <a:ext uri="{FF2B5EF4-FFF2-40B4-BE49-F238E27FC236}">
                <a16:creationId xmlns:a16="http://schemas.microsoft.com/office/drawing/2014/main" xmlns="" id="{70F1D442-105E-44DE-AD0C-FB0FAC33776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9899" t="10114" r="40909" b="30740"/>
          <a:stretch/>
        </p:blipFill>
        <p:spPr bwMode="auto">
          <a:xfrm>
            <a:off x="5806111" y="1772861"/>
            <a:ext cx="963535"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Adolescente transgénero se toma un selfie durante 3 años para ...">
            <a:extLst>
              <a:ext uri="{FF2B5EF4-FFF2-40B4-BE49-F238E27FC236}">
                <a16:creationId xmlns:a16="http://schemas.microsoft.com/office/drawing/2014/main" xmlns="" id="{5448779A-5077-4FB9-897C-10F37277E5B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299" r="36286" b="20318"/>
          <a:stretch/>
        </p:blipFill>
        <p:spPr bwMode="auto">
          <a:xfrm>
            <a:off x="6960829" y="1772861"/>
            <a:ext cx="963535"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Fotos, imágenes y otros productos fotográficos de stock sobre Niño ...">
            <a:extLst>
              <a:ext uri="{FF2B5EF4-FFF2-40B4-BE49-F238E27FC236}">
                <a16:creationId xmlns:a16="http://schemas.microsoft.com/office/drawing/2014/main" xmlns="" id="{0F728F88-980A-430F-9D47-1C7C91C7CB2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2541" t="8381" r="6985" b="8975"/>
          <a:stretch/>
        </p:blipFill>
        <p:spPr bwMode="auto">
          <a:xfrm>
            <a:off x="8070192" y="1772861"/>
            <a:ext cx="971599" cy="1260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C2A5EDFE-F2B8-43DD-A2B1-9F7CEE7DE3D6}"/>
              </a:ext>
            </a:extLst>
          </p:cNvPr>
          <p:cNvSpPr txBox="1"/>
          <p:nvPr/>
        </p:nvSpPr>
        <p:spPr>
          <a:xfrm>
            <a:off x="1210670" y="6316998"/>
            <a:ext cx="6397957" cy="215444"/>
          </a:xfrm>
          <a:prstGeom prst="rect">
            <a:avLst/>
          </a:prstGeom>
          <a:solidFill>
            <a:schemeClr val="accent1">
              <a:lumMod val="60000"/>
              <a:lumOff val="40000"/>
            </a:schemeClr>
          </a:solidFill>
        </p:spPr>
        <p:txBody>
          <a:bodyPr wrap="square" rtlCol="0">
            <a:spAutoFit/>
          </a:bodyPr>
          <a:lstStyle/>
          <a:p>
            <a:pPr algn="ctr"/>
            <a:r>
              <a:rPr lang="es-CO" sz="800" dirty="0">
                <a:latin typeface="Calibri Light" panose="020F0302020204030204" pitchFamily="34" charset="0"/>
                <a:cs typeface="Calibri Light" panose="020F0302020204030204" pitchFamily="34" charset="0"/>
              </a:rPr>
              <a:t>Construcción propia a partir de información publicada por el </a:t>
            </a:r>
            <a:r>
              <a:rPr lang="es-MX" sz="800" dirty="0">
                <a:latin typeface="Calibri Light" panose="020F0302020204030204" pitchFamily="34" charset="0"/>
                <a:cs typeface="Calibri Light" panose="020F0302020204030204" pitchFamily="34" charset="0"/>
              </a:rPr>
              <a:t>Centro de Investigación </a:t>
            </a:r>
            <a:r>
              <a:rPr lang="es-MX" sz="800" dirty="0" err="1">
                <a:latin typeface="Calibri Light" panose="020F0302020204030204" pitchFamily="34" charset="0"/>
                <a:cs typeface="Calibri Light" panose="020F0302020204030204" pitchFamily="34" charset="0"/>
              </a:rPr>
              <a:t>McCrindle</a:t>
            </a:r>
            <a:r>
              <a:rPr lang="es-MX" sz="800" dirty="0">
                <a:latin typeface="Calibri Light" panose="020F0302020204030204" pitchFamily="34" charset="0"/>
                <a:cs typeface="Calibri Light" panose="020F0302020204030204" pitchFamily="34" charset="0"/>
              </a:rPr>
              <a:t> de Australia.</a:t>
            </a:r>
            <a:endParaRPr lang="es-CO" sz="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2276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metodología</a:t>
            </a:r>
            <a:endParaRPr/>
          </a:p>
        </p:txBody>
      </p:sp>
      <p:sp>
        <p:nvSpPr>
          <p:cNvPr id="227" name="Google Shape;227;p31"/>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15</a:t>
            </a:fld>
            <a:endParaRPr/>
          </a:p>
        </p:txBody>
      </p:sp>
      <p:graphicFrame>
        <p:nvGraphicFramePr>
          <p:cNvPr id="228" name="Google Shape;228;p31"/>
          <p:cNvGraphicFramePr/>
          <p:nvPr>
            <p:extLst>
              <p:ext uri="{D42A27DB-BD31-4B8C-83A1-F6EECF244321}">
                <p14:modId xmlns:p14="http://schemas.microsoft.com/office/powerpoint/2010/main" val="1681748505"/>
              </p:ext>
            </p:extLst>
          </p:nvPr>
        </p:nvGraphicFramePr>
        <p:xfrm>
          <a:off x="302109" y="878352"/>
          <a:ext cx="8770716" cy="5829120"/>
        </p:xfrm>
        <a:graphic>
          <a:graphicData uri="http://schemas.openxmlformats.org/drawingml/2006/table">
            <a:tbl>
              <a:tblPr>
                <a:noFill/>
                <a:tableStyleId>{7FC8B766-3668-49A2-88A5-858B83550D40}</a:tableStyleId>
              </a:tblPr>
              <a:tblGrid>
                <a:gridCol w="990982">
                  <a:extLst>
                    <a:ext uri="{9D8B030D-6E8A-4147-A177-3AD203B41FA5}">
                      <a16:colId xmlns:a16="http://schemas.microsoft.com/office/drawing/2014/main" xmlns="" val="20000"/>
                    </a:ext>
                  </a:extLst>
                </a:gridCol>
                <a:gridCol w="116825">
                  <a:extLst>
                    <a:ext uri="{9D8B030D-6E8A-4147-A177-3AD203B41FA5}">
                      <a16:colId xmlns:a16="http://schemas.microsoft.com/office/drawing/2014/main" xmlns="" val="20001"/>
                    </a:ext>
                  </a:extLst>
                </a:gridCol>
                <a:gridCol w="1003491">
                  <a:extLst>
                    <a:ext uri="{9D8B030D-6E8A-4147-A177-3AD203B41FA5}">
                      <a16:colId xmlns:a16="http://schemas.microsoft.com/office/drawing/2014/main" xmlns="" val="1088523550"/>
                    </a:ext>
                  </a:extLst>
                </a:gridCol>
                <a:gridCol w="6659418">
                  <a:extLst>
                    <a:ext uri="{9D8B030D-6E8A-4147-A177-3AD203B41FA5}">
                      <a16:colId xmlns:a16="http://schemas.microsoft.com/office/drawing/2014/main" xmlns="" val="572966489"/>
                    </a:ext>
                  </a:extLst>
                </a:gridCol>
              </a:tblGrid>
              <a:tr h="360000">
                <a:tc>
                  <a:txBody>
                    <a:bodyPr/>
                    <a:lstStyle/>
                    <a:p>
                      <a:pPr marL="0" lvl="0" indent="0" algn="l" rtl="0">
                        <a:spcBef>
                          <a:spcPts val="0"/>
                        </a:spcBef>
                        <a:spcAft>
                          <a:spcPts val="0"/>
                        </a:spcAft>
                        <a:buNone/>
                      </a:pPr>
                      <a:r>
                        <a:rPr lang="es-CO" sz="1200" b="1" dirty="0">
                          <a:latin typeface="Calibri Light" panose="020F0302020204030204" pitchFamily="34" charset="0"/>
                          <a:cs typeface="Calibri Light" panose="020F0302020204030204" pitchFamily="34" charset="0"/>
                        </a:rPr>
                        <a:t>Método de investigación</a:t>
                      </a:r>
                      <a:endParaRPr sz="1200" b="1" dirty="0">
                        <a:latin typeface="Calibri Light" panose="020F0302020204030204" pitchFamily="34" charset="0"/>
                        <a:cs typeface="Calibri Light" panose="020F0302020204030204" pitchFamily="34" charset="0"/>
                      </a:endParaRPr>
                    </a:p>
                  </a:txBody>
                  <a:tcPr marL="91425" marR="91425" marT="91425" marB="91425" anchor="ctr">
                    <a:solidFill>
                      <a:srgbClr val="FFA669"/>
                    </a:solidFill>
                  </a:tcPr>
                </a:tc>
                <a:tc gridSpan="2">
                  <a:txBody>
                    <a:bodyPr/>
                    <a:lstStyle/>
                    <a:p>
                      <a:pPr marL="0" lvl="0" indent="0" algn="l" rtl="0">
                        <a:spcBef>
                          <a:spcPts val="0"/>
                        </a:spcBef>
                        <a:spcAft>
                          <a:spcPts val="0"/>
                        </a:spcAft>
                        <a:buNone/>
                      </a:pPr>
                      <a:r>
                        <a:rPr lang="es-CO" sz="1200" b="1" dirty="0">
                          <a:latin typeface="Calibri Light" panose="020F0302020204030204" pitchFamily="34" charset="0"/>
                          <a:cs typeface="Calibri Light" panose="020F0302020204030204" pitchFamily="34" charset="0"/>
                        </a:rPr>
                        <a:t>Investigación cualitativa</a:t>
                      </a:r>
                      <a:endParaRPr sz="1200" b="1" dirty="0">
                        <a:latin typeface="Calibri Light" panose="020F0302020204030204" pitchFamily="34" charset="0"/>
                        <a:cs typeface="Calibri Light" panose="020F0302020204030204" pitchFamily="34" charset="0"/>
                      </a:endParaRPr>
                    </a:p>
                  </a:txBody>
                  <a:tcPr marL="91425" marR="91425" marT="91425" marB="91425" anchor="ctr">
                    <a:solidFill>
                      <a:srgbClr val="FFA669"/>
                    </a:solidFill>
                  </a:tcPr>
                </a:tc>
                <a:tc hMerge="1">
                  <a:txBody>
                    <a:bodyPr/>
                    <a:lstStyle/>
                    <a:p>
                      <a:endParaRPr lang="es-CO"/>
                    </a:p>
                  </a:txBody>
                  <a:tcPr/>
                </a:tc>
                <a:tc>
                  <a:txBody>
                    <a:bodyPr/>
                    <a:lstStyle/>
                    <a:p>
                      <a:pPr marL="0" lvl="0" indent="0" algn="l" rtl="0">
                        <a:spcBef>
                          <a:spcPts val="0"/>
                        </a:spcBef>
                        <a:spcAft>
                          <a:spcPts val="0"/>
                        </a:spcAft>
                        <a:buNone/>
                      </a:pPr>
                      <a:r>
                        <a:rPr lang="es-MX" sz="1050" dirty="0">
                          <a:latin typeface="Calibri Light" panose="020F0302020204030204" pitchFamily="34" charset="0"/>
                          <a:cs typeface="Calibri Light" panose="020F0302020204030204" pitchFamily="34" charset="0"/>
                        </a:rPr>
                        <a:t>La investigación cuantitativa es aquella en la que se recogen y analizan datos cuantitativos sobre variables. La investigación cualitativa evita la cuantificación. Los investigadores cualitativos hacen registros narrativos de los fenómenos que son estudiados mediante técnicas como la observación participante y las entrevistas no estructuradas.</a:t>
                      </a:r>
                    </a:p>
                    <a:p>
                      <a:pPr marL="0" lvl="0" indent="0" algn="l" rtl="0">
                        <a:spcBef>
                          <a:spcPts val="0"/>
                        </a:spcBef>
                        <a:spcAft>
                          <a:spcPts val="0"/>
                        </a:spcAft>
                        <a:buNone/>
                      </a:pPr>
                      <a:r>
                        <a:rPr lang="es-MX" sz="600" dirty="0">
                          <a:latin typeface="Calibri Light" panose="020F0302020204030204" pitchFamily="34" charset="0"/>
                          <a:cs typeface="Calibri Light" panose="020F0302020204030204" pitchFamily="34" charset="0"/>
                        </a:rPr>
                        <a:t>Fernández, R. y </a:t>
                      </a:r>
                      <a:r>
                        <a:rPr lang="es-MX" sz="600" dirty="0" err="1">
                          <a:latin typeface="Calibri Light" panose="020F0302020204030204" pitchFamily="34" charset="0"/>
                          <a:cs typeface="Calibri Light" panose="020F0302020204030204" pitchFamily="34" charset="0"/>
                        </a:rPr>
                        <a:t>Pértegas</a:t>
                      </a:r>
                      <a:r>
                        <a:rPr lang="es-MX" sz="600" dirty="0">
                          <a:latin typeface="Calibri Light" panose="020F0302020204030204" pitchFamily="34" charset="0"/>
                          <a:cs typeface="Calibri Light" panose="020F0302020204030204" pitchFamily="34" charset="0"/>
                        </a:rPr>
                        <a:t>-Díaz, S, (2002). Investigación cuantitativa y cualitativa. Tomado de: https://www.fisterra.com/gestor/upload/guias/cuanti_cuali2.pdf</a:t>
                      </a:r>
                      <a:endParaRPr sz="600" dirty="0">
                        <a:latin typeface="Calibri Light" panose="020F0302020204030204" pitchFamily="34" charset="0"/>
                        <a:cs typeface="Calibri Light" panose="020F0302020204030204" pitchFamily="34" charset="0"/>
                      </a:endParaRPr>
                    </a:p>
                  </a:txBody>
                  <a:tcPr marL="91425" marR="91425" marT="91425" marB="91425" anchor="ctr">
                    <a:solidFill>
                      <a:srgbClr val="FFA669"/>
                    </a:solidFill>
                  </a:tcPr>
                </a:tc>
                <a:extLst>
                  <a:ext uri="{0D108BD9-81ED-4DB2-BD59-A6C34878D82A}">
                    <a16:rowId xmlns:a16="http://schemas.microsoft.com/office/drawing/2014/main" xmlns="" val="10000"/>
                  </a:ext>
                </a:extLst>
              </a:tr>
              <a:tr h="360000">
                <a:tc>
                  <a:txBody>
                    <a:bodyPr/>
                    <a:lstStyle/>
                    <a:p>
                      <a:pPr marL="0" lvl="0" indent="0" algn="l" rtl="0">
                        <a:spcBef>
                          <a:spcPts val="0"/>
                        </a:spcBef>
                        <a:spcAft>
                          <a:spcPts val="0"/>
                        </a:spcAft>
                        <a:buNone/>
                      </a:pPr>
                      <a:r>
                        <a:rPr lang="es-CO" sz="1200" b="1" dirty="0">
                          <a:latin typeface="Calibri Light" panose="020F0302020204030204" pitchFamily="34" charset="0"/>
                          <a:cs typeface="Calibri Light" panose="020F0302020204030204" pitchFamily="34" charset="0"/>
                        </a:rPr>
                        <a:t>Enfoque de investigación</a:t>
                      </a:r>
                      <a:endParaRPr sz="1200" b="1" dirty="0">
                        <a:latin typeface="Calibri Light" panose="020F0302020204030204" pitchFamily="34" charset="0"/>
                        <a:cs typeface="Calibri Light" panose="020F0302020204030204" pitchFamily="34" charset="0"/>
                      </a:endParaRPr>
                    </a:p>
                  </a:txBody>
                  <a:tcPr marL="91425" marR="91425" marT="91425" marB="91425" anchor="ctr"/>
                </a:tc>
                <a:tc gridSpan="2">
                  <a:txBody>
                    <a:bodyPr/>
                    <a:lstStyle/>
                    <a:p>
                      <a:pPr marL="0" lvl="0" indent="0" algn="l" rtl="0">
                        <a:spcBef>
                          <a:spcPts val="0"/>
                        </a:spcBef>
                        <a:spcAft>
                          <a:spcPts val="0"/>
                        </a:spcAft>
                        <a:buNone/>
                      </a:pPr>
                      <a:r>
                        <a:rPr lang="es-CO" sz="1200" b="1" dirty="0">
                          <a:latin typeface="Calibri Light" panose="020F0302020204030204" pitchFamily="34" charset="0"/>
                          <a:cs typeface="Calibri Light" panose="020F0302020204030204" pitchFamily="34" charset="0"/>
                        </a:rPr>
                        <a:t>Biográfico</a:t>
                      </a:r>
                      <a:endParaRPr sz="1200" b="1" dirty="0">
                        <a:latin typeface="Calibri Light" panose="020F0302020204030204" pitchFamily="34" charset="0"/>
                        <a:cs typeface="Calibri Light" panose="020F0302020204030204" pitchFamily="34" charset="0"/>
                      </a:endParaRPr>
                    </a:p>
                  </a:txBody>
                  <a:tcPr marL="91425" marR="91425" marT="91425" marB="91425" anchor="ctr"/>
                </a:tc>
                <a:tc hMerge="1">
                  <a:txBody>
                    <a:bodyPr/>
                    <a:lstStyle/>
                    <a:p>
                      <a:endParaRPr lang="es-CO"/>
                    </a:p>
                  </a:txBody>
                  <a:tcPr/>
                </a:tc>
                <a:tc>
                  <a:txBody>
                    <a:bodyPr/>
                    <a:lstStyle/>
                    <a:p>
                      <a:pPr marL="0" lvl="0" indent="0" algn="l" rtl="0">
                        <a:spcBef>
                          <a:spcPts val="0"/>
                        </a:spcBef>
                        <a:spcAft>
                          <a:spcPts val="0"/>
                        </a:spcAft>
                        <a:buNone/>
                      </a:pPr>
                      <a:r>
                        <a:rPr lang="es-MX" sz="1050" dirty="0">
                          <a:latin typeface="Calibri Light" panose="020F0302020204030204" pitchFamily="34" charset="0"/>
                          <a:cs typeface="Calibri Light" panose="020F0302020204030204" pitchFamily="34" charset="0"/>
                        </a:rPr>
                        <a:t>el enfoque biográfico busca justamente situarse como un enfoque, es decir, sostiene una concepción de lo humano, de la realidad, de las posibilidades de conocerla y de los métodos adecuados para ello. En este sentido, los fundamentos teóricos que lo sostienen dan cuenta de estos postulados y constituyen las bases sobre las cuales se funda una práctica desde lo biográfico.</a:t>
                      </a:r>
                    </a:p>
                    <a:p>
                      <a:pPr marL="0" lvl="0" indent="0" algn="l" rtl="0">
                        <a:spcBef>
                          <a:spcPts val="0"/>
                        </a:spcBef>
                        <a:spcAft>
                          <a:spcPts val="0"/>
                        </a:spcAft>
                        <a:buNone/>
                      </a:pPr>
                      <a:r>
                        <a:rPr lang="es-MX" sz="600" dirty="0">
                          <a:latin typeface="Calibri Light" panose="020F0302020204030204" pitchFamily="34" charset="0"/>
                          <a:cs typeface="Calibri Light" panose="020F0302020204030204" pitchFamily="34" charset="0"/>
                        </a:rPr>
                        <a:t>Cornejo, M. (2006). El Enfoque Biográfico: Trayectorias, Desarrollos Teóricos y Perspectivas. </a:t>
                      </a:r>
                      <a:r>
                        <a:rPr lang="es-MX" sz="600" dirty="0" err="1">
                          <a:latin typeface="Calibri Light" panose="020F0302020204030204" pitchFamily="34" charset="0"/>
                          <a:cs typeface="Calibri Light" panose="020F0302020204030204" pitchFamily="34" charset="0"/>
                        </a:rPr>
                        <a:t>Psykhe</a:t>
                      </a:r>
                      <a:r>
                        <a:rPr lang="es-MX" sz="600" dirty="0">
                          <a:latin typeface="Calibri Light" panose="020F0302020204030204" pitchFamily="34" charset="0"/>
                          <a:cs typeface="Calibri Light" panose="020F0302020204030204" pitchFamily="34" charset="0"/>
                        </a:rPr>
                        <a:t> (Santiago), 15(1), 95-106. tomado de: https://scielo.conicyt.cl/scielo.php?script=sci_arttext&amp;pid=S0718-22282006000100008</a:t>
                      </a:r>
                    </a:p>
                  </a:txBody>
                  <a:tcPr marL="91425" marR="91425" marT="91425" marB="91425" anchor="ctr"/>
                </a:tc>
                <a:extLst>
                  <a:ext uri="{0D108BD9-81ED-4DB2-BD59-A6C34878D82A}">
                    <a16:rowId xmlns:a16="http://schemas.microsoft.com/office/drawing/2014/main" xmlns="" val="10001"/>
                  </a:ext>
                </a:extLst>
              </a:tr>
              <a:tr h="360000">
                <a:tc>
                  <a:txBody>
                    <a:bodyPr/>
                    <a:lstStyle/>
                    <a:p>
                      <a:pPr marL="0" lvl="0" indent="0" algn="l" rtl="0">
                        <a:spcBef>
                          <a:spcPts val="0"/>
                        </a:spcBef>
                        <a:spcAft>
                          <a:spcPts val="0"/>
                        </a:spcAft>
                        <a:buNone/>
                      </a:pPr>
                      <a:r>
                        <a:rPr lang="es-CO" sz="1200" b="1" dirty="0">
                          <a:latin typeface="Calibri Light" panose="020F0302020204030204" pitchFamily="34" charset="0"/>
                          <a:cs typeface="Calibri Light" panose="020F0302020204030204" pitchFamily="34" charset="0"/>
                        </a:rPr>
                        <a:t>Método de investigación</a:t>
                      </a:r>
                      <a:endParaRPr sz="1200" b="1" dirty="0">
                        <a:latin typeface="Calibri Light" panose="020F0302020204030204" pitchFamily="34" charset="0"/>
                        <a:cs typeface="Calibri Light" panose="020F0302020204030204" pitchFamily="34" charset="0"/>
                      </a:endParaRPr>
                    </a:p>
                  </a:txBody>
                  <a:tcPr marL="91425" marR="91425" marT="91425" marB="91425" anchor="ctr">
                    <a:solidFill>
                      <a:srgbClr val="FFA669"/>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200" b="1" dirty="0">
                          <a:latin typeface="Calibri Light" panose="020F0302020204030204" pitchFamily="34" charset="0"/>
                          <a:cs typeface="Calibri Light" panose="020F0302020204030204" pitchFamily="34" charset="0"/>
                        </a:rPr>
                        <a:t>Relatos de vida</a:t>
                      </a:r>
                    </a:p>
                    <a:p>
                      <a:pPr marL="0" lvl="0" indent="0" algn="l" rtl="0">
                        <a:spcBef>
                          <a:spcPts val="0"/>
                        </a:spcBef>
                        <a:spcAft>
                          <a:spcPts val="0"/>
                        </a:spcAft>
                        <a:buNone/>
                      </a:pPr>
                      <a:endParaRPr sz="1200" b="1" dirty="0">
                        <a:latin typeface="Calibri Light" panose="020F0302020204030204" pitchFamily="34" charset="0"/>
                        <a:cs typeface="Calibri Light" panose="020F0302020204030204" pitchFamily="34" charset="0"/>
                      </a:endParaRPr>
                    </a:p>
                  </a:txBody>
                  <a:tcPr marL="91425" marR="91425" marT="91425" marB="91425" anchor="ctr">
                    <a:solidFill>
                      <a:srgbClr val="FFA669"/>
                    </a:solidFill>
                  </a:tcPr>
                </a:tc>
                <a:tc hMerge="1">
                  <a:txBody>
                    <a:bodyPr/>
                    <a:lstStyle/>
                    <a:p>
                      <a:endParaRPr lang="es-CO"/>
                    </a:p>
                  </a:txBody>
                  <a:tcPr/>
                </a:tc>
                <a:tc>
                  <a:txBody>
                    <a:bodyPr/>
                    <a:lstStyle/>
                    <a:p>
                      <a:pPr marL="0" lvl="0" indent="0" algn="l" rtl="0">
                        <a:spcBef>
                          <a:spcPts val="0"/>
                        </a:spcBef>
                        <a:spcAft>
                          <a:spcPts val="0"/>
                        </a:spcAft>
                        <a:buNone/>
                      </a:pPr>
                      <a:r>
                        <a:rPr lang="es-MX" sz="1050" dirty="0">
                          <a:latin typeface="Calibri Light" panose="020F0302020204030204" pitchFamily="34" charset="0"/>
                          <a:cs typeface="Calibri Light" panose="020F0302020204030204" pitchFamily="34" charset="0"/>
                        </a:rPr>
                        <a:t>Es la narración o enunciación que un sujeto hace de su vida o de fragmentos de ésta. La mayoría de las veces es oral pero una etapa escrita no es descartada en algunas prácticas. En investigación, el relato de vida es utilizado para comprender problemáticas que se tiene interés en situar en la biografía, la historia del sujeto, historia inserta en una historia familiar y social.</a:t>
                      </a:r>
                    </a:p>
                    <a:p>
                      <a:pPr marL="0" lvl="0" indent="0" algn="l" rtl="0">
                        <a:spcBef>
                          <a:spcPts val="0"/>
                        </a:spcBef>
                        <a:spcAft>
                          <a:spcPts val="0"/>
                        </a:spcAft>
                        <a:buNone/>
                      </a:pPr>
                      <a:r>
                        <a:rPr lang="es-MX" sz="600" dirty="0">
                          <a:latin typeface="Calibri Light" panose="020F0302020204030204" pitchFamily="34" charset="0"/>
                          <a:cs typeface="Calibri Light" panose="020F0302020204030204" pitchFamily="34" charset="0"/>
                        </a:rPr>
                        <a:t>Cornejo, M. (2006). El Enfoque Biográfico: Trayectorias, Desarrollos Teóricos y Perspectivas. </a:t>
                      </a:r>
                      <a:r>
                        <a:rPr lang="es-MX" sz="600" dirty="0" err="1">
                          <a:latin typeface="Calibri Light" panose="020F0302020204030204" pitchFamily="34" charset="0"/>
                          <a:cs typeface="Calibri Light" panose="020F0302020204030204" pitchFamily="34" charset="0"/>
                        </a:rPr>
                        <a:t>Psykhe</a:t>
                      </a:r>
                      <a:r>
                        <a:rPr lang="es-MX" sz="600" dirty="0">
                          <a:latin typeface="Calibri Light" panose="020F0302020204030204" pitchFamily="34" charset="0"/>
                          <a:cs typeface="Calibri Light" panose="020F0302020204030204" pitchFamily="34" charset="0"/>
                        </a:rPr>
                        <a:t> (Santiago), 15(1), 95-106. tomado de: https://scielo.conicyt.cl/scielo.php?script=sci_arttext&amp;pid=S0718-22282006000100008</a:t>
                      </a:r>
                      <a:endParaRPr sz="600" dirty="0">
                        <a:latin typeface="Calibri Light" panose="020F0302020204030204" pitchFamily="34" charset="0"/>
                        <a:cs typeface="Calibri Light" panose="020F0302020204030204" pitchFamily="34" charset="0"/>
                      </a:endParaRPr>
                    </a:p>
                  </a:txBody>
                  <a:tcPr marL="91425" marR="91425" marT="91425" marB="91425" anchor="ctr">
                    <a:solidFill>
                      <a:srgbClr val="FFA669"/>
                    </a:solidFill>
                  </a:tcPr>
                </a:tc>
                <a:extLst>
                  <a:ext uri="{0D108BD9-81ED-4DB2-BD59-A6C34878D82A}">
                    <a16:rowId xmlns:a16="http://schemas.microsoft.com/office/drawing/2014/main" xmlns="" val="3384995237"/>
                  </a:ext>
                </a:extLst>
              </a:tr>
              <a:tr h="360000">
                <a:tc>
                  <a:txBody>
                    <a:bodyPr/>
                    <a:lstStyle/>
                    <a:p>
                      <a:pPr marL="0" lvl="0" indent="0" algn="l" rtl="0">
                        <a:spcBef>
                          <a:spcPts val="0"/>
                        </a:spcBef>
                        <a:spcAft>
                          <a:spcPts val="0"/>
                        </a:spcAft>
                        <a:buNone/>
                      </a:pPr>
                      <a:r>
                        <a:rPr lang="es-CO" sz="1200" b="1" dirty="0">
                          <a:latin typeface="Calibri Light" panose="020F0302020204030204" pitchFamily="34" charset="0"/>
                          <a:cs typeface="Calibri Light" panose="020F0302020204030204" pitchFamily="34" charset="0"/>
                        </a:rPr>
                        <a:t>Técnicas de recolección de información</a:t>
                      </a:r>
                      <a:endParaRPr sz="1200" b="1" dirty="0">
                        <a:latin typeface="Calibri Light" panose="020F0302020204030204" pitchFamily="34" charset="0"/>
                        <a:cs typeface="Calibri Light" panose="020F0302020204030204" pitchFamily="34" charset="0"/>
                      </a:endParaRPr>
                    </a:p>
                  </a:txBody>
                  <a:tcPr marL="91425" marR="91425" marT="91425" marB="91425" anchor="ctr"/>
                </a:tc>
                <a:tc gridSpan="2">
                  <a:txBody>
                    <a:bodyPr/>
                    <a:lstStyle/>
                    <a:p>
                      <a:pPr marL="0" lvl="0" indent="0" algn="l" rtl="0">
                        <a:spcBef>
                          <a:spcPts val="0"/>
                        </a:spcBef>
                        <a:spcAft>
                          <a:spcPts val="0"/>
                        </a:spcAft>
                        <a:buNone/>
                      </a:pPr>
                      <a:r>
                        <a:rPr lang="es-CO" sz="1200" b="1" dirty="0">
                          <a:latin typeface="Calibri Light" panose="020F0302020204030204" pitchFamily="34" charset="0"/>
                          <a:cs typeface="Calibri Light" panose="020F0302020204030204" pitchFamily="34" charset="0"/>
                        </a:rPr>
                        <a:t>Entrevista </a:t>
                      </a:r>
                      <a:r>
                        <a:rPr lang="es-CO" sz="1200" b="1" dirty="0" err="1">
                          <a:latin typeface="Calibri Light" panose="020F0302020204030204" pitchFamily="34" charset="0"/>
                          <a:cs typeface="Calibri Light" panose="020F0302020204030204" pitchFamily="34" charset="0"/>
                        </a:rPr>
                        <a:t>semi-estructurada</a:t>
                      </a:r>
                      <a:endParaRPr sz="1200" b="1" dirty="0">
                        <a:latin typeface="Calibri Light" panose="020F0302020204030204" pitchFamily="34" charset="0"/>
                        <a:cs typeface="Calibri Light" panose="020F0302020204030204" pitchFamily="34" charset="0"/>
                      </a:endParaRPr>
                    </a:p>
                  </a:txBody>
                  <a:tcPr marL="91425" marR="91425" marT="91425" marB="91425" anchor="ctr"/>
                </a:tc>
                <a:tc hMerge="1">
                  <a:txBody>
                    <a:bodyPr/>
                    <a:lstStyle/>
                    <a:p>
                      <a:endParaRPr lang="es-CO"/>
                    </a:p>
                  </a:txBody>
                  <a:tcPr/>
                </a:tc>
                <a:tc>
                  <a:txBody>
                    <a:bodyPr/>
                    <a:lstStyle/>
                    <a:p>
                      <a:pPr marL="0" lvl="0" indent="0" algn="l" rtl="0">
                        <a:spcBef>
                          <a:spcPts val="0"/>
                        </a:spcBef>
                        <a:spcAft>
                          <a:spcPts val="0"/>
                        </a:spcAft>
                        <a:buNone/>
                      </a:pPr>
                      <a:r>
                        <a:rPr lang="es-MX" sz="1050" dirty="0">
                          <a:latin typeface="Calibri Light" panose="020F0302020204030204" pitchFamily="34" charset="0"/>
                          <a:cs typeface="Calibri Light" panose="020F0302020204030204" pitchFamily="34" charset="0"/>
                        </a:rPr>
                        <a:t>La entrevista es una técnica de gran utilidad en la investigación cualitativa para recabar datos; se define como una conversación que se propone un fin determinado distinto al simple hecho de conversar […] Entrevistas semiestructuradas: presentan un grado mayor de flexibilidad que las estructuradas, debido a que parten de preguntas planeadas, que pueden ajustarse a los entrevistados. Su ventaja es la posibilidad de adaptarse a los sujetos con enormes posibilidades para motivar al interlocutor, aclarar términos, identificar ambigüedades y reducir formalismos.</a:t>
                      </a:r>
                    </a:p>
                    <a:p>
                      <a:pPr marL="0" lvl="0" indent="0" algn="l" rtl="0">
                        <a:spcBef>
                          <a:spcPts val="0"/>
                        </a:spcBef>
                        <a:spcAft>
                          <a:spcPts val="0"/>
                        </a:spcAft>
                        <a:buNone/>
                      </a:pPr>
                      <a:r>
                        <a:rPr lang="es-CO" sz="600" dirty="0">
                          <a:latin typeface="Calibri Light" panose="020F0302020204030204" pitchFamily="34" charset="0"/>
                          <a:cs typeface="Calibri Light" panose="020F0302020204030204" pitchFamily="34" charset="0"/>
                        </a:rPr>
                        <a:t>Díaz-Bravo, Laura; Torruco-García, Uri; Martínez-Hernández, Mildred; Varela-Ruiz, Margarita (2013). </a:t>
                      </a:r>
                      <a:r>
                        <a:rPr lang="es-MX" sz="600" dirty="0">
                          <a:latin typeface="Calibri Light" panose="020F0302020204030204" pitchFamily="34" charset="0"/>
                          <a:cs typeface="Calibri Light" panose="020F0302020204030204" pitchFamily="34" charset="0"/>
                        </a:rPr>
                        <a:t>La entrevista, recurso flexible y dinámico. Revista Investigación en Educación Médica, vol. 2, núm. 7, pp. 162-167 Tomado de: https://www.redalyc.org/pdf/3497/349733228009.pdf</a:t>
                      </a:r>
                      <a:endParaRPr sz="600" dirty="0">
                        <a:latin typeface="Calibri Light" panose="020F0302020204030204" pitchFamily="34" charset="0"/>
                        <a:cs typeface="Calibri Light" panose="020F0302020204030204" pitchFamily="34" charset="0"/>
                      </a:endParaRPr>
                    </a:p>
                  </a:txBody>
                  <a:tcPr marL="91425" marR="91425" marT="91425" marB="91425" anchor="ctr"/>
                </a:tc>
                <a:extLst>
                  <a:ext uri="{0D108BD9-81ED-4DB2-BD59-A6C34878D82A}">
                    <a16:rowId xmlns:a16="http://schemas.microsoft.com/office/drawing/2014/main" xmlns="" val="10003"/>
                  </a:ext>
                </a:extLst>
              </a:tr>
              <a:tr h="360000">
                <a:tc gridSpan="3">
                  <a:txBody>
                    <a:bodyPr/>
                    <a:lstStyle/>
                    <a:p>
                      <a:pPr marL="0" lvl="0" indent="0" algn="l" rtl="0">
                        <a:spcBef>
                          <a:spcPts val="0"/>
                        </a:spcBef>
                        <a:spcAft>
                          <a:spcPts val="0"/>
                        </a:spcAft>
                        <a:buNone/>
                      </a:pPr>
                      <a:r>
                        <a:rPr lang="es-CO" sz="1200" b="1" dirty="0">
                          <a:latin typeface="Calibri Light" panose="020F0302020204030204" pitchFamily="34" charset="0"/>
                          <a:cs typeface="Calibri Light" panose="020F0302020204030204" pitchFamily="34" charset="0"/>
                        </a:rPr>
                        <a:t>Instrumento de recolección de información</a:t>
                      </a:r>
                      <a:endParaRPr sz="1200" b="1" dirty="0">
                        <a:latin typeface="Calibri Light" panose="020F0302020204030204" pitchFamily="34" charset="0"/>
                        <a:cs typeface="Calibri Light" panose="020F0302020204030204" pitchFamily="34" charset="0"/>
                      </a:endParaRPr>
                    </a:p>
                  </a:txBody>
                  <a:tcPr marL="91425" marR="91425" marT="91425" marB="91425" anchor="ctr">
                    <a:solidFill>
                      <a:srgbClr val="FFA669"/>
                    </a:solidFill>
                  </a:tcPr>
                </a:tc>
                <a:tc hMerge="1">
                  <a:txBody>
                    <a:bodyPr/>
                    <a:lstStyle/>
                    <a:p>
                      <a:pPr marL="0" lvl="0" indent="0" algn="l" rtl="0">
                        <a:spcBef>
                          <a:spcPts val="0"/>
                        </a:spcBef>
                        <a:spcAft>
                          <a:spcPts val="0"/>
                        </a:spcAft>
                        <a:buNone/>
                      </a:pPr>
                      <a:endParaRPr sz="1200" dirty="0">
                        <a:latin typeface="Calibri Light" panose="020F0302020204030204" pitchFamily="34" charset="0"/>
                        <a:cs typeface="Calibri Light" panose="020F0302020204030204" pitchFamily="34" charset="0"/>
                      </a:endParaRPr>
                    </a:p>
                  </a:txBody>
                  <a:tcPr marL="91425" marR="91425" marT="91425" marB="91425" anchor="ctr">
                    <a:solidFill>
                      <a:srgbClr val="FFF2CC"/>
                    </a:solidFill>
                  </a:tcPr>
                </a:tc>
                <a:tc hMerge="1">
                  <a:txBody>
                    <a:bodyPr/>
                    <a:lstStyle/>
                    <a:p>
                      <a:endParaRPr lang="es-CO"/>
                    </a:p>
                  </a:txBody>
                  <a:tcPr/>
                </a:tc>
                <a:tc>
                  <a:txBody>
                    <a:bodyPr/>
                    <a:lstStyle/>
                    <a:p>
                      <a:pPr marL="171450" lvl="0" indent="-171450" algn="l" rtl="0">
                        <a:spcBef>
                          <a:spcPts val="0"/>
                        </a:spcBef>
                        <a:spcAft>
                          <a:spcPts val="0"/>
                        </a:spcAft>
                        <a:buFont typeface="Arial" panose="020B0604020202020204" pitchFamily="34" charset="0"/>
                        <a:buChar char="•"/>
                      </a:pPr>
                      <a:r>
                        <a:rPr lang="es-MX" sz="1050" dirty="0">
                          <a:latin typeface="Calibri Light" panose="020F0302020204030204" pitchFamily="34" charset="0"/>
                          <a:cs typeface="Calibri Light" panose="020F0302020204030204" pitchFamily="34" charset="0"/>
                        </a:rPr>
                        <a:t>Grabadora del celular</a:t>
                      </a:r>
                    </a:p>
                    <a:p>
                      <a:pPr marL="171450" lvl="0" indent="-171450" algn="l" rtl="0">
                        <a:spcBef>
                          <a:spcPts val="0"/>
                        </a:spcBef>
                        <a:spcAft>
                          <a:spcPts val="0"/>
                        </a:spcAft>
                        <a:buFont typeface="Arial" panose="020B0604020202020204" pitchFamily="34" charset="0"/>
                        <a:buChar char="•"/>
                      </a:pPr>
                      <a:r>
                        <a:rPr lang="es-MX" sz="1050" dirty="0">
                          <a:latin typeface="Calibri Light" panose="020F0302020204030204" pitchFamily="34" charset="0"/>
                          <a:cs typeface="Calibri Light" panose="020F0302020204030204" pitchFamily="34" charset="0"/>
                        </a:rPr>
                        <a:t>Mensajes de voz del </a:t>
                      </a:r>
                      <a:r>
                        <a:rPr lang="es-MX" sz="1050" dirty="0" err="1">
                          <a:latin typeface="Calibri Light" panose="020F0302020204030204" pitchFamily="34" charset="0"/>
                          <a:cs typeface="Calibri Light" panose="020F0302020204030204" pitchFamily="34" charset="0"/>
                        </a:rPr>
                        <a:t>whatsapp</a:t>
                      </a:r>
                      <a:endParaRPr lang="es-MX" sz="1050" dirty="0">
                        <a:latin typeface="Calibri Light" panose="020F0302020204030204" pitchFamily="34" charset="0"/>
                        <a:cs typeface="Calibri Light" panose="020F0302020204030204" pitchFamily="34" charset="0"/>
                      </a:endParaRPr>
                    </a:p>
                    <a:p>
                      <a:pPr marL="171450" lvl="0" indent="-171450" algn="l" rtl="0">
                        <a:spcBef>
                          <a:spcPts val="0"/>
                        </a:spcBef>
                        <a:spcAft>
                          <a:spcPts val="0"/>
                        </a:spcAft>
                        <a:buFont typeface="Arial" panose="020B0604020202020204" pitchFamily="34" charset="0"/>
                        <a:buChar char="•"/>
                      </a:pPr>
                      <a:r>
                        <a:rPr lang="es-MX" sz="1050" dirty="0">
                          <a:latin typeface="Calibri Light" panose="020F0302020204030204" pitchFamily="34" charset="0"/>
                          <a:cs typeface="Calibri Light" panose="020F0302020204030204" pitchFamily="34" charset="0"/>
                        </a:rPr>
                        <a:t>Vídeo</a:t>
                      </a:r>
                    </a:p>
                    <a:p>
                      <a:pPr marL="171450" lvl="0" indent="-171450" algn="l" rtl="0">
                        <a:spcBef>
                          <a:spcPts val="0"/>
                        </a:spcBef>
                        <a:spcAft>
                          <a:spcPts val="0"/>
                        </a:spcAft>
                        <a:buFont typeface="Arial" panose="020B0604020202020204" pitchFamily="34" charset="0"/>
                        <a:buChar char="•"/>
                      </a:pPr>
                      <a:r>
                        <a:rPr lang="es-MX" sz="1050" dirty="0">
                          <a:latin typeface="Calibri Light" panose="020F0302020204030204" pitchFamily="34" charset="0"/>
                          <a:cs typeface="Calibri Light" panose="020F0302020204030204" pitchFamily="34" charset="0"/>
                        </a:rPr>
                        <a:t>Fotografías</a:t>
                      </a:r>
                    </a:p>
                    <a:p>
                      <a:pPr marL="171450" lvl="0" indent="-171450" algn="l" rtl="0">
                        <a:spcBef>
                          <a:spcPts val="0"/>
                        </a:spcBef>
                        <a:spcAft>
                          <a:spcPts val="0"/>
                        </a:spcAft>
                        <a:buFont typeface="Arial" panose="020B0604020202020204" pitchFamily="34" charset="0"/>
                        <a:buChar char="•"/>
                      </a:pPr>
                      <a:r>
                        <a:rPr lang="es-MX" sz="1050" dirty="0" err="1">
                          <a:latin typeface="Calibri Light" panose="020F0302020204030204" pitchFamily="34" charset="0"/>
                          <a:cs typeface="Calibri Light" panose="020F0302020204030204" pitchFamily="34" charset="0"/>
                        </a:rPr>
                        <a:t>Vídeollamadas</a:t>
                      </a:r>
                      <a:endParaRPr lang="es-MX" sz="1050" dirty="0">
                        <a:latin typeface="Calibri Light" panose="020F0302020204030204" pitchFamily="34" charset="0"/>
                        <a:cs typeface="Calibri Light" panose="020F0302020204030204" pitchFamily="34" charset="0"/>
                      </a:endParaRPr>
                    </a:p>
                  </a:txBody>
                  <a:tcPr marL="91425" marR="91425" marT="91425" marB="91425" anchor="ctr">
                    <a:solidFill>
                      <a:srgbClr val="FFA669"/>
                    </a:solidFill>
                  </a:tcPr>
                </a:tc>
                <a:extLst>
                  <a:ext uri="{0D108BD9-81ED-4DB2-BD59-A6C34878D82A}">
                    <a16:rowId xmlns:a16="http://schemas.microsoft.com/office/drawing/2014/main" xmlns="" val="10004"/>
                  </a:ext>
                </a:extLst>
              </a:tr>
              <a:tr h="360000">
                <a:tc gridSpan="2">
                  <a:txBody>
                    <a:bodyPr/>
                    <a:lstStyle/>
                    <a:p>
                      <a:pPr marL="0" lvl="0" indent="0" algn="l" rtl="0">
                        <a:spcBef>
                          <a:spcPts val="0"/>
                        </a:spcBef>
                        <a:spcAft>
                          <a:spcPts val="0"/>
                        </a:spcAft>
                        <a:buNone/>
                      </a:pPr>
                      <a:r>
                        <a:rPr lang="es-CO" sz="1200" b="1" dirty="0">
                          <a:latin typeface="Calibri Light" panose="020F0302020204030204" pitchFamily="34" charset="0"/>
                          <a:cs typeface="Calibri Light" panose="020F0302020204030204" pitchFamily="34" charset="0"/>
                        </a:rPr>
                        <a:t>Análisis de información</a:t>
                      </a:r>
                      <a:endParaRPr sz="1200" b="1" dirty="0">
                        <a:latin typeface="Calibri Light" panose="020F0302020204030204" pitchFamily="34" charset="0"/>
                        <a:cs typeface="Calibri Light" panose="020F0302020204030204" pitchFamily="34" charset="0"/>
                      </a:endParaRPr>
                    </a:p>
                  </a:txBody>
                  <a:tcPr marL="91425" marR="91425" marT="91425" marB="91425" anchor="ctr">
                    <a:noFill/>
                  </a:tcPr>
                </a:tc>
                <a:tc hMerge="1">
                  <a:txBody>
                    <a:bodyPr/>
                    <a:lstStyle/>
                    <a:p>
                      <a:endParaRPr lang="es-CO"/>
                    </a:p>
                  </a:txBody>
                  <a:tcPr/>
                </a:tc>
                <a:tc>
                  <a:txBody>
                    <a:bodyPr/>
                    <a:lstStyle/>
                    <a:p>
                      <a:pPr marL="0" lvl="0" indent="0" algn="l" rtl="0">
                        <a:spcBef>
                          <a:spcPts val="0"/>
                        </a:spcBef>
                        <a:spcAft>
                          <a:spcPts val="0"/>
                        </a:spcAft>
                        <a:buNone/>
                      </a:pPr>
                      <a:r>
                        <a:rPr lang="es-CO" sz="1200" b="1" dirty="0">
                          <a:latin typeface="Calibri Light" panose="020F0302020204030204" pitchFamily="34" charset="0"/>
                          <a:cs typeface="Calibri Light" panose="020F0302020204030204" pitchFamily="34" charset="0"/>
                        </a:rPr>
                        <a:t>Análisis de contenido</a:t>
                      </a:r>
                      <a:endParaRPr sz="1200" b="1" dirty="0">
                        <a:latin typeface="Calibri Light" panose="020F0302020204030204" pitchFamily="34" charset="0"/>
                        <a:cs typeface="Calibri Light" panose="020F0302020204030204" pitchFamily="34" charset="0"/>
                      </a:endParaRPr>
                    </a:p>
                  </a:txBody>
                  <a:tcPr marL="91425" marR="91425" marT="91425" marB="91425" anchor="ctr">
                    <a:noFill/>
                  </a:tcPr>
                </a:tc>
                <a:tc>
                  <a:txBody>
                    <a:bodyPr/>
                    <a:lstStyle/>
                    <a:p>
                      <a:pPr marL="0" lvl="0" indent="0" algn="l" rtl="0">
                        <a:spcBef>
                          <a:spcPts val="0"/>
                        </a:spcBef>
                        <a:spcAft>
                          <a:spcPts val="0"/>
                        </a:spcAft>
                        <a:buFont typeface="Arial" panose="020B0604020202020204" pitchFamily="34" charset="0"/>
                        <a:buNone/>
                      </a:pPr>
                      <a:r>
                        <a:rPr lang="es-MX" sz="1050" dirty="0">
                          <a:latin typeface="Calibri Light" panose="020F0302020204030204" pitchFamily="34" charset="0"/>
                          <a:cs typeface="Calibri Light" panose="020F0302020204030204" pitchFamily="34" charset="0"/>
                        </a:rPr>
                        <a:t>A juicio de </a:t>
                      </a:r>
                      <a:r>
                        <a:rPr lang="es-MX" sz="1050" dirty="0" err="1">
                          <a:latin typeface="Calibri Light" panose="020F0302020204030204" pitchFamily="34" charset="0"/>
                          <a:cs typeface="Calibri Light" panose="020F0302020204030204" pitchFamily="34" charset="0"/>
                        </a:rPr>
                        <a:t>Bardin</a:t>
                      </a:r>
                      <a:r>
                        <a:rPr lang="es-MX" sz="1050" dirty="0">
                          <a:latin typeface="Calibri Light" panose="020F0302020204030204" pitchFamily="34" charset="0"/>
                          <a:cs typeface="Calibri Light" panose="020F0302020204030204" pitchFamily="34" charset="0"/>
                        </a:rPr>
                        <a:t> (1986:7) el análisis de contenido es un conjunto de instrumentos metodológicos, aplicados a lo que él denomina como «discursos» (contenidos y continentes) extremadamente diversificados. El factor común de estas técnicas múltiples y multiplicadas -desde el cálculo de frecuencias suministradoras de datos cifrados hasta la extracción de estructuras que se traducen en modelos- es una hermenéutica controlada, basada en la deducción: «la inferencia».</a:t>
                      </a:r>
                    </a:p>
                    <a:p>
                      <a:pPr marL="0" lvl="0" indent="0" algn="l" rtl="0">
                        <a:spcBef>
                          <a:spcPts val="0"/>
                        </a:spcBef>
                        <a:spcAft>
                          <a:spcPts val="0"/>
                        </a:spcAft>
                        <a:buFont typeface="Arial" panose="020B0604020202020204" pitchFamily="34" charset="0"/>
                        <a:buNone/>
                      </a:pPr>
                      <a:r>
                        <a:rPr lang="es-MX" sz="600" dirty="0">
                          <a:latin typeface="Calibri Light" panose="020F0302020204030204" pitchFamily="34" charset="0"/>
                          <a:cs typeface="Calibri Light" panose="020F0302020204030204" pitchFamily="34" charset="0"/>
                        </a:rPr>
                        <a:t>López-Noguero, F. (2002). El análisis de contenido como método de investigación. Revista de Educación, 4 (2002), pp. 167-179.</a:t>
                      </a:r>
                    </a:p>
                  </a:txBody>
                  <a:tcPr marL="91425" marR="91425" marT="91425" marB="91425" anchor="ctr">
                    <a:noFill/>
                  </a:tcPr>
                </a:tc>
                <a:extLst>
                  <a:ext uri="{0D108BD9-81ED-4DB2-BD59-A6C34878D82A}">
                    <a16:rowId xmlns:a16="http://schemas.microsoft.com/office/drawing/2014/main" xmlns="" val="255585392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dirty="0"/>
              <a:t>Metodología – Sujetos de análisis</a:t>
            </a:r>
            <a:endParaRPr dirty="0"/>
          </a:p>
        </p:txBody>
      </p:sp>
      <p:sp>
        <p:nvSpPr>
          <p:cNvPr id="227" name="Google Shape;227;p31"/>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16</a:t>
            </a:fld>
            <a:endParaRPr/>
          </a:p>
        </p:txBody>
      </p:sp>
      <p:pic>
        <p:nvPicPr>
          <p:cNvPr id="2050" name="Picture 2" descr="Gráfico de respuestas de formularios. Título de la pregunta: ¿A qué parte de la muestra pertenece el entrevistado?. Número de respuestas: 32 respuestas.">
            <a:extLst>
              <a:ext uri="{FF2B5EF4-FFF2-40B4-BE49-F238E27FC236}">
                <a16:creationId xmlns:a16="http://schemas.microsoft.com/office/drawing/2014/main" xmlns="" id="{DCB5038B-B493-4270-9C88-9A456658FA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08" t="29057" r="19495" b="7576"/>
          <a:stretch/>
        </p:blipFill>
        <p:spPr bwMode="auto">
          <a:xfrm>
            <a:off x="260155" y="1366982"/>
            <a:ext cx="8725862" cy="455352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478BDA74-7321-4022-9B69-AE3F22798C76}"/>
              </a:ext>
            </a:extLst>
          </p:cNvPr>
          <p:cNvSpPr txBox="1"/>
          <p:nvPr/>
        </p:nvSpPr>
        <p:spPr>
          <a:xfrm>
            <a:off x="2687784" y="1939283"/>
            <a:ext cx="849744" cy="369332"/>
          </a:xfrm>
          <a:prstGeom prst="rect">
            <a:avLst/>
          </a:prstGeom>
          <a:noFill/>
        </p:spPr>
        <p:txBody>
          <a:bodyPr wrap="square" rtlCol="0">
            <a:spAutoFit/>
          </a:bodyPr>
          <a:lstStyle/>
          <a:p>
            <a:r>
              <a:rPr lang="es-CO" sz="1800" dirty="0">
                <a:solidFill>
                  <a:schemeClr val="bg1"/>
                </a:solidFill>
              </a:rPr>
              <a:t>6,3%</a:t>
            </a:r>
          </a:p>
        </p:txBody>
      </p:sp>
      <p:sp>
        <p:nvSpPr>
          <p:cNvPr id="7" name="CuadroTexto 6">
            <a:extLst>
              <a:ext uri="{FF2B5EF4-FFF2-40B4-BE49-F238E27FC236}">
                <a16:creationId xmlns:a16="http://schemas.microsoft.com/office/drawing/2014/main" xmlns="" id="{3D06EB21-1C59-4109-AA66-0B2BC8A216F7}"/>
              </a:ext>
            </a:extLst>
          </p:cNvPr>
          <p:cNvSpPr txBox="1"/>
          <p:nvPr/>
        </p:nvSpPr>
        <p:spPr>
          <a:xfrm>
            <a:off x="2493821" y="1334992"/>
            <a:ext cx="849744" cy="369332"/>
          </a:xfrm>
          <a:prstGeom prst="rect">
            <a:avLst/>
          </a:prstGeom>
          <a:noFill/>
        </p:spPr>
        <p:txBody>
          <a:bodyPr wrap="square" rtlCol="0">
            <a:spAutoFit/>
          </a:bodyPr>
          <a:lstStyle/>
          <a:p>
            <a:r>
              <a:rPr lang="es-CO" sz="1800" dirty="0"/>
              <a:t>3,1%</a:t>
            </a:r>
          </a:p>
        </p:txBody>
      </p:sp>
      <p:sp>
        <p:nvSpPr>
          <p:cNvPr id="8" name="CuadroTexto 7">
            <a:extLst>
              <a:ext uri="{FF2B5EF4-FFF2-40B4-BE49-F238E27FC236}">
                <a16:creationId xmlns:a16="http://schemas.microsoft.com/office/drawing/2014/main" xmlns="" id="{BA2F6F28-4A1D-48AF-B544-64943C6A9336}"/>
              </a:ext>
            </a:extLst>
          </p:cNvPr>
          <p:cNvSpPr txBox="1"/>
          <p:nvPr/>
        </p:nvSpPr>
        <p:spPr>
          <a:xfrm>
            <a:off x="494148" y="3754290"/>
            <a:ext cx="849744" cy="369332"/>
          </a:xfrm>
          <a:prstGeom prst="rect">
            <a:avLst/>
          </a:prstGeom>
          <a:noFill/>
        </p:spPr>
        <p:txBody>
          <a:bodyPr wrap="square" rtlCol="0">
            <a:spAutoFit/>
          </a:bodyPr>
          <a:lstStyle/>
          <a:p>
            <a:r>
              <a:rPr lang="es-CO" sz="1800" dirty="0">
                <a:solidFill>
                  <a:schemeClr val="bg1"/>
                </a:solidFill>
              </a:rPr>
              <a:t>6,3%</a:t>
            </a:r>
          </a:p>
        </p:txBody>
      </p:sp>
      <p:sp>
        <p:nvSpPr>
          <p:cNvPr id="9" name="CuadroTexto 8">
            <a:extLst>
              <a:ext uri="{FF2B5EF4-FFF2-40B4-BE49-F238E27FC236}">
                <a16:creationId xmlns:a16="http://schemas.microsoft.com/office/drawing/2014/main" xmlns="" id="{0C7CC86D-B92C-4FBA-A1B6-695156F21B54}"/>
              </a:ext>
            </a:extLst>
          </p:cNvPr>
          <p:cNvSpPr txBox="1"/>
          <p:nvPr/>
        </p:nvSpPr>
        <p:spPr>
          <a:xfrm>
            <a:off x="3205020" y="3754290"/>
            <a:ext cx="849744" cy="369332"/>
          </a:xfrm>
          <a:prstGeom prst="rect">
            <a:avLst/>
          </a:prstGeom>
          <a:noFill/>
        </p:spPr>
        <p:txBody>
          <a:bodyPr wrap="square" rtlCol="0">
            <a:spAutoFit/>
          </a:bodyPr>
          <a:lstStyle/>
          <a:p>
            <a:r>
              <a:rPr lang="es-CO" sz="1800" dirty="0">
                <a:solidFill>
                  <a:schemeClr val="bg1"/>
                </a:solidFill>
              </a:rPr>
              <a:t>6,3%</a:t>
            </a:r>
          </a:p>
        </p:txBody>
      </p:sp>
    </p:spTree>
    <p:extLst>
      <p:ext uri="{BB962C8B-B14F-4D97-AF65-F5344CB8AC3E}">
        <p14:creationId xmlns:p14="http://schemas.microsoft.com/office/powerpoint/2010/main" val="180266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consideración éticas y de propiedad intelectual</a:t>
            </a:r>
            <a:endParaRPr/>
          </a:p>
        </p:txBody>
      </p:sp>
      <p:sp>
        <p:nvSpPr>
          <p:cNvPr id="243" name="Google Shape;243;p33"/>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17</a:t>
            </a:fld>
            <a:endParaRPr/>
          </a:p>
        </p:txBody>
      </p:sp>
      <p:pic>
        <p:nvPicPr>
          <p:cNvPr id="244" name="Google Shape;244;p33"/>
          <p:cNvPicPr preferRelativeResize="0"/>
          <p:nvPr/>
        </p:nvPicPr>
        <p:blipFill rotWithShape="1">
          <a:blip r:embed="rId3">
            <a:alphaModFix/>
          </a:blip>
          <a:srcRect l="35636" t="22292" r="36519" b="13850"/>
          <a:stretch/>
        </p:blipFill>
        <p:spPr>
          <a:xfrm>
            <a:off x="2186925" y="1157149"/>
            <a:ext cx="4431250" cy="51293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dirty="0"/>
              <a:t>Metodología – Cuestionario inicial</a:t>
            </a:r>
            <a:endParaRPr dirty="0"/>
          </a:p>
        </p:txBody>
      </p:sp>
      <p:sp>
        <p:nvSpPr>
          <p:cNvPr id="235" name="Google Shape;235;p32"/>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18</a:t>
            </a:fld>
            <a:endParaRPr/>
          </a:p>
        </p:txBody>
      </p:sp>
      <p:graphicFrame>
        <p:nvGraphicFramePr>
          <p:cNvPr id="2" name="Tabla 1">
            <a:extLst>
              <a:ext uri="{FF2B5EF4-FFF2-40B4-BE49-F238E27FC236}">
                <a16:creationId xmlns:a16="http://schemas.microsoft.com/office/drawing/2014/main" xmlns="" id="{DFA84111-BFD9-4939-93DE-C9E33B47CD02}"/>
              </a:ext>
            </a:extLst>
          </p:cNvPr>
          <p:cNvGraphicFramePr>
            <a:graphicFrameLocks noGrp="1"/>
          </p:cNvGraphicFramePr>
          <p:nvPr>
            <p:extLst>
              <p:ext uri="{D42A27DB-BD31-4B8C-83A1-F6EECF244321}">
                <p14:modId xmlns:p14="http://schemas.microsoft.com/office/powerpoint/2010/main" val="1853927754"/>
              </p:ext>
            </p:extLst>
          </p:nvPr>
        </p:nvGraphicFramePr>
        <p:xfrm>
          <a:off x="942109" y="1100033"/>
          <a:ext cx="7573241" cy="5258885"/>
        </p:xfrm>
        <a:graphic>
          <a:graphicData uri="http://schemas.openxmlformats.org/drawingml/2006/table">
            <a:tbl>
              <a:tblPr bandRow="1">
                <a:tableStyleId>{7FC8B766-3668-49A2-88A5-858B83550D40}</a:tableStyleId>
              </a:tblPr>
              <a:tblGrid>
                <a:gridCol w="383577">
                  <a:extLst>
                    <a:ext uri="{9D8B030D-6E8A-4147-A177-3AD203B41FA5}">
                      <a16:colId xmlns:a16="http://schemas.microsoft.com/office/drawing/2014/main" xmlns="" val="2419474759"/>
                    </a:ext>
                  </a:extLst>
                </a:gridCol>
                <a:gridCol w="7189664">
                  <a:extLst>
                    <a:ext uri="{9D8B030D-6E8A-4147-A177-3AD203B41FA5}">
                      <a16:colId xmlns:a16="http://schemas.microsoft.com/office/drawing/2014/main" xmlns="" val="939516130"/>
                    </a:ext>
                  </a:extLst>
                </a:gridCol>
              </a:tblGrid>
              <a:tr h="168363">
                <a:tc>
                  <a:txBody>
                    <a:bodyPr/>
                    <a:lstStyle/>
                    <a:p>
                      <a:pPr algn="ctr">
                        <a:lnSpc>
                          <a:spcPct val="107000"/>
                        </a:lnSpc>
                        <a:spcAft>
                          <a:spcPts val="800"/>
                        </a:spcAft>
                      </a:pPr>
                      <a:r>
                        <a:rPr lang="es-CO" sz="1000" dirty="0">
                          <a:effectLst/>
                          <a:latin typeface="Calibri Light" panose="020F0302020204030204" pitchFamily="34" charset="0"/>
                          <a:cs typeface="Calibri Light" panose="020F0302020204030204" pitchFamily="34" charset="0"/>
                        </a:rPr>
                        <a:t>1.</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a:effectLst/>
                          <a:latin typeface="Calibri Light" panose="020F0302020204030204" pitchFamily="34" charset="0"/>
                          <a:cs typeface="Calibri Light" panose="020F0302020204030204" pitchFamily="34" charset="0"/>
                        </a:rPr>
                        <a:t>Nombre del entrevistado</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215700547"/>
                  </a:ext>
                </a:extLst>
              </a:tr>
              <a:tr h="1386536">
                <a:tc>
                  <a:txBody>
                    <a:bodyPr/>
                    <a:lstStyle/>
                    <a:p>
                      <a:pPr algn="ctr">
                        <a:lnSpc>
                          <a:spcPct val="107000"/>
                        </a:lnSpc>
                        <a:spcAft>
                          <a:spcPts val="800"/>
                        </a:spcAft>
                      </a:pPr>
                      <a:r>
                        <a:rPr lang="es-CO" sz="1000" dirty="0">
                          <a:effectLst/>
                          <a:latin typeface="Calibri Light" panose="020F0302020204030204" pitchFamily="34" charset="0"/>
                          <a:cs typeface="Calibri Light" panose="020F0302020204030204" pitchFamily="34" charset="0"/>
                        </a:rPr>
                        <a:t>2.</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 Acepta participar en la investigación “Percepciones sobre las infancias en tres generaciones”:    si_____          no _____</a:t>
                      </a:r>
                      <a:endParaRPr lang="es-CO" sz="1100" dirty="0">
                        <a:effectLst/>
                        <a:latin typeface="Calibri Light" panose="020F0302020204030204" pitchFamily="34" charset="0"/>
                        <a:cs typeface="Calibri Light" panose="020F0302020204030204" pitchFamily="34" charset="0"/>
                      </a:endParaRPr>
                    </a:p>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 Acepta que se pueda grabar la entrevista en vídeo y/o audio:  si_____          no _____</a:t>
                      </a:r>
                      <a:endParaRPr lang="es-CO" sz="1100" dirty="0">
                        <a:effectLst/>
                        <a:latin typeface="Calibri Light" panose="020F0302020204030204" pitchFamily="34" charset="0"/>
                        <a:cs typeface="Calibri Light" panose="020F0302020204030204" pitchFamily="34" charset="0"/>
                      </a:endParaRPr>
                    </a:p>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 Acepta que esta entrevista se pueda publicar en formato digital para fines académicos: si_____          no _____</a:t>
                      </a:r>
                      <a:endParaRPr lang="es-CO" sz="1100" dirty="0">
                        <a:effectLst/>
                        <a:latin typeface="Calibri Light" panose="020F0302020204030204" pitchFamily="34" charset="0"/>
                        <a:cs typeface="Calibri Light" panose="020F0302020204030204" pitchFamily="34" charset="0"/>
                      </a:endParaRPr>
                    </a:p>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 Acepta, si le es posible, compartir fotos de su época de infancia que ayude a ilustrar algunas de las preguntas:  si_____          no _____</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881241034"/>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3.</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Año de nacimiento:  ___________                          Municipio de nacimiento: _____________________</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1830856325"/>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4.</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Género:  Femenino _____           Masculino _____</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2265373918"/>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5.</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¿A qué parte de la muestra pertenece?  Abuelos _____               Padres o tíos _____                     Estudiante _____     </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05905638"/>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6.</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a:effectLst/>
                          <a:latin typeface="Calibri Light" panose="020F0302020204030204" pitchFamily="34" charset="0"/>
                          <a:cs typeface="Calibri Light" panose="020F0302020204030204" pitchFamily="34" charset="0"/>
                        </a:rPr>
                        <a:t>¿En qué lugar vivió durante su infancia? </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555721323"/>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7.</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¿Cómo fue su nacimiento?</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530857656"/>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8.</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¿Qué comía cuando era niño/a?</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854344077"/>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9.</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¿Cuando era niño/a y estaba enfermo cómo lo cuidaban?</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1439183500"/>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10.</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a:effectLst/>
                          <a:latin typeface="Calibri Light" panose="020F0302020204030204" pitchFamily="34" charset="0"/>
                          <a:cs typeface="Calibri Light" panose="020F0302020204030204" pitchFamily="34" charset="0"/>
                        </a:rPr>
                        <a:t>¿Cómo se vestía cuando era pequeño?</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362984900"/>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11.</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¿A qué jugaba cuando era niño/a?</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4228606643"/>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12.</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¿Con qué jugaba?</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1661211760"/>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13.</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¿En dónde jugaba?</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2983498636"/>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14.</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¿Cómo corregían a los niños/as cuando se portaban mal?</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1419416296"/>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15.</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¿Cuándo fue niño/a qué hacía en el tiempo libre?</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773084946"/>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16.</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¿Cuándo fue niño/a cómo era la relación padre-hijo?</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749378356"/>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17.</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¿Cuándo fue niño/a cómo era la relación madre-hijo?</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896671184"/>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18.</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¿Cuándo fue niño/a cómo era la relación entre hermanos?</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2993579259"/>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19.</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a:effectLst/>
                          <a:latin typeface="Calibri Light" panose="020F0302020204030204" pitchFamily="34" charset="0"/>
                          <a:cs typeface="Calibri Light" panose="020F0302020204030204" pitchFamily="34" charset="0"/>
                        </a:rPr>
                        <a:t>¿Cuándo fue niño/a cómo era la escuela?</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965305723"/>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20.</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a:effectLst/>
                          <a:latin typeface="Calibri Light" panose="020F0302020204030204" pitchFamily="34" charset="0"/>
                          <a:cs typeface="Calibri Light" panose="020F0302020204030204" pitchFamily="34" charset="0"/>
                        </a:rPr>
                        <a:t>¿Cuándo fue niño/a cómo era la maestra del preescolar?</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913449373"/>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21.</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a:effectLst/>
                          <a:latin typeface="Calibri Light" panose="020F0302020204030204" pitchFamily="34" charset="0"/>
                          <a:cs typeface="Calibri Light" panose="020F0302020204030204" pitchFamily="34" charset="0"/>
                        </a:rPr>
                        <a:t>¿Qué estrategias implementaba la maestra para enseñar?</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118595384"/>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22.</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a:effectLst/>
                          <a:latin typeface="Calibri Light" panose="020F0302020204030204" pitchFamily="34" charset="0"/>
                          <a:cs typeface="Calibri Light" panose="020F0302020204030204" pitchFamily="34" charset="0"/>
                        </a:rPr>
                        <a:t>¿Cuál fue su maestra favorita y por qué?</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1234364172"/>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23.</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a:effectLst/>
                          <a:latin typeface="Calibri Light" panose="020F0302020204030204" pitchFamily="34" charset="0"/>
                          <a:cs typeface="Calibri Light" panose="020F0302020204030204" pitchFamily="34" charset="0"/>
                        </a:rPr>
                        <a:t>¿Cómo eran las relaciones con los compañeros?</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608321711"/>
                  </a:ext>
                </a:extLst>
              </a:tr>
              <a:tr h="168363">
                <a:tc>
                  <a:txBody>
                    <a:bodyPr/>
                    <a:lstStyle/>
                    <a:p>
                      <a:pPr algn="ctr">
                        <a:lnSpc>
                          <a:spcPct val="107000"/>
                        </a:lnSpc>
                        <a:spcAft>
                          <a:spcPts val="800"/>
                        </a:spcAft>
                      </a:pPr>
                      <a:r>
                        <a:rPr lang="es-CO" sz="1000">
                          <a:effectLst/>
                          <a:latin typeface="Calibri Light" panose="020F0302020204030204" pitchFamily="34" charset="0"/>
                          <a:cs typeface="Calibri Light" panose="020F0302020204030204" pitchFamily="34" charset="0"/>
                        </a:rPr>
                        <a:t>24.</a:t>
                      </a:r>
                      <a:endParaRPr lang="es-CO" sz="11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nSpc>
                          <a:spcPct val="107000"/>
                        </a:lnSpc>
                        <a:spcAft>
                          <a:spcPts val="800"/>
                        </a:spcAft>
                      </a:pPr>
                      <a:r>
                        <a:rPr lang="es-CO" sz="1000" dirty="0">
                          <a:effectLst/>
                          <a:latin typeface="Calibri Light" panose="020F0302020204030204" pitchFamily="34" charset="0"/>
                          <a:cs typeface="Calibri Light" panose="020F0302020204030204" pitchFamily="34" charset="0"/>
                        </a:rPr>
                        <a:t>¿Cuando era niño/a en qué actividades del pueblo/comunidad participaba?</a:t>
                      </a:r>
                      <a:endParaRPr lang="es-CO" sz="11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225627866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dirty="0"/>
              <a:t>Recolección de la información</a:t>
            </a:r>
            <a:endParaRPr dirty="0"/>
          </a:p>
        </p:txBody>
      </p:sp>
      <p:sp>
        <p:nvSpPr>
          <p:cNvPr id="243" name="Google Shape;243;p33"/>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19</a:t>
            </a:fld>
            <a:endParaRPr/>
          </a:p>
        </p:txBody>
      </p:sp>
      <p:graphicFrame>
        <p:nvGraphicFramePr>
          <p:cNvPr id="2" name="Diagrama 1">
            <a:extLst>
              <a:ext uri="{FF2B5EF4-FFF2-40B4-BE49-F238E27FC236}">
                <a16:creationId xmlns:a16="http://schemas.microsoft.com/office/drawing/2014/main" xmlns="" id="{8E37A82A-7115-43EA-8E18-4341F73D4CEF}"/>
              </a:ext>
            </a:extLst>
          </p:cNvPr>
          <p:cNvGraphicFramePr/>
          <p:nvPr>
            <p:extLst>
              <p:ext uri="{D42A27DB-BD31-4B8C-83A1-F6EECF244321}">
                <p14:modId xmlns:p14="http://schemas.microsoft.com/office/powerpoint/2010/main" val="3712677169"/>
              </p:ext>
            </p:extLst>
          </p:nvPr>
        </p:nvGraphicFramePr>
        <p:xfrm>
          <a:off x="238125" y="1266825"/>
          <a:ext cx="8820150" cy="509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293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tema de investigación</a:t>
            </a:r>
            <a:endParaRPr/>
          </a:p>
        </p:txBody>
      </p:sp>
      <p:sp>
        <p:nvSpPr>
          <p:cNvPr id="108" name="Google Shape;108;p17"/>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s-CO"/>
              <a:t>2</a:t>
            </a:fld>
            <a:endParaRPr/>
          </a:p>
        </p:txBody>
      </p:sp>
      <p:grpSp>
        <p:nvGrpSpPr>
          <p:cNvPr id="109" name="Google Shape;109;p17"/>
          <p:cNvGrpSpPr/>
          <p:nvPr/>
        </p:nvGrpSpPr>
        <p:grpSpPr>
          <a:xfrm>
            <a:off x="707983" y="1446456"/>
            <a:ext cx="4040756" cy="3878635"/>
            <a:chOff x="2744034" y="1146343"/>
            <a:chExt cx="1827900" cy="2399700"/>
          </a:xfrm>
        </p:grpSpPr>
        <p:sp>
          <p:nvSpPr>
            <p:cNvPr id="110" name="Google Shape;110;p17"/>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flipH="1">
              <a:off x="2832600"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txBox="1"/>
            <p:nvPr/>
          </p:nvSpPr>
          <p:spPr>
            <a:xfrm>
              <a:off x="2966450" y="1795520"/>
              <a:ext cx="1383000" cy="1476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s-CO" sz="1900" b="1">
                  <a:solidFill>
                    <a:srgbClr val="FFFFFF"/>
                  </a:solidFill>
                  <a:latin typeface="Roboto"/>
                  <a:ea typeface="Roboto"/>
                  <a:cs typeface="Roboto"/>
                  <a:sym typeface="Roboto"/>
                </a:rPr>
                <a:t>Percepciones sobre ser niño y niñas en los estudiantes de preescolar de los Centros de Práctica</a:t>
              </a:r>
              <a:endParaRPr sz="1900">
                <a:solidFill>
                  <a:srgbClr val="FFFFFF"/>
                </a:solidFill>
              </a:endParaRPr>
            </a:p>
          </p:txBody>
        </p:sp>
      </p:grpSp>
      <p:grpSp>
        <p:nvGrpSpPr>
          <p:cNvPr id="113" name="Google Shape;113;p17"/>
          <p:cNvGrpSpPr/>
          <p:nvPr/>
        </p:nvGrpSpPr>
        <p:grpSpPr>
          <a:xfrm>
            <a:off x="4749069" y="2175611"/>
            <a:ext cx="4040756" cy="3878635"/>
            <a:chOff x="4572084" y="1597469"/>
            <a:chExt cx="1827900" cy="2399700"/>
          </a:xfrm>
        </p:grpSpPr>
        <p:sp>
          <p:nvSpPr>
            <p:cNvPr id="114" name="Google Shape;114;p17"/>
            <p:cNvSpPr/>
            <p:nvPr/>
          </p:nvSpPr>
          <p:spPr>
            <a:xfrm rot="5400000">
              <a:off x="4286184" y="1883369"/>
              <a:ext cx="2399700" cy="1827900"/>
            </a:xfrm>
            <a:prstGeom prst="rightArrowCallout">
              <a:avLst>
                <a:gd name="adj1" fmla="val 9283"/>
                <a:gd name="adj2" fmla="val 13570"/>
                <a:gd name="adj3" fmla="val 16082"/>
                <a:gd name="adj4" fmla="val 81236"/>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rot="10800000" flipH="1">
              <a:off x="4662018" y="1687411"/>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txBox="1"/>
            <p:nvPr/>
          </p:nvSpPr>
          <p:spPr>
            <a:xfrm>
              <a:off x="4694067" y="1795522"/>
              <a:ext cx="1617300" cy="1476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s-CO" sz="2800" b="1" dirty="0">
                  <a:solidFill>
                    <a:srgbClr val="FFFFFF"/>
                  </a:solidFill>
                  <a:latin typeface="Roboto"/>
                  <a:ea typeface="Roboto"/>
                  <a:cs typeface="Roboto"/>
                  <a:sym typeface="Roboto"/>
                </a:rPr>
                <a:t>Percepciones sobre las infancias en diferentes generaciones</a:t>
              </a:r>
              <a:endParaRPr sz="2800" b="1" dirty="0">
                <a:solidFill>
                  <a:srgbClr val="FFFFFF"/>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82A4EF-CA46-4939-B455-5993323AE0C2}"/>
              </a:ext>
            </a:extLst>
          </p:cNvPr>
          <p:cNvSpPr>
            <a:spLocks noGrp="1"/>
          </p:cNvSpPr>
          <p:nvPr>
            <p:ph type="title"/>
          </p:nvPr>
        </p:nvSpPr>
        <p:spPr/>
        <p:txBody>
          <a:bodyPr/>
          <a:lstStyle/>
          <a:p>
            <a:r>
              <a:rPr lang="es-CO" dirty="0"/>
              <a:t>Resultados – Matriz de información</a:t>
            </a:r>
          </a:p>
        </p:txBody>
      </p:sp>
      <p:sp>
        <p:nvSpPr>
          <p:cNvPr id="4" name="Marcador de número de diapositiva 3">
            <a:extLst>
              <a:ext uri="{FF2B5EF4-FFF2-40B4-BE49-F238E27FC236}">
                <a16:creationId xmlns:a16="http://schemas.microsoft.com/office/drawing/2014/main" xmlns="" id="{86846B8B-9990-4C64-BF7D-1AF08EF74E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20</a:t>
            </a:fld>
            <a:endParaRPr lang="es-CO"/>
          </a:p>
        </p:txBody>
      </p:sp>
      <p:pic>
        <p:nvPicPr>
          <p:cNvPr id="6" name="Imagen 5">
            <a:hlinkClick r:id="rId2"/>
            <a:extLst>
              <a:ext uri="{FF2B5EF4-FFF2-40B4-BE49-F238E27FC236}">
                <a16:creationId xmlns:a16="http://schemas.microsoft.com/office/drawing/2014/main" xmlns="" id="{762B8709-E3E8-4E4A-8431-4D5A284271E5}"/>
              </a:ext>
            </a:extLst>
          </p:cNvPr>
          <p:cNvPicPr>
            <a:picLocks noChangeAspect="1"/>
          </p:cNvPicPr>
          <p:nvPr/>
        </p:nvPicPr>
        <p:blipFill>
          <a:blip r:embed="rId3"/>
          <a:stretch>
            <a:fillRect/>
          </a:stretch>
        </p:blipFill>
        <p:spPr>
          <a:xfrm>
            <a:off x="203200" y="926827"/>
            <a:ext cx="8737600" cy="5292997"/>
          </a:xfrm>
          <a:prstGeom prst="rect">
            <a:avLst/>
          </a:prstGeom>
        </p:spPr>
      </p:pic>
    </p:spTree>
    <p:extLst>
      <p:ext uri="{BB962C8B-B14F-4D97-AF65-F5344CB8AC3E}">
        <p14:creationId xmlns:p14="http://schemas.microsoft.com/office/powerpoint/2010/main" val="380429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dirty="0"/>
              <a:t>Resultados – análisis - discusión</a:t>
            </a:r>
            <a:endParaRPr dirty="0"/>
          </a:p>
        </p:txBody>
      </p:sp>
      <p:sp>
        <p:nvSpPr>
          <p:cNvPr id="259" name="Google Shape;259;p35"/>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21</a:t>
            </a:fld>
            <a:endParaRPr/>
          </a:p>
        </p:txBody>
      </p:sp>
      <p:pic>
        <p:nvPicPr>
          <p:cNvPr id="2" name="Imagen 1">
            <a:extLst>
              <a:ext uri="{FF2B5EF4-FFF2-40B4-BE49-F238E27FC236}">
                <a16:creationId xmlns:a16="http://schemas.microsoft.com/office/drawing/2014/main" xmlns="" id="{4E17DA95-88AD-4030-A1E2-E5879B576C73}"/>
              </a:ext>
            </a:extLst>
          </p:cNvPr>
          <p:cNvPicPr>
            <a:picLocks noChangeAspect="1"/>
          </p:cNvPicPr>
          <p:nvPr/>
        </p:nvPicPr>
        <p:blipFill>
          <a:blip r:embed="rId3"/>
          <a:stretch>
            <a:fillRect/>
          </a:stretch>
        </p:blipFill>
        <p:spPr>
          <a:xfrm>
            <a:off x="295564" y="1165016"/>
            <a:ext cx="8654472" cy="5193883"/>
          </a:xfrm>
          <a:prstGeom prst="rect">
            <a:avLst/>
          </a:prstGeom>
        </p:spPr>
      </p:pic>
    </p:spTree>
    <p:extLst>
      <p:ext uri="{BB962C8B-B14F-4D97-AF65-F5344CB8AC3E}">
        <p14:creationId xmlns:p14="http://schemas.microsoft.com/office/powerpoint/2010/main" val="91826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lvl="0"/>
            <a:r>
              <a:rPr lang="es-CO" dirty="0"/>
              <a:t>Resultados – análisis - discusión</a:t>
            </a:r>
            <a:endParaRPr dirty="0"/>
          </a:p>
        </p:txBody>
      </p:sp>
      <p:sp>
        <p:nvSpPr>
          <p:cNvPr id="259" name="Google Shape;259;p35"/>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22</a:t>
            </a:fld>
            <a:endParaRPr/>
          </a:p>
        </p:txBody>
      </p:sp>
      <p:graphicFrame>
        <p:nvGraphicFramePr>
          <p:cNvPr id="5" name="Tabla 2">
            <a:extLst>
              <a:ext uri="{FF2B5EF4-FFF2-40B4-BE49-F238E27FC236}">
                <a16:creationId xmlns:a16="http://schemas.microsoft.com/office/drawing/2014/main" xmlns="" id="{B613E4F8-9273-469F-B757-83C7683154E3}"/>
              </a:ext>
            </a:extLst>
          </p:cNvPr>
          <p:cNvGraphicFramePr>
            <a:graphicFrameLocks noGrp="1"/>
          </p:cNvGraphicFramePr>
          <p:nvPr>
            <p:extLst>
              <p:ext uri="{D42A27DB-BD31-4B8C-83A1-F6EECF244321}">
                <p14:modId xmlns:p14="http://schemas.microsoft.com/office/powerpoint/2010/main" val="267219484"/>
              </p:ext>
            </p:extLst>
          </p:nvPr>
        </p:nvGraphicFramePr>
        <p:xfrm>
          <a:off x="0" y="1285986"/>
          <a:ext cx="9162472" cy="3850640"/>
        </p:xfrm>
        <a:graphic>
          <a:graphicData uri="http://schemas.openxmlformats.org/drawingml/2006/table">
            <a:tbl>
              <a:tblPr firstRow="1" bandRow="1">
                <a:tableStyleId>{7FC8B766-3668-49A2-88A5-858B83550D40}</a:tableStyleId>
              </a:tblPr>
              <a:tblGrid>
                <a:gridCol w="1145309">
                  <a:extLst>
                    <a:ext uri="{9D8B030D-6E8A-4147-A177-3AD203B41FA5}">
                      <a16:colId xmlns:a16="http://schemas.microsoft.com/office/drawing/2014/main" xmlns="" val="4050890505"/>
                    </a:ext>
                  </a:extLst>
                </a:gridCol>
                <a:gridCol w="1145309">
                  <a:extLst>
                    <a:ext uri="{9D8B030D-6E8A-4147-A177-3AD203B41FA5}">
                      <a16:colId xmlns:a16="http://schemas.microsoft.com/office/drawing/2014/main" xmlns="" val="84308262"/>
                    </a:ext>
                  </a:extLst>
                </a:gridCol>
                <a:gridCol w="1145309">
                  <a:extLst>
                    <a:ext uri="{9D8B030D-6E8A-4147-A177-3AD203B41FA5}">
                      <a16:colId xmlns:a16="http://schemas.microsoft.com/office/drawing/2014/main" xmlns="" val="2150813196"/>
                    </a:ext>
                  </a:extLst>
                </a:gridCol>
                <a:gridCol w="1145309">
                  <a:extLst>
                    <a:ext uri="{9D8B030D-6E8A-4147-A177-3AD203B41FA5}">
                      <a16:colId xmlns:a16="http://schemas.microsoft.com/office/drawing/2014/main" xmlns="" val="86564444"/>
                    </a:ext>
                  </a:extLst>
                </a:gridCol>
                <a:gridCol w="1145309">
                  <a:extLst>
                    <a:ext uri="{9D8B030D-6E8A-4147-A177-3AD203B41FA5}">
                      <a16:colId xmlns:a16="http://schemas.microsoft.com/office/drawing/2014/main" xmlns="" val="1387174564"/>
                    </a:ext>
                  </a:extLst>
                </a:gridCol>
                <a:gridCol w="1145309">
                  <a:extLst>
                    <a:ext uri="{9D8B030D-6E8A-4147-A177-3AD203B41FA5}">
                      <a16:colId xmlns:a16="http://schemas.microsoft.com/office/drawing/2014/main" xmlns="" val="526391123"/>
                    </a:ext>
                  </a:extLst>
                </a:gridCol>
                <a:gridCol w="1145309">
                  <a:extLst>
                    <a:ext uri="{9D8B030D-6E8A-4147-A177-3AD203B41FA5}">
                      <a16:colId xmlns:a16="http://schemas.microsoft.com/office/drawing/2014/main" xmlns="" val="4035501935"/>
                    </a:ext>
                  </a:extLst>
                </a:gridCol>
                <a:gridCol w="1145309">
                  <a:extLst>
                    <a:ext uri="{9D8B030D-6E8A-4147-A177-3AD203B41FA5}">
                      <a16:colId xmlns:a16="http://schemas.microsoft.com/office/drawing/2014/main" xmlns="" val="2118111937"/>
                    </a:ext>
                  </a:extLst>
                </a:gridCol>
              </a:tblGrid>
              <a:tr h="370840">
                <a:tc>
                  <a:txBody>
                    <a:bodyPr/>
                    <a:lstStyle/>
                    <a:p>
                      <a:pPr algn="ctr"/>
                      <a:r>
                        <a:rPr lang="es-CO" sz="800" b="1" spc="0" dirty="0">
                          <a:effectLst/>
                          <a:latin typeface="Calibri Light" panose="020F0302020204030204" pitchFamily="34" charset="0"/>
                          <a:cs typeface="Calibri Light" panose="020F0302020204030204" pitchFamily="34" charset="0"/>
                        </a:rPr>
                        <a:t>Generación </a:t>
                      </a:r>
                      <a:r>
                        <a:rPr lang="es-CO" sz="800" b="1" spc="0" dirty="0" err="1">
                          <a:effectLst/>
                          <a:latin typeface="Calibri Light" panose="020F0302020204030204" pitchFamily="34" charset="0"/>
                          <a:cs typeface="Calibri Light" panose="020F0302020204030204" pitchFamily="34" charset="0"/>
                        </a:rPr>
                        <a:t>Interbellum</a:t>
                      </a:r>
                      <a:endParaRPr lang="es-CO" sz="800" b="1" spc="0" dirty="0">
                        <a:effectLst/>
                        <a:latin typeface="Calibri Light" panose="020F0302020204030204" pitchFamily="34" charset="0"/>
                        <a:cs typeface="Calibri Light" panose="020F0302020204030204" pitchFamily="34" charset="0"/>
                      </a:endParaRPr>
                    </a:p>
                  </a:txBody>
                  <a:tcPr anchor="ctr">
                    <a:solidFill>
                      <a:srgbClr val="FF9900"/>
                    </a:solidFill>
                  </a:tcPr>
                </a:tc>
                <a:tc>
                  <a:txBody>
                    <a:bodyPr/>
                    <a:lstStyle/>
                    <a:p>
                      <a:pPr algn="ctr"/>
                      <a:r>
                        <a:rPr lang="es-CO" sz="800" b="1" spc="0" dirty="0">
                          <a:effectLst/>
                          <a:latin typeface="Calibri Light" panose="020F0302020204030204" pitchFamily="34" charset="0"/>
                          <a:cs typeface="Calibri Light" panose="020F0302020204030204" pitchFamily="34" charset="0"/>
                        </a:rPr>
                        <a:t>Generación Grandiosa </a:t>
                      </a:r>
                    </a:p>
                  </a:txBody>
                  <a:tcPr anchor="ctr">
                    <a:solidFill>
                      <a:srgbClr val="FFCBA7"/>
                    </a:solidFill>
                  </a:tcPr>
                </a:tc>
                <a:tc>
                  <a:txBody>
                    <a:bodyPr/>
                    <a:lstStyle/>
                    <a:p>
                      <a:pPr algn="ctr"/>
                      <a:r>
                        <a:rPr lang="es-CO" sz="800" b="1" spc="0" dirty="0">
                          <a:effectLst/>
                          <a:latin typeface="Calibri Light" panose="020F0302020204030204" pitchFamily="34" charset="0"/>
                          <a:cs typeface="Calibri Light" panose="020F0302020204030204" pitchFamily="34" charset="0"/>
                        </a:rPr>
                        <a:t>Generación Silenciosa </a:t>
                      </a:r>
                    </a:p>
                  </a:txBody>
                  <a:tcPr anchor="ctr">
                    <a:solidFill>
                      <a:srgbClr val="FFF0E5"/>
                    </a:solidFill>
                  </a:tcPr>
                </a:tc>
                <a:tc>
                  <a:txBody>
                    <a:bodyPr/>
                    <a:lstStyle/>
                    <a:p>
                      <a:pPr algn="ctr"/>
                      <a:r>
                        <a:rPr lang="es-CO" sz="800" b="1" spc="0" dirty="0">
                          <a:effectLst/>
                          <a:latin typeface="Calibri Light" panose="020F0302020204030204" pitchFamily="34" charset="0"/>
                          <a:cs typeface="Calibri Light" panose="020F0302020204030204" pitchFamily="34" charset="0"/>
                        </a:rPr>
                        <a:t>Generación Baby </a:t>
                      </a:r>
                      <a:r>
                        <a:rPr lang="es-CO" sz="800" b="1" spc="0" dirty="0" err="1">
                          <a:effectLst/>
                          <a:latin typeface="Calibri Light" panose="020F0302020204030204" pitchFamily="34" charset="0"/>
                          <a:cs typeface="Calibri Light" panose="020F0302020204030204" pitchFamily="34" charset="0"/>
                        </a:rPr>
                        <a:t>Boomers</a:t>
                      </a:r>
                      <a:r>
                        <a:rPr lang="es-CO" sz="800" b="1" spc="0" dirty="0">
                          <a:effectLst/>
                          <a:latin typeface="Calibri Light" panose="020F0302020204030204" pitchFamily="34" charset="0"/>
                          <a:cs typeface="Calibri Light" panose="020F0302020204030204" pitchFamily="34" charset="0"/>
                        </a:rPr>
                        <a:t> </a:t>
                      </a:r>
                    </a:p>
                  </a:txBody>
                  <a:tcPr anchor="ctr">
                    <a:solidFill>
                      <a:srgbClr val="00CC00"/>
                    </a:solidFill>
                  </a:tcPr>
                </a:tc>
                <a:tc>
                  <a:txBody>
                    <a:bodyPr/>
                    <a:lstStyle/>
                    <a:p>
                      <a:pPr algn="ctr"/>
                      <a:r>
                        <a:rPr lang="es-CO" sz="800" b="1" spc="0" dirty="0">
                          <a:effectLst/>
                          <a:latin typeface="Calibri Light" panose="020F0302020204030204" pitchFamily="34" charset="0"/>
                          <a:cs typeface="Calibri Light" panose="020F0302020204030204" pitchFamily="34" charset="0"/>
                        </a:rPr>
                        <a:t>Generación X</a:t>
                      </a:r>
                    </a:p>
                  </a:txBody>
                  <a:tcPr anchor="ctr">
                    <a:solidFill>
                      <a:srgbClr val="5DFF5D"/>
                    </a:solidFill>
                  </a:tcPr>
                </a:tc>
                <a:tc>
                  <a:txBody>
                    <a:bodyPr/>
                    <a:lstStyle/>
                    <a:p>
                      <a:pPr algn="ctr"/>
                      <a:r>
                        <a:rPr lang="es-MX" sz="800" b="1" spc="0" dirty="0">
                          <a:effectLst/>
                          <a:latin typeface="Calibri Light" panose="020F0302020204030204" pitchFamily="34" charset="0"/>
                          <a:cs typeface="Calibri Light" panose="020F0302020204030204" pitchFamily="34" charset="0"/>
                        </a:rPr>
                        <a:t>Generación Y o </a:t>
                      </a:r>
                      <a:r>
                        <a:rPr lang="es-MX" sz="800" b="1" spc="0" dirty="0" err="1">
                          <a:effectLst/>
                          <a:latin typeface="Calibri Light" panose="020F0302020204030204" pitchFamily="34" charset="0"/>
                          <a:cs typeface="Calibri Light" panose="020F0302020204030204" pitchFamily="34" charset="0"/>
                        </a:rPr>
                        <a:t>Millenials</a:t>
                      </a:r>
                      <a:r>
                        <a:rPr lang="es-MX" sz="800" b="1" spc="0" dirty="0">
                          <a:effectLst/>
                          <a:latin typeface="Calibri Light" panose="020F0302020204030204" pitchFamily="34" charset="0"/>
                          <a:cs typeface="Calibri Light" panose="020F0302020204030204" pitchFamily="34" charset="0"/>
                        </a:rPr>
                        <a:t> </a:t>
                      </a:r>
                    </a:p>
                  </a:txBody>
                  <a:tcPr anchor="ctr">
                    <a:solidFill>
                      <a:srgbClr val="C5FFC5"/>
                    </a:solidFill>
                  </a:tcPr>
                </a:tc>
                <a:tc>
                  <a:txBody>
                    <a:bodyPr/>
                    <a:lstStyle/>
                    <a:p>
                      <a:pPr algn="ctr"/>
                      <a:r>
                        <a:rPr lang="es-CO" sz="800" b="1" spc="0" dirty="0">
                          <a:effectLst/>
                          <a:latin typeface="Calibri Light" panose="020F0302020204030204" pitchFamily="34" charset="0"/>
                          <a:cs typeface="Calibri Light" panose="020F0302020204030204" pitchFamily="34" charset="0"/>
                        </a:rPr>
                        <a:t>Generación Z</a:t>
                      </a:r>
                    </a:p>
                  </a:txBody>
                  <a:tcPr anchor="ctr">
                    <a:solidFill>
                      <a:srgbClr val="FFFF00"/>
                    </a:solidFill>
                  </a:tcPr>
                </a:tc>
                <a:tc>
                  <a:txBody>
                    <a:bodyPr/>
                    <a:lstStyle/>
                    <a:p>
                      <a:pPr algn="ctr"/>
                      <a:r>
                        <a:rPr lang="es-MX" sz="800" b="1" spc="0" dirty="0">
                          <a:effectLst/>
                          <a:latin typeface="Calibri Light" panose="020F0302020204030204" pitchFamily="34" charset="0"/>
                          <a:cs typeface="Calibri Light" panose="020F0302020204030204" pitchFamily="34" charset="0"/>
                        </a:rPr>
                        <a:t>Generación T o Táctil o Alfa</a:t>
                      </a:r>
                    </a:p>
                  </a:txBody>
                  <a:tcPr anchor="ctr">
                    <a:solidFill>
                      <a:srgbClr val="FFFFAF"/>
                    </a:solidFill>
                  </a:tcPr>
                </a:tc>
                <a:extLst>
                  <a:ext uri="{0D108BD9-81ED-4DB2-BD59-A6C34878D82A}">
                    <a16:rowId xmlns:a16="http://schemas.microsoft.com/office/drawing/2014/main" xmlns="" val="1061641718"/>
                  </a:ext>
                </a:extLst>
              </a:tr>
              <a:tr h="194133">
                <a:tc>
                  <a:txBody>
                    <a:bodyPr/>
                    <a:lstStyle/>
                    <a:p>
                      <a:pPr algn="ctr"/>
                      <a:r>
                        <a:rPr lang="es-CO" sz="1000" b="1" dirty="0">
                          <a:latin typeface="Calibri Light" panose="020F0302020204030204" pitchFamily="34" charset="0"/>
                          <a:cs typeface="Calibri Light" panose="020F0302020204030204" pitchFamily="34" charset="0"/>
                        </a:rPr>
                        <a:t>1900 – 1915</a:t>
                      </a:r>
                    </a:p>
                  </a:txBody>
                  <a:tcPr anchor="ctr">
                    <a:solidFill>
                      <a:srgbClr val="FF9900"/>
                    </a:solidFill>
                  </a:tcPr>
                </a:tc>
                <a:tc>
                  <a:txBody>
                    <a:bodyPr/>
                    <a:lstStyle/>
                    <a:p>
                      <a:pPr algn="ctr"/>
                      <a:r>
                        <a:rPr lang="es-CO" sz="1000" b="1" dirty="0">
                          <a:latin typeface="Calibri Light" panose="020F0302020204030204" pitchFamily="34" charset="0"/>
                          <a:cs typeface="Calibri Light" panose="020F0302020204030204" pitchFamily="34" charset="0"/>
                        </a:rPr>
                        <a:t>1916 – 1930</a:t>
                      </a:r>
                    </a:p>
                  </a:txBody>
                  <a:tcPr anchor="ctr">
                    <a:solidFill>
                      <a:srgbClr val="FFCBA7"/>
                    </a:solidFill>
                  </a:tcPr>
                </a:tc>
                <a:tc>
                  <a:txBody>
                    <a:bodyPr/>
                    <a:lstStyle/>
                    <a:p>
                      <a:pPr algn="ctr"/>
                      <a:r>
                        <a:rPr lang="es-CO" sz="1000" b="1" dirty="0">
                          <a:latin typeface="Calibri Light" panose="020F0302020204030204" pitchFamily="34" charset="0"/>
                          <a:cs typeface="Calibri Light" panose="020F0302020204030204" pitchFamily="34" charset="0"/>
                        </a:rPr>
                        <a:t>1931 - 1945</a:t>
                      </a:r>
                    </a:p>
                  </a:txBody>
                  <a:tcPr anchor="ctr">
                    <a:solidFill>
                      <a:srgbClr val="FFF0E5"/>
                    </a:solidFill>
                  </a:tcPr>
                </a:tc>
                <a:tc>
                  <a:txBody>
                    <a:bodyPr/>
                    <a:lstStyle/>
                    <a:p>
                      <a:pPr algn="ctr"/>
                      <a:r>
                        <a:rPr lang="es-CO" sz="1000" b="1" dirty="0">
                          <a:latin typeface="Calibri Light" panose="020F0302020204030204" pitchFamily="34" charset="0"/>
                          <a:cs typeface="Calibri Light" panose="020F0302020204030204" pitchFamily="34" charset="0"/>
                        </a:rPr>
                        <a:t>1946 - 1960</a:t>
                      </a:r>
                    </a:p>
                  </a:txBody>
                  <a:tcPr anchor="ctr">
                    <a:solidFill>
                      <a:srgbClr val="00CC00"/>
                    </a:solidFill>
                  </a:tcPr>
                </a:tc>
                <a:tc>
                  <a:txBody>
                    <a:bodyPr/>
                    <a:lstStyle/>
                    <a:p>
                      <a:pPr algn="ctr"/>
                      <a:r>
                        <a:rPr lang="es-CO" sz="1000" b="1" dirty="0">
                          <a:latin typeface="Calibri Light" panose="020F0302020204030204" pitchFamily="34" charset="0"/>
                          <a:cs typeface="Calibri Light" panose="020F0302020204030204" pitchFamily="34" charset="0"/>
                        </a:rPr>
                        <a:t>1961 – 1975</a:t>
                      </a:r>
                    </a:p>
                  </a:txBody>
                  <a:tcPr anchor="ctr">
                    <a:solidFill>
                      <a:srgbClr val="5DFF5D"/>
                    </a:solidFill>
                  </a:tcPr>
                </a:tc>
                <a:tc>
                  <a:txBody>
                    <a:bodyPr/>
                    <a:lstStyle/>
                    <a:p>
                      <a:pPr algn="ctr"/>
                      <a:r>
                        <a:rPr lang="es-CO" sz="1000" b="1" dirty="0">
                          <a:latin typeface="Calibri Light" panose="020F0302020204030204" pitchFamily="34" charset="0"/>
                          <a:cs typeface="Calibri Light" panose="020F0302020204030204" pitchFamily="34" charset="0"/>
                        </a:rPr>
                        <a:t>1976 - 1990</a:t>
                      </a:r>
                    </a:p>
                  </a:txBody>
                  <a:tcPr anchor="ctr">
                    <a:solidFill>
                      <a:srgbClr val="C5FFC5"/>
                    </a:solidFill>
                  </a:tcPr>
                </a:tc>
                <a:tc>
                  <a:txBody>
                    <a:bodyPr/>
                    <a:lstStyle/>
                    <a:p>
                      <a:pPr algn="ctr"/>
                      <a:r>
                        <a:rPr lang="es-CO" sz="1000" b="1" dirty="0">
                          <a:latin typeface="Calibri Light" panose="020F0302020204030204" pitchFamily="34" charset="0"/>
                          <a:cs typeface="Calibri Light" panose="020F0302020204030204" pitchFamily="34" charset="0"/>
                        </a:rPr>
                        <a:t>1991 – 2005</a:t>
                      </a:r>
                    </a:p>
                  </a:txBody>
                  <a:tcPr anchor="ctr">
                    <a:solidFill>
                      <a:srgbClr val="FFFF00"/>
                    </a:solidFill>
                  </a:tcPr>
                </a:tc>
                <a:tc>
                  <a:txBody>
                    <a:bodyPr/>
                    <a:lstStyle/>
                    <a:p>
                      <a:pPr algn="ctr"/>
                      <a:r>
                        <a:rPr lang="es-CO" sz="1000" b="1" dirty="0">
                          <a:latin typeface="Calibri Light" panose="020F0302020204030204" pitchFamily="34" charset="0"/>
                          <a:cs typeface="Calibri Light" panose="020F0302020204030204" pitchFamily="34" charset="0"/>
                        </a:rPr>
                        <a:t>2006 - 2020</a:t>
                      </a:r>
                    </a:p>
                  </a:txBody>
                  <a:tcPr anchor="ctr">
                    <a:solidFill>
                      <a:srgbClr val="FFFFAF"/>
                    </a:solidFill>
                  </a:tcPr>
                </a:tc>
                <a:extLst>
                  <a:ext uri="{0D108BD9-81ED-4DB2-BD59-A6C34878D82A}">
                    <a16:rowId xmlns:a16="http://schemas.microsoft.com/office/drawing/2014/main" xmlns="" val="1647547023"/>
                  </a:ext>
                </a:extLst>
              </a:tr>
              <a:tr h="370840">
                <a:tc>
                  <a:txBody>
                    <a:bodyPr/>
                    <a:lstStyle/>
                    <a:p>
                      <a:pPr algn="ctr"/>
                      <a:r>
                        <a:rPr lang="es-CO" sz="1000" b="1" dirty="0">
                          <a:latin typeface="Calibri Light" panose="020F0302020204030204" pitchFamily="34" charset="0"/>
                          <a:cs typeface="Calibri Light" panose="020F0302020204030204" pitchFamily="34" charset="0"/>
                        </a:rPr>
                        <a:t>105 - 120</a:t>
                      </a:r>
                    </a:p>
                  </a:txBody>
                  <a:tcPr anchor="ctr">
                    <a:solidFill>
                      <a:srgbClr val="FF9900"/>
                    </a:solidFill>
                  </a:tcPr>
                </a:tc>
                <a:tc>
                  <a:txBody>
                    <a:bodyPr/>
                    <a:lstStyle/>
                    <a:p>
                      <a:pPr algn="ctr"/>
                      <a:r>
                        <a:rPr lang="es-CO" sz="1000" b="1" dirty="0">
                          <a:latin typeface="Calibri Light" panose="020F0302020204030204" pitchFamily="34" charset="0"/>
                          <a:cs typeface="Calibri Light" panose="020F0302020204030204" pitchFamily="34" charset="0"/>
                        </a:rPr>
                        <a:t>90 – 104</a:t>
                      </a:r>
                    </a:p>
                  </a:txBody>
                  <a:tcPr anchor="ctr">
                    <a:solidFill>
                      <a:srgbClr val="FFCBA7"/>
                    </a:solidFill>
                  </a:tcPr>
                </a:tc>
                <a:tc>
                  <a:txBody>
                    <a:bodyPr/>
                    <a:lstStyle/>
                    <a:p>
                      <a:pPr algn="ctr"/>
                      <a:r>
                        <a:rPr lang="es-CO" sz="1000" b="1" dirty="0">
                          <a:latin typeface="Calibri Light" panose="020F0302020204030204" pitchFamily="34" charset="0"/>
                          <a:cs typeface="Calibri Light" panose="020F0302020204030204" pitchFamily="34" charset="0"/>
                        </a:rPr>
                        <a:t>75 - 89</a:t>
                      </a:r>
                    </a:p>
                  </a:txBody>
                  <a:tcPr anchor="ctr">
                    <a:solidFill>
                      <a:srgbClr val="FFF0E5"/>
                    </a:solidFill>
                  </a:tcPr>
                </a:tc>
                <a:tc>
                  <a:txBody>
                    <a:bodyPr/>
                    <a:lstStyle/>
                    <a:p>
                      <a:pPr algn="ctr"/>
                      <a:r>
                        <a:rPr lang="es-CO" sz="1000" b="1" dirty="0">
                          <a:latin typeface="Calibri Light" panose="020F0302020204030204" pitchFamily="34" charset="0"/>
                          <a:cs typeface="Calibri Light" panose="020F0302020204030204" pitchFamily="34" charset="0"/>
                        </a:rPr>
                        <a:t>60 - 74</a:t>
                      </a:r>
                    </a:p>
                  </a:txBody>
                  <a:tcPr anchor="ctr">
                    <a:solidFill>
                      <a:srgbClr val="00CC00"/>
                    </a:solidFill>
                  </a:tcPr>
                </a:tc>
                <a:tc>
                  <a:txBody>
                    <a:bodyPr/>
                    <a:lstStyle/>
                    <a:p>
                      <a:pPr algn="ctr"/>
                      <a:r>
                        <a:rPr lang="es-CO" sz="1000" b="1" dirty="0">
                          <a:latin typeface="Calibri Light" panose="020F0302020204030204" pitchFamily="34" charset="0"/>
                          <a:cs typeface="Calibri Light" panose="020F0302020204030204" pitchFamily="34" charset="0"/>
                        </a:rPr>
                        <a:t>45 - 59</a:t>
                      </a:r>
                    </a:p>
                  </a:txBody>
                  <a:tcPr anchor="ctr">
                    <a:solidFill>
                      <a:srgbClr val="5DFF5D"/>
                    </a:solidFill>
                  </a:tcPr>
                </a:tc>
                <a:tc>
                  <a:txBody>
                    <a:bodyPr/>
                    <a:lstStyle/>
                    <a:p>
                      <a:pPr algn="ctr"/>
                      <a:r>
                        <a:rPr lang="es-CO" sz="1000" b="1" dirty="0">
                          <a:latin typeface="Calibri Light" panose="020F0302020204030204" pitchFamily="34" charset="0"/>
                          <a:cs typeface="Calibri Light" panose="020F0302020204030204" pitchFamily="34" charset="0"/>
                        </a:rPr>
                        <a:t>30 - 44</a:t>
                      </a:r>
                    </a:p>
                  </a:txBody>
                  <a:tcPr anchor="ctr">
                    <a:solidFill>
                      <a:srgbClr val="C5FFC5"/>
                    </a:solidFill>
                  </a:tcPr>
                </a:tc>
                <a:tc>
                  <a:txBody>
                    <a:bodyPr/>
                    <a:lstStyle/>
                    <a:p>
                      <a:pPr algn="ctr"/>
                      <a:r>
                        <a:rPr lang="es-CO" sz="1000" b="1" dirty="0">
                          <a:latin typeface="Calibri Light" panose="020F0302020204030204" pitchFamily="34" charset="0"/>
                          <a:cs typeface="Calibri Light" panose="020F0302020204030204" pitchFamily="34" charset="0"/>
                        </a:rPr>
                        <a:t>15 - 29</a:t>
                      </a:r>
                    </a:p>
                  </a:txBody>
                  <a:tcPr anchor="ctr">
                    <a:solidFill>
                      <a:srgbClr val="FFFF00"/>
                    </a:solidFill>
                  </a:tcPr>
                </a:tc>
                <a:tc>
                  <a:txBody>
                    <a:bodyPr/>
                    <a:lstStyle/>
                    <a:p>
                      <a:pPr algn="ctr"/>
                      <a:r>
                        <a:rPr lang="es-CO" sz="1000" b="1" dirty="0">
                          <a:latin typeface="Calibri Light" panose="020F0302020204030204" pitchFamily="34" charset="0"/>
                          <a:cs typeface="Calibri Light" panose="020F0302020204030204" pitchFamily="34" charset="0"/>
                        </a:rPr>
                        <a:t>0 - 14</a:t>
                      </a:r>
                    </a:p>
                  </a:txBody>
                  <a:tcPr anchor="ctr">
                    <a:solidFill>
                      <a:srgbClr val="FFFFAF"/>
                    </a:solidFill>
                  </a:tcPr>
                </a:tc>
                <a:extLst>
                  <a:ext uri="{0D108BD9-81ED-4DB2-BD59-A6C34878D82A}">
                    <a16:rowId xmlns:a16="http://schemas.microsoft.com/office/drawing/2014/main" xmlns="" val="3095206568"/>
                  </a:ext>
                </a:extLst>
              </a:tr>
              <a:tr h="370840">
                <a:tc>
                  <a:txBody>
                    <a:bodyPr/>
                    <a:lstStyle/>
                    <a:p>
                      <a:pPr algn="ctr"/>
                      <a:endParaRPr lang="es-CO" dirty="0"/>
                    </a:p>
                    <a:p>
                      <a:pPr algn="ctr"/>
                      <a:endParaRPr lang="es-CO" dirty="0"/>
                    </a:p>
                    <a:p>
                      <a:pPr algn="ctr"/>
                      <a:endParaRPr lang="es-CO" dirty="0"/>
                    </a:p>
                    <a:p>
                      <a:pPr algn="ctr"/>
                      <a:endParaRPr lang="es-CO" dirty="0"/>
                    </a:p>
                    <a:p>
                      <a:pPr algn="ctr"/>
                      <a:endParaRPr lang="es-CO" dirty="0"/>
                    </a:p>
                  </a:txBody>
                  <a:tcPr anchor="ctr">
                    <a:solidFill>
                      <a:srgbClr val="FF9900"/>
                    </a:solidFill>
                  </a:tcPr>
                </a:tc>
                <a:tc>
                  <a:txBody>
                    <a:bodyPr/>
                    <a:lstStyle/>
                    <a:p>
                      <a:pPr algn="ctr"/>
                      <a:endParaRPr lang="es-CO" dirty="0"/>
                    </a:p>
                  </a:txBody>
                  <a:tcPr anchor="ctr">
                    <a:solidFill>
                      <a:srgbClr val="FFCBA7"/>
                    </a:solidFill>
                  </a:tcPr>
                </a:tc>
                <a:tc>
                  <a:txBody>
                    <a:bodyPr/>
                    <a:lstStyle/>
                    <a:p>
                      <a:pPr algn="ctr"/>
                      <a:endParaRPr lang="es-CO" dirty="0"/>
                    </a:p>
                  </a:txBody>
                  <a:tcPr anchor="ctr">
                    <a:solidFill>
                      <a:srgbClr val="FFF0E5"/>
                    </a:solidFill>
                  </a:tcPr>
                </a:tc>
                <a:tc>
                  <a:txBody>
                    <a:bodyPr/>
                    <a:lstStyle/>
                    <a:p>
                      <a:pPr algn="ctr"/>
                      <a:endParaRPr lang="es-CO" dirty="0"/>
                    </a:p>
                  </a:txBody>
                  <a:tcPr anchor="ctr">
                    <a:solidFill>
                      <a:srgbClr val="00CC00"/>
                    </a:solidFill>
                  </a:tcPr>
                </a:tc>
                <a:tc>
                  <a:txBody>
                    <a:bodyPr/>
                    <a:lstStyle/>
                    <a:p>
                      <a:pPr algn="ctr"/>
                      <a:endParaRPr lang="es-CO" dirty="0"/>
                    </a:p>
                  </a:txBody>
                  <a:tcPr anchor="ctr">
                    <a:solidFill>
                      <a:srgbClr val="5DFF5D"/>
                    </a:solidFill>
                  </a:tcPr>
                </a:tc>
                <a:tc>
                  <a:txBody>
                    <a:bodyPr/>
                    <a:lstStyle/>
                    <a:p>
                      <a:pPr algn="ctr"/>
                      <a:endParaRPr lang="es-CO" dirty="0"/>
                    </a:p>
                    <a:p>
                      <a:pPr algn="ctr"/>
                      <a:endParaRPr lang="es-CO" dirty="0"/>
                    </a:p>
                    <a:p>
                      <a:pPr algn="ctr"/>
                      <a:endParaRPr lang="es-CO" dirty="0"/>
                    </a:p>
                    <a:p>
                      <a:pPr algn="ctr"/>
                      <a:endParaRPr lang="es-CO" dirty="0"/>
                    </a:p>
                    <a:p>
                      <a:pPr algn="ctr"/>
                      <a:endParaRPr lang="es-CO" dirty="0"/>
                    </a:p>
                    <a:p>
                      <a:pPr algn="ctr"/>
                      <a:endParaRPr lang="es-CO" dirty="0"/>
                    </a:p>
                  </a:txBody>
                  <a:tcPr anchor="ctr">
                    <a:solidFill>
                      <a:srgbClr val="C5FFC5"/>
                    </a:solidFill>
                  </a:tcPr>
                </a:tc>
                <a:tc>
                  <a:txBody>
                    <a:bodyPr/>
                    <a:lstStyle/>
                    <a:p>
                      <a:pPr algn="ctr"/>
                      <a:endParaRPr lang="es-CO" dirty="0"/>
                    </a:p>
                  </a:txBody>
                  <a:tcPr anchor="ctr">
                    <a:solidFill>
                      <a:srgbClr val="FFFF00"/>
                    </a:solidFill>
                  </a:tcPr>
                </a:tc>
                <a:tc>
                  <a:txBody>
                    <a:bodyPr/>
                    <a:lstStyle/>
                    <a:p>
                      <a:pPr algn="ctr"/>
                      <a:endParaRPr lang="es-CO" dirty="0"/>
                    </a:p>
                  </a:txBody>
                  <a:tcPr anchor="ctr">
                    <a:solidFill>
                      <a:srgbClr val="FFFFAF"/>
                    </a:solidFill>
                  </a:tcPr>
                </a:tc>
                <a:extLst>
                  <a:ext uri="{0D108BD9-81ED-4DB2-BD59-A6C34878D82A}">
                    <a16:rowId xmlns:a16="http://schemas.microsoft.com/office/drawing/2014/main" xmlns="" val="3882259951"/>
                  </a:ext>
                </a:extLst>
              </a:tr>
              <a:tr h="370840">
                <a:tc>
                  <a:txBody>
                    <a:bodyPr/>
                    <a:lstStyle/>
                    <a:p>
                      <a:pPr algn="ctr"/>
                      <a:r>
                        <a:rPr lang="es-CO" sz="30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0</a:t>
                      </a:r>
                    </a:p>
                  </a:txBody>
                  <a:tcPr anchor="ctr">
                    <a:solidFill>
                      <a:srgbClr val="FF9900"/>
                    </a:solidFill>
                  </a:tcPr>
                </a:tc>
                <a:tc>
                  <a:txBody>
                    <a:bodyPr/>
                    <a:lstStyle/>
                    <a:p>
                      <a:pPr algn="ctr"/>
                      <a:r>
                        <a:rPr lang="es-CO" sz="30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0</a:t>
                      </a:r>
                    </a:p>
                  </a:txBody>
                  <a:tcPr anchor="ctr">
                    <a:solidFill>
                      <a:srgbClr val="FFCBA7"/>
                    </a:solidFill>
                  </a:tcPr>
                </a:tc>
                <a:tc>
                  <a:txBody>
                    <a:bodyPr/>
                    <a:lstStyle/>
                    <a:p>
                      <a:pPr algn="ctr"/>
                      <a:r>
                        <a:rPr lang="es-CO" sz="30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4</a:t>
                      </a:r>
                    </a:p>
                  </a:txBody>
                  <a:tcPr anchor="ctr">
                    <a:solidFill>
                      <a:srgbClr val="FFF0E5"/>
                    </a:solidFill>
                  </a:tcPr>
                </a:tc>
                <a:tc>
                  <a:txBody>
                    <a:bodyPr/>
                    <a:lstStyle/>
                    <a:p>
                      <a:pPr algn="ctr"/>
                      <a:r>
                        <a:rPr lang="es-CO" sz="30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4</a:t>
                      </a:r>
                    </a:p>
                  </a:txBody>
                  <a:tcPr anchor="ctr">
                    <a:solidFill>
                      <a:srgbClr val="00CC00"/>
                    </a:solidFill>
                  </a:tcPr>
                </a:tc>
                <a:tc>
                  <a:txBody>
                    <a:bodyPr/>
                    <a:lstStyle/>
                    <a:p>
                      <a:pPr algn="ctr"/>
                      <a:r>
                        <a:rPr lang="es-CO" sz="30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7</a:t>
                      </a:r>
                    </a:p>
                  </a:txBody>
                  <a:tcPr anchor="ctr">
                    <a:solidFill>
                      <a:srgbClr val="5DFF5D"/>
                    </a:solidFill>
                  </a:tcPr>
                </a:tc>
                <a:tc>
                  <a:txBody>
                    <a:bodyPr/>
                    <a:lstStyle/>
                    <a:p>
                      <a:pPr algn="ctr"/>
                      <a:r>
                        <a:rPr lang="es-CO" sz="30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8</a:t>
                      </a:r>
                    </a:p>
                  </a:txBody>
                  <a:tcPr anchor="ctr">
                    <a:solidFill>
                      <a:srgbClr val="C5FFC5"/>
                    </a:solidFill>
                  </a:tcPr>
                </a:tc>
                <a:tc>
                  <a:txBody>
                    <a:bodyPr/>
                    <a:lstStyle/>
                    <a:p>
                      <a:pPr algn="ctr"/>
                      <a:r>
                        <a:rPr lang="es-CO" sz="30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7</a:t>
                      </a:r>
                    </a:p>
                  </a:txBody>
                  <a:tcPr anchor="ctr">
                    <a:solidFill>
                      <a:srgbClr val="FFFF00"/>
                    </a:solidFill>
                  </a:tcPr>
                </a:tc>
                <a:tc>
                  <a:txBody>
                    <a:bodyPr/>
                    <a:lstStyle/>
                    <a:p>
                      <a:pPr algn="ctr"/>
                      <a:r>
                        <a:rPr lang="es-CO" sz="30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2</a:t>
                      </a:r>
                    </a:p>
                  </a:txBody>
                  <a:tcPr anchor="ctr">
                    <a:solidFill>
                      <a:srgbClr val="FFFFAF"/>
                    </a:solidFill>
                  </a:tcPr>
                </a:tc>
                <a:extLst>
                  <a:ext uri="{0D108BD9-81ED-4DB2-BD59-A6C34878D82A}">
                    <a16:rowId xmlns:a16="http://schemas.microsoft.com/office/drawing/2014/main" xmlns="" val="622819300"/>
                  </a:ext>
                </a:extLst>
              </a:tr>
              <a:tr h="370840">
                <a:tc>
                  <a:txBody>
                    <a:bodyPr/>
                    <a:lstStyle/>
                    <a:p>
                      <a:pPr algn="l"/>
                      <a:endParaRPr lang="es-CO" sz="1400" b="0" dirty="0">
                        <a:effectLst/>
                        <a:latin typeface="Calibri Light" panose="020F0302020204030204" pitchFamily="34" charset="0"/>
                        <a:cs typeface="Calibri Light" panose="020F0302020204030204" pitchFamily="34" charset="0"/>
                      </a:endParaRPr>
                    </a:p>
                  </a:txBody>
                  <a:tcPr anchor="ctr">
                    <a:solidFill>
                      <a:srgbClr val="FF9900"/>
                    </a:solidFill>
                  </a:tcPr>
                </a:tc>
                <a:tc>
                  <a:txBody>
                    <a:bodyPr/>
                    <a:lstStyle/>
                    <a:p>
                      <a:pPr algn="l"/>
                      <a:endParaRPr lang="es-CO" sz="1400" b="0" dirty="0">
                        <a:effectLst/>
                        <a:latin typeface="Calibri Light" panose="020F0302020204030204" pitchFamily="34" charset="0"/>
                        <a:cs typeface="Calibri Light" panose="020F0302020204030204" pitchFamily="34" charset="0"/>
                      </a:endParaRPr>
                    </a:p>
                  </a:txBody>
                  <a:tcPr anchor="ctr">
                    <a:solidFill>
                      <a:srgbClr val="FFCBA7"/>
                    </a:solidFill>
                  </a:tcPr>
                </a:tc>
                <a:tc>
                  <a:txBody>
                    <a:bodyPr/>
                    <a:lstStyle/>
                    <a:p>
                      <a:pPr algn="l"/>
                      <a:r>
                        <a:rPr lang="es-CO" sz="1400" b="0" dirty="0">
                          <a:effectLst/>
                          <a:latin typeface="Calibri Light" panose="020F0302020204030204" pitchFamily="34" charset="0"/>
                          <a:cs typeface="Calibri Light" panose="020F0302020204030204" pitchFamily="34" charset="0"/>
                        </a:rPr>
                        <a:t>4 abuelos</a:t>
                      </a:r>
                    </a:p>
                  </a:txBody>
                  <a:tcPr anchor="ctr">
                    <a:solidFill>
                      <a:srgbClr val="FFF0E5"/>
                    </a:solidFill>
                  </a:tcPr>
                </a:tc>
                <a:tc>
                  <a:txBody>
                    <a:bodyPr/>
                    <a:lstStyle/>
                    <a:p>
                      <a:pPr algn="l"/>
                      <a:r>
                        <a:rPr lang="es-CO" sz="1400" b="0" dirty="0">
                          <a:effectLst/>
                          <a:latin typeface="Calibri Light" panose="020F0302020204030204" pitchFamily="34" charset="0"/>
                          <a:cs typeface="Calibri Light" panose="020F0302020204030204" pitchFamily="34" charset="0"/>
                        </a:rPr>
                        <a:t>3 abuelos</a:t>
                      </a:r>
                    </a:p>
                    <a:p>
                      <a:pPr algn="l"/>
                      <a:r>
                        <a:rPr lang="es-CO" sz="1400" b="0" dirty="0">
                          <a:effectLst/>
                          <a:latin typeface="Calibri Light" panose="020F0302020204030204" pitchFamily="34" charset="0"/>
                          <a:cs typeface="Calibri Light" panose="020F0302020204030204" pitchFamily="34" charset="0"/>
                        </a:rPr>
                        <a:t>1 papá</a:t>
                      </a:r>
                    </a:p>
                  </a:txBody>
                  <a:tcPr anchor="ctr">
                    <a:solidFill>
                      <a:srgbClr val="00CC00"/>
                    </a:solidFill>
                  </a:tcPr>
                </a:tc>
                <a:tc>
                  <a:txBody>
                    <a:bodyPr/>
                    <a:lstStyle/>
                    <a:p>
                      <a:pPr algn="l"/>
                      <a:r>
                        <a:rPr lang="es-CO" sz="1400" b="0" dirty="0">
                          <a:effectLst/>
                          <a:latin typeface="Calibri Light" panose="020F0302020204030204" pitchFamily="34" charset="0"/>
                          <a:cs typeface="Calibri Light" panose="020F0302020204030204" pitchFamily="34" charset="0"/>
                        </a:rPr>
                        <a:t>3 tíos</a:t>
                      </a:r>
                    </a:p>
                    <a:p>
                      <a:pPr algn="l"/>
                      <a:r>
                        <a:rPr lang="es-CO" sz="1400" b="0" dirty="0">
                          <a:effectLst/>
                          <a:latin typeface="Calibri Light" panose="020F0302020204030204" pitchFamily="34" charset="0"/>
                          <a:cs typeface="Calibri Light" panose="020F0302020204030204" pitchFamily="34" charset="0"/>
                        </a:rPr>
                        <a:t>2 mamás</a:t>
                      </a:r>
                    </a:p>
                    <a:p>
                      <a:pPr algn="l"/>
                      <a:r>
                        <a:rPr lang="es-CO" sz="1400" b="0" dirty="0">
                          <a:effectLst/>
                          <a:latin typeface="Calibri Light" panose="020F0302020204030204" pitchFamily="34" charset="0"/>
                          <a:cs typeface="Calibri Light" panose="020F0302020204030204" pitchFamily="34" charset="0"/>
                        </a:rPr>
                        <a:t>1 papá</a:t>
                      </a:r>
                    </a:p>
                  </a:txBody>
                  <a:tcPr anchor="ctr">
                    <a:solidFill>
                      <a:srgbClr val="5DFF5D"/>
                    </a:solidFill>
                  </a:tcPr>
                </a:tc>
                <a:tc>
                  <a:txBody>
                    <a:bodyPr/>
                    <a:lstStyle/>
                    <a:p>
                      <a:pPr algn="l"/>
                      <a:r>
                        <a:rPr lang="es-CO" sz="1400" b="0" dirty="0">
                          <a:effectLst/>
                          <a:latin typeface="Calibri Light" panose="020F0302020204030204" pitchFamily="34" charset="0"/>
                          <a:cs typeface="Calibri Light" panose="020F0302020204030204" pitchFamily="34" charset="0"/>
                        </a:rPr>
                        <a:t>4 tíos</a:t>
                      </a:r>
                    </a:p>
                    <a:p>
                      <a:pPr algn="l"/>
                      <a:r>
                        <a:rPr lang="es-CO" sz="1400" b="0" dirty="0">
                          <a:effectLst/>
                          <a:latin typeface="Calibri Light" panose="020F0302020204030204" pitchFamily="34" charset="0"/>
                          <a:cs typeface="Calibri Light" panose="020F0302020204030204" pitchFamily="34" charset="0"/>
                        </a:rPr>
                        <a:t>4 mamás</a:t>
                      </a:r>
                    </a:p>
                  </a:txBody>
                  <a:tcPr anchor="ctr">
                    <a:solidFill>
                      <a:srgbClr val="C5FFC5"/>
                    </a:solidFill>
                  </a:tcPr>
                </a:tc>
                <a:tc>
                  <a:txBody>
                    <a:bodyPr/>
                    <a:lstStyle/>
                    <a:p>
                      <a:pPr algn="l"/>
                      <a:r>
                        <a:rPr lang="es-CO" sz="1400" b="0" dirty="0">
                          <a:effectLst/>
                          <a:latin typeface="Calibri Light" panose="020F0302020204030204" pitchFamily="34" charset="0"/>
                          <a:cs typeface="Calibri Light" panose="020F0302020204030204" pitchFamily="34" charset="0"/>
                        </a:rPr>
                        <a:t>2 tíos</a:t>
                      </a:r>
                    </a:p>
                    <a:p>
                      <a:pPr algn="l"/>
                      <a:r>
                        <a:rPr lang="es-CO" sz="1400" b="0" dirty="0">
                          <a:effectLst/>
                          <a:latin typeface="Calibri Light" panose="020F0302020204030204" pitchFamily="34" charset="0"/>
                          <a:cs typeface="Calibri Light" panose="020F0302020204030204" pitchFamily="34" charset="0"/>
                        </a:rPr>
                        <a:t>1 hermana</a:t>
                      </a:r>
                    </a:p>
                    <a:p>
                      <a:pPr algn="l"/>
                      <a:r>
                        <a:rPr lang="es-CO" sz="1400" b="0" dirty="0">
                          <a:effectLst/>
                          <a:latin typeface="Calibri Light" panose="020F0302020204030204" pitchFamily="34" charset="0"/>
                          <a:cs typeface="Calibri Light" panose="020F0302020204030204" pitchFamily="34" charset="0"/>
                        </a:rPr>
                        <a:t>4 estudiantes de LEI</a:t>
                      </a:r>
                    </a:p>
                  </a:txBody>
                  <a:tcPr anchor="ctr">
                    <a:solidFill>
                      <a:srgbClr val="FFFF00"/>
                    </a:solidFill>
                  </a:tcPr>
                </a:tc>
                <a:tc>
                  <a:txBody>
                    <a:bodyPr/>
                    <a:lstStyle/>
                    <a:p>
                      <a:pPr algn="l"/>
                      <a:r>
                        <a:rPr lang="es-CO" sz="1400" b="0" dirty="0">
                          <a:effectLst/>
                          <a:latin typeface="Calibri Light" panose="020F0302020204030204" pitchFamily="34" charset="0"/>
                          <a:cs typeface="Calibri Light" panose="020F0302020204030204" pitchFamily="34" charset="0"/>
                        </a:rPr>
                        <a:t>2 hermanos</a:t>
                      </a:r>
                    </a:p>
                  </a:txBody>
                  <a:tcPr anchor="ctr">
                    <a:solidFill>
                      <a:srgbClr val="FFFFAF"/>
                    </a:solidFill>
                  </a:tcPr>
                </a:tc>
                <a:extLst>
                  <a:ext uri="{0D108BD9-81ED-4DB2-BD59-A6C34878D82A}">
                    <a16:rowId xmlns:a16="http://schemas.microsoft.com/office/drawing/2014/main" xmlns="" val="1198605528"/>
                  </a:ext>
                </a:extLst>
              </a:tr>
            </a:tbl>
          </a:graphicData>
        </a:graphic>
      </p:graphicFrame>
      <p:pic>
        <p:nvPicPr>
          <p:cNvPr id="6" name="Imagen 5">
            <a:extLst>
              <a:ext uri="{FF2B5EF4-FFF2-40B4-BE49-F238E27FC236}">
                <a16:creationId xmlns:a16="http://schemas.microsoft.com/office/drawing/2014/main" xmlns="" id="{FECBA90A-62C7-429F-A0EF-2BB7C34C064E}"/>
              </a:ext>
            </a:extLst>
          </p:cNvPr>
          <p:cNvPicPr>
            <a:picLocks noChangeAspect="1"/>
          </p:cNvPicPr>
          <p:nvPr/>
        </p:nvPicPr>
        <p:blipFill rotWithShape="1">
          <a:blip r:embed="rId3"/>
          <a:srcRect l="56506" t="3227" r="9171" b="29964"/>
          <a:stretch/>
        </p:blipFill>
        <p:spPr>
          <a:xfrm>
            <a:off x="132809" y="2426313"/>
            <a:ext cx="968400" cy="1260000"/>
          </a:xfrm>
          <a:prstGeom prst="rect">
            <a:avLst/>
          </a:prstGeom>
        </p:spPr>
      </p:pic>
      <p:pic>
        <p:nvPicPr>
          <p:cNvPr id="7" name="Imagen 6">
            <a:extLst>
              <a:ext uri="{FF2B5EF4-FFF2-40B4-BE49-F238E27FC236}">
                <a16:creationId xmlns:a16="http://schemas.microsoft.com/office/drawing/2014/main" xmlns="" id="{AB8BC983-2453-4365-B560-03B2BE5F2263}"/>
              </a:ext>
            </a:extLst>
          </p:cNvPr>
          <p:cNvPicPr>
            <a:picLocks noChangeAspect="1"/>
          </p:cNvPicPr>
          <p:nvPr/>
        </p:nvPicPr>
        <p:blipFill rotWithShape="1">
          <a:blip r:embed="rId4"/>
          <a:srcRect l="10508" t="7137" r="8533" b="12459"/>
          <a:stretch/>
        </p:blipFill>
        <p:spPr>
          <a:xfrm>
            <a:off x="2361911" y="2426313"/>
            <a:ext cx="1034472" cy="1260000"/>
          </a:xfrm>
          <a:prstGeom prst="rect">
            <a:avLst/>
          </a:prstGeom>
        </p:spPr>
      </p:pic>
      <p:pic>
        <p:nvPicPr>
          <p:cNvPr id="8" name="Picture 4" descr="Muere abuelita de 90 años que cedió su respirador artificial a ...">
            <a:extLst>
              <a:ext uri="{FF2B5EF4-FFF2-40B4-BE49-F238E27FC236}">
                <a16:creationId xmlns:a16="http://schemas.microsoft.com/office/drawing/2014/main" xmlns="" id="{A6041E56-DF7C-45D5-9872-56A40C4F2F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455" r="29758" b="6650"/>
          <a:stretch/>
        </p:blipFill>
        <p:spPr bwMode="auto">
          <a:xfrm>
            <a:off x="1211280" y="2426313"/>
            <a:ext cx="1008786" cy="126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engo más de 60 años, estoy con un chico de 30 y me vuelvo a ...">
            <a:extLst>
              <a:ext uri="{FF2B5EF4-FFF2-40B4-BE49-F238E27FC236}">
                <a16:creationId xmlns:a16="http://schemas.microsoft.com/office/drawing/2014/main" xmlns="" id="{03533304-4CA8-4D97-9F5B-BB20C1AEF92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757" r="27374" b="31164"/>
          <a:stretch/>
        </p:blipFill>
        <p:spPr bwMode="auto">
          <a:xfrm>
            <a:off x="3513678" y="2426313"/>
            <a:ext cx="1016249"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ombre 45 Años - Banco de fotos e imágenes de stock - iStock">
            <a:extLst>
              <a:ext uri="{FF2B5EF4-FFF2-40B4-BE49-F238E27FC236}">
                <a16:creationId xmlns:a16="http://schemas.microsoft.com/office/drawing/2014/main" xmlns="" id="{E0A9D7E5-B8A4-414F-8F49-345049C14EE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r="8962" b="25580"/>
          <a:stretch/>
        </p:blipFill>
        <p:spPr bwMode="auto">
          <a:xfrm>
            <a:off x="4647222" y="2426313"/>
            <a:ext cx="1042204"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onozca a la mujer más joven miembro del Congreso | ShareAmerica">
            <a:extLst>
              <a:ext uri="{FF2B5EF4-FFF2-40B4-BE49-F238E27FC236}">
                <a16:creationId xmlns:a16="http://schemas.microsoft.com/office/drawing/2014/main" xmlns="" id="{6807904E-0CB0-4A75-94D0-D1F6F341693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9899" t="10114" r="40909" b="30740"/>
          <a:stretch/>
        </p:blipFill>
        <p:spPr bwMode="auto">
          <a:xfrm>
            <a:off x="5806721" y="2426313"/>
            <a:ext cx="963535"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Adolescente transgénero se toma un selfie durante 3 años para ...">
            <a:extLst>
              <a:ext uri="{FF2B5EF4-FFF2-40B4-BE49-F238E27FC236}">
                <a16:creationId xmlns:a16="http://schemas.microsoft.com/office/drawing/2014/main" xmlns="" id="{06D49115-7869-4EE7-A344-18F892EE670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299" r="36286" b="20318"/>
          <a:stretch/>
        </p:blipFill>
        <p:spPr bwMode="auto">
          <a:xfrm>
            <a:off x="6961439" y="2426313"/>
            <a:ext cx="963535"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Fotos, imágenes y otros productos fotográficos de stock sobre Niño ...">
            <a:extLst>
              <a:ext uri="{FF2B5EF4-FFF2-40B4-BE49-F238E27FC236}">
                <a16:creationId xmlns:a16="http://schemas.microsoft.com/office/drawing/2014/main" xmlns="" id="{C84D284D-CC6B-42BB-8C70-E3E2B934319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2541" t="8381" r="6985" b="8975"/>
          <a:stretch/>
        </p:blipFill>
        <p:spPr bwMode="auto">
          <a:xfrm>
            <a:off x="8070802" y="2426313"/>
            <a:ext cx="971599" cy="126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p:txBody>
          <a:bodyPr/>
          <a:lstStyle/>
          <a:p>
            <a:r>
              <a:rPr lang="es-CO" dirty="0"/>
              <a:t>¿Cómo fue su nacimiento?</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23</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2388800812"/>
              </p:ext>
            </p:extLst>
          </p:nvPr>
        </p:nvGraphicFramePr>
        <p:xfrm>
          <a:off x="133350" y="879471"/>
          <a:ext cx="8940692" cy="479044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CO" sz="800" b="0" spc="0" dirty="0">
                          <a:effectLst/>
                          <a:latin typeface="Calibri Light" panose="020F0302020204030204" pitchFamily="34" charset="0"/>
                          <a:cs typeface="Calibri Light" panose="020F0302020204030204" pitchFamily="34" charset="0"/>
                        </a:rPr>
                        <a:t>Fue normal y bien</a:t>
                      </a:r>
                    </a:p>
                    <a:p>
                      <a:pPr algn="l"/>
                      <a:r>
                        <a:rPr lang="es-CO" sz="800" b="0" spc="0" dirty="0">
                          <a:effectLst/>
                          <a:latin typeface="Calibri Light" panose="020F0302020204030204" pitchFamily="34" charset="0"/>
                          <a:cs typeface="Calibri Light" panose="020F0302020204030204" pitchFamily="34" charset="0"/>
                        </a:rPr>
                        <a:t>Parto Natural</a:t>
                      </a:r>
                    </a:p>
                    <a:p>
                      <a:pPr algn="l"/>
                      <a:r>
                        <a:rPr lang="es-MX" sz="800" b="0" spc="0" dirty="0">
                          <a:effectLst/>
                          <a:latin typeface="Calibri Light" panose="020F0302020204030204" pitchFamily="34" charset="0"/>
                          <a:cs typeface="Calibri Light" panose="020F0302020204030204" pitchFamily="34" charset="0"/>
                        </a:rPr>
                        <a:t>Rafael: Fue en casa con una partera también.</a:t>
                      </a:r>
                    </a:p>
                    <a:p>
                      <a:pPr algn="l"/>
                      <a:r>
                        <a:rPr lang="es-MX" sz="800" b="0" spc="0" dirty="0">
                          <a:effectLst/>
                          <a:latin typeface="Calibri Light" panose="020F0302020204030204" pitchFamily="34" charset="0"/>
                          <a:cs typeface="Calibri Light" panose="020F0302020204030204" pitchFamily="34" charset="0"/>
                        </a:rPr>
                        <a:t>Mi nacimiento fue en la casa. Mi papá era médico y trabajaba una señora partera con él y bueno yo nací en la casa donde vivía mi mamá y con la partera mi papá siempre atendía partos ya que era médico de la compañía de los ferrocarriles, pero para efectos de los partos tenía a una partera.</a:t>
                      </a:r>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CO" sz="800" b="0" spc="0" dirty="0">
                          <a:effectLst/>
                          <a:latin typeface="Calibri Light" panose="020F0302020204030204" pitchFamily="34" charset="0"/>
                          <a:cs typeface="Calibri Light" panose="020F0302020204030204" pitchFamily="34" charset="0"/>
                        </a:rPr>
                        <a:t>Cesárea, sin anestesia.</a:t>
                      </a:r>
                    </a:p>
                    <a:p>
                      <a:pPr algn="l"/>
                      <a:r>
                        <a:rPr lang="es-CO" sz="800" b="0" spc="0" dirty="0">
                          <a:effectLst/>
                          <a:latin typeface="Calibri Light" panose="020F0302020204030204" pitchFamily="34" charset="0"/>
                          <a:cs typeface="Calibri Light" panose="020F0302020204030204" pitchFamily="34" charset="0"/>
                        </a:rPr>
                        <a:t>3 se dieron por parto natural.</a:t>
                      </a:r>
                    </a:p>
                  </a:txBody>
                  <a:tcPr>
                    <a:solidFill>
                      <a:srgbClr val="00CC00"/>
                    </a:solidFill>
                  </a:tcPr>
                </a:tc>
                <a:tc>
                  <a:txBody>
                    <a:bodyPr/>
                    <a:lstStyle/>
                    <a:p>
                      <a:pPr algn="l"/>
                      <a:r>
                        <a:rPr lang="es-CO" sz="800" b="0" spc="0" dirty="0">
                          <a:effectLst/>
                          <a:latin typeface="Calibri Light" panose="020F0302020204030204" pitchFamily="34" charset="0"/>
                          <a:cs typeface="Calibri Light" panose="020F0302020204030204" pitchFamily="34" charset="0"/>
                        </a:rPr>
                        <a:t>7 Parto natural</a:t>
                      </a:r>
                    </a:p>
                    <a:p>
                      <a:pPr algn="l"/>
                      <a:r>
                        <a:rPr lang="es-CO" sz="800" b="0" spc="0" dirty="0">
                          <a:effectLst/>
                          <a:latin typeface="Calibri Light" panose="020F0302020204030204" pitchFamily="34" charset="0"/>
                          <a:cs typeface="Calibri Light" panose="020F0302020204030204" pitchFamily="34" charset="0"/>
                        </a:rPr>
                        <a:t>Parto por cesárea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6 parto natural y en clínica</a:t>
                      </a:r>
                    </a:p>
                    <a:p>
                      <a:pPr algn="l"/>
                      <a:r>
                        <a:rPr lang="es-MX" sz="800" b="0" spc="0" dirty="0">
                          <a:effectLst/>
                          <a:latin typeface="Calibri Light" panose="020F0302020204030204" pitchFamily="34" charset="0"/>
                          <a:cs typeface="Calibri Light" panose="020F0302020204030204" pitchFamily="34" charset="0"/>
                        </a:rPr>
                        <a:t>1 por cesaría</a:t>
                      </a:r>
                    </a:p>
                    <a:p>
                      <a:pPr algn="l"/>
                      <a:r>
                        <a:rPr lang="es-MX" sz="800" b="0" spc="0" dirty="0">
                          <a:effectLst/>
                          <a:latin typeface="Calibri Light" panose="020F0302020204030204" pitchFamily="34" charset="0"/>
                          <a:cs typeface="Calibri Light" panose="020F0302020204030204" pitchFamily="34" charset="0"/>
                        </a:rPr>
                        <a:t>1 parto natural en casa</a:t>
                      </a: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Nací en la policlínica de bayunca</a:t>
                      </a:r>
                    </a:p>
                    <a:p>
                      <a:pPr algn="l"/>
                      <a:r>
                        <a:rPr lang="es-CO" sz="800" b="0" spc="0" dirty="0">
                          <a:effectLst/>
                          <a:latin typeface="Calibri Light" panose="020F0302020204030204" pitchFamily="34" charset="0"/>
                          <a:cs typeface="Calibri Light" panose="020F0302020204030204" pitchFamily="34" charset="0"/>
                        </a:rPr>
                        <a:t>2 por cesárea</a:t>
                      </a:r>
                    </a:p>
                    <a:p>
                      <a:pPr algn="l"/>
                      <a:r>
                        <a:rPr lang="es-CO" sz="800" b="0" spc="0" dirty="0">
                          <a:effectLst/>
                          <a:latin typeface="Calibri Light" panose="020F0302020204030204" pitchFamily="34" charset="0"/>
                          <a:cs typeface="Calibri Light" panose="020F0302020204030204" pitchFamily="34" charset="0"/>
                        </a:rPr>
                        <a:t>2 por parto normal</a:t>
                      </a:r>
                    </a:p>
                    <a:p>
                      <a:pPr algn="l"/>
                      <a:r>
                        <a:rPr lang="es-MX" sz="800" b="0" spc="0" dirty="0">
                          <a:effectLst/>
                          <a:latin typeface="Calibri Light" panose="020F0302020204030204" pitchFamily="34" charset="0"/>
                          <a:cs typeface="Calibri Light" panose="020F0302020204030204" pitchFamily="34" charset="0"/>
                        </a:rPr>
                        <a:t>Mi nacimiento fue excelente gracias a Dios ese día la mas grande. Super grande, gorda me pasearon por toda la clínica </a:t>
                      </a:r>
                    </a:p>
                    <a:p>
                      <a:pPr algn="l"/>
                      <a:r>
                        <a:rPr lang="es-MX" sz="800" b="0" spc="0" dirty="0">
                          <a:effectLst/>
                          <a:latin typeface="Calibri Light" panose="020F0302020204030204" pitchFamily="34" charset="0"/>
                          <a:cs typeface="Calibri Light" panose="020F0302020204030204" pitchFamily="34" charset="0"/>
                        </a:rPr>
                        <a:t>Mi nacimiento fue el 3 de agosto del 2000 a las 12:30 am me cuenta mi madre que paso el 2 de agosto con dolores pero no dilataba mucho y tuvieron que colocarle medicamento para poder dilatar mas rápido porque estaba muy demorada y desde ese momento dio a luz una niña fuerte y sana.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CO" sz="800" b="0" spc="0" dirty="0">
                          <a:effectLst/>
                          <a:latin typeface="Calibri Light" panose="020F0302020204030204" pitchFamily="34" charset="0"/>
                          <a:cs typeface="Calibri Light" panose="020F0302020204030204" pitchFamily="34" charset="0"/>
                        </a:rPr>
                        <a:t>2 cesaría </a:t>
                      </a: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r>
                        <a:rPr lang="es-CO" sz="800" b="0" spc="0" dirty="0">
                          <a:effectLst/>
                          <a:latin typeface="Calibri Light" panose="020F0302020204030204" pitchFamily="34" charset="0"/>
                          <a:cs typeface="Calibri Light" panose="020F0302020204030204" pitchFamily="34" charset="0"/>
                        </a:rPr>
                        <a:t>Son partos naturales, en su mayoría  se dieron en las casas maternas asistidos por parteras .</a:t>
                      </a:r>
                    </a:p>
                  </a:txBody>
                  <a:tcPr>
                    <a:solidFill>
                      <a:srgbClr val="FFF0E5"/>
                    </a:solidFill>
                  </a:tcPr>
                </a:tc>
                <a:tc>
                  <a:txBody>
                    <a:bodyPr/>
                    <a:lstStyle/>
                    <a:p>
                      <a:pPr algn="l"/>
                      <a:r>
                        <a:rPr lang="es-CO" sz="800" b="0" spc="0" dirty="0">
                          <a:effectLst/>
                          <a:latin typeface="Calibri Light" panose="020F0302020204030204" pitchFamily="34" charset="0"/>
                          <a:cs typeface="Calibri Light" panose="020F0302020204030204" pitchFamily="34" charset="0"/>
                        </a:rPr>
                        <a:t>Se dieron de forma natural. Se compartió el relato de una abuela que nació por cesaría y sin anestesia en el barrio Piedra Bolívar de la ciudad de Cartagena.</a:t>
                      </a:r>
                    </a:p>
                  </a:txBody>
                  <a:tcPr>
                    <a:solidFill>
                      <a:srgbClr val="00CC00"/>
                    </a:solidFill>
                  </a:tcPr>
                </a:tc>
                <a:tc>
                  <a:txBody>
                    <a:bodyPr/>
                    <a:lstStyle/>
                    <a:p>
                      <a:pPr algn="l"/>
                      <a:r>
                        <a:rPr lang="es-CO" sz="800" b="0" spc="0" dirty="0">
                          <a:effectLst/>
                          <a:latin typeface="Calibri Light" panose="020F0302020204030204" pitchFamily="34" charset="0"/>
                          <a:cs typeface="Calibri Light" panose="020F0302020204030204" pitchFamily="34" charset="0"/>
                        </a:rPr>
                        <a:t>En su mayoría se dieron por parto natural, pero no se aclara en las entrevistas si se dieron en clínicas o en las casas.</a:t>
                      </a: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La mayoría de los partes se dan en la clínica.</a:t>
                      </a:r>
                    </a:p>
                  </a:txBody>
                  <a:tcPr>
                    <a:solidFill>
                      <a:srgbClr val="C5FFC5"/>
                    </a:solidFill>
                  </a:tcPr>
                </a:tc>
                <a:tc>
                  <a:txBody>
                    <a:bodyPr/>
                    <a:lstStyle/>
                    <a:p>
                      <a:pPr algn="l"/>
                      <a:r>
                        <a:rPr lang="es-CO" sz="800" b="0" spc="0" dirty="0">
                          <a:effectLst/>
                          <a:latin typeface="Calibri Light" panose="020F0302020204030204" pitchFamily="34" charset="0"/>
                          <a:cs typeface="Calibri Light" panose="020F0302020204030204" pitchFamily="34" charset="0"/>
                        </a:rPr>
                        <a:t>En su mayoría se dio por parto natural, sin embargo se evidencia un aumento en los partos por cesárea.</a:t>
                      </a:r>
                    </a:p>
                  </a:txBody>
                  <a:tcPr>
                    <a:solidFill>
                      <a:srgbClr val="FFFF00"/>
                    </a:solidFill>
                  </a:tcPr>
                </a:tc>
                <a:tc>
                  <a:txBody>
                    <a:bodyPr/>
                    <a:lstStyle/>
                    <a:p>
                      <a:pPr algn="l"/>
                      <a:r>
                        <a:rPr lang="es-CO" sz="800" b="0" spc="0" dirty="0">
                          <a:effectLst/>
                          <a:latin typeface="Calibri Light" panose="020F0302020204030204" pitchFamily="34" charset="0"/>
                          <a:cs typeface="Calibri Light" panose="020F0302020204030204" pitchFamily="34" charset="0"/>
                        </a:rPr>
                        <a:t>En esta generación evidencia un aumento en los partos por cesárea.</a:t>
                      </a: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306023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p:txBody>
          <a:bodyPr/>
          <a:lstStyle/>
          <a:p>
            <a:r>
              <a:rPr lang="es-MX" dirty="0"/>
              <a:t>¿Qué comía cuando era niño/a?</a:t>
            </a:r>
            <a:endParaRPr lang="es-CO" dirty="0"/>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24</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1235974855"/>
              </p:ext>
            </p:extLst>
          </p:nvPr>
        </p:nvGraphicFramePr>
        <p:xfrm>
          <a:off x="133350" y="879471"/>
          <a:ext cx="8940692" cy="503428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CO" sz="800" b="0" spc="0" dirty="0">
                          <a:effectLst/>
                          <a:latin typeface="Calibri Light" panose="020F0302020204030204" pitchFamily="34" charset="0"/>
                          <a:cs typeface="Calibri Light" panose="020F0302020204030204" pitchFamily="34" charset="0"/>
                        </a:rPr>
                        <a:t>Cositas, mazamorra, </a:t>
                      </a:r>
                      <a:r>
                        <a:rPr lang="es-CO" sz="800" b="0" spc="0" dirty="0" err="1">
                          <a:effectLst/>
                          <a:latin typeface="Calibri Light" panose="020F0302020204030204" pitchFamily="34" charset="0"/>
                          <a:cs typeface="Calibri Light" panose="020F0302020204030204" pitchFamily="34" charset="0"/>
                        </a:rPr>
                        <a:t>celele</a:t>
                      </a:r>
                      <a:r>
                        <a:rPr lang="es-CO" sz="800" b="0" spc="0" dirty="0">
                          <a:effectLst/>
                          <a:latin typeface="Calibri Light" panose="020F0302020204030204" pitchFamily="34" charset="0"/>
                          <a:cs typeface="Calibri Light" panose="020F0302020204030204" pitchFamily="34" charset="0"/>
                        </a:rPr>
                        <a:t>, yuca con pescado, plátano, mango  arroz con ahuyama, patilla, melón, mango, platanito</a:t>
                      </a:r>
                    </a:p>
                    <a:p>
                      <a:pPr algn="l"/>
                      <a:r>
                        <a:rPr lang="es-MX" sz="800" b="0" spc="0" dirty="0">
                          <a:effectLst/>
                          <a:latin typeface="Calibri Light" panose="020F0302020204030204" pitchFamily="34" charset="0"/>
                          <a:cs typeface="Calibri Light" panose="020F0302020204030204" pitchFamily="34" charset="0"/>
                        </a:rPr>
                        <a:t>Arroz, lo que le daba la mama, yuca, ñame, plátano café con leche agua panela sopa</a:t>
                      </a:r>
                    </a:p>
                    <a:p>
                      <a:pPr algn="l"/>
                      <a:r>
                        <a:rPr lang="es-MX" sz="800" b="0" spc="0" dirty="0">
                          <a:effectLst/>
                          <a:latin typeface="Calibri Light" panose="020F0302020204030204" pitchFamily="34" charset="0"/>
                          <a:cs typeface="Calibri Light" panose="020F0302020204030204" pitchFamily="34" charset="0"/>
                        </a:rPr>
                        <a:t>"Mucha fruta y vegetales. La comida típica de la costa yuca, ñame, plátano, pescado, pollo, carne, suero, queso, leche arroz, tajada, bollo limpio y bollo de mazorca."</a:t>
                      </a:r>
                    </a:p>
                    <a:p>
                      <a:pPr algn="l"/>
                      <a:r>
                        <a:rPr lang="es-MX" sz="800" b="0" spc="0" dirty="0">
                          <a:effectLst/>
                          <a:latin typeface="Calibri Light" panose="020F0302020204030204" pitchFamily="34" charset="0"/>
                          <a:cs typeface="Calibri Light" panose="020F0302020204030204" pitchFamily="34" charset="0"/>
                        </a:rPr>
                        <a:t>"Los alimentos normales que les dan a los niños. La comida normal de la costa pescado, bollo limpio y tajada.(La entrevistada opinó prácticamente lo mismo que su esposo)"</a:t>
                      </a:r>
                    </a:p>
                  </a:txBody>
                  <a:tcPr>
                    <a:solidFill>
                      <a:srgbClr val="FFF0E5"/>
                    </a:solidFill>
                  </a:tcPr>
                </a:tc>
                <a:tc>
                  <a:txBody>
                    <a:bodyPr/>
                    <a:lstStyle/>
                    <a:p>
                      <a:pPr algn="l"/>
                      <a:r>
                        <a:rPr lang="es-CO" sz="800" b="0" spc="0" dirty="0">
                          <a:effectLst/>
                          <a:latin typeface="Calibri Light" panose="020F0302020204030204" pitchFamily="34" charset="0"/>
                          <a:cs typeface="Calibri Light" panose="020F0302020204030204" pitchFamily="34" charset="0"/>
                        </a:rPr>
                        <a:t>De todo, mazamorra, </a:t>
                      </a:r>
                      <a:r>
                        <a:rPr lang="es-CO" sz="800" b="0" spc="0" dirty="0" err="1">
                          <a:effectLst/>
                          <a:latin typeface="Calibri Light" panose="020F0302020204030204" pitchFamily="34" charset="0"/>
                          <a:cs typeface="Calibri Light" panose="020F0302020204030204" pitchFamily="34" charset="0"/>
                        </a:rPr>
                        <a:t>etc</a:t>
                      </a:r>
                      <a:endParaRPr lang="es-CO" sz="800" b="0" spc="0" dirty="0">
                        <a:effectLst/>
                        <a:latin typeface="Calibri Light" panose="020F0302020204030204" pitchFamily="34" charset="0"/>
                        <a:cs typeface="Calibri Light" panose="020F0302020204030204" pitchFamily="34" charset="0"/>
                      </a:endParaRPr>
                    </a:p>
                    <a:p>
                      <a:pPr algn="l"/>
                      <a:r>
                        <a:rPr lang="es-MX" sz="800" b="0" spc="0" dirty="0">
                          <a:effectLst/>
                          <a:latin typeface="Calibri Light" panose="020F0302020204030204" pitchFamily="34" charset="0"/>
                          <a:cs typeface="Calibri Light" panose="020F0302020204030204" pitchFamily="34" charset="0"/>
                        </a:rPr>
                        <a:t>Mazamorra, coladas y comida de sal a su debido tiempo.</a:t>
                      </a:r>
                    </a:p>
                    <a:p>
                      <a:pPr algn="l"/>
                      <a:r>
                        <a:rPr lang="es-MX" sz="800" b="0" spc="0" dirty="0">
                          <a:effectLst/>
                          <a:latin typeface="Calibri Light" panose="020F0302020204030204" pitchFamily="34" charset="0"/>
                          <a:cs typeface="Calibri Light" panose="020F0302020204030204" pitchFamily="34" charset="0"/>
                        </a:rPr>
                        <a:t>Yuca, plátano y tajadas en platos de peltre. </a:t>
                      </a:r>
                    </a:p>
                    <a:p>
                      <a:pPr algn="l"/>
                      <a:r>
                        <a:rPr lang="es-MX" sz="800" b="0" spc="0" dirty="0">
                          <a:effectLst/>
                          <a:latin typeface="Calibri Light" panose="020F0302020204030204" pitchFamily="34" charset="0"/>
                          <a:cs typeface="Calibri Light" panose="020F0302020204030204" pitchFamily="34" charset="0"/>
                        </a:rPr>
                        <a:t>Huevo criollo tibios, mazamorra de plátano, agua de panela con leche, puré de plátano cosido de papá, mucho conejo, guartinaja, armadillo, queso y sopas de pastas de mondongo, de gallina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CO" sz="800" b="0" spc="0" dirty="0">
                          <a:effectLst/>
                          <a:latin typeface="Calibri Light" panose="020F0302020204030204" pitchFamily="34" charset="0"/>
                          <a:cs typeface="Calibri Light" panose="020F0302020204030204" pitchFamily="34" charset="0"/>
                        </a:rPr>
                        <a:t>Comía de todo, sanamente </a:t>
                      </a:r>
                    </a:p>
                    <a:p>
                      <a:pPr algn="l"/>
                      <a:r>
                        <a:rPr lang="es-CO" sz="800" b="0" spc="0" dirty="0">
                          <a:effectLst/>
                          <a:latin typeface="Calibri Light" panose="020F0302020204030204" pitchFamily="34" charset="0"/>
                          <a:cs typeface="Calibri Light" panose="020F0302020204030204" pitchFamily="34" charset="0"/>
                        </a:rPr>
                        <a:t>Coladas y mazamorra</a:t>
                      </a:r>
                    </a:p>
                    <a:p>
                      <a:pPr algn="l"/>
                      <a:r>
                        <a:rPr lang="es-MX" sz="800" b="0" spc="0" dirty="0">
                          <a:effectLst/>
                          <a:latin typeface="Calibri Light" panose="020F0302020204030204" pitchFamily="34" charset="0"/>
                          <a:cs typeface="Calibri Light" panose="020F0302020204030204" pitchFamily="34" charset="0"/>
                        </a:rPr>
                        <a:t>Bueno, Yuca, Ñame, Plátano esa era la comida de la época.</a:t>
                      </a:r>
                    </a:p>
                    <a:p>
                      <a:pPr algn="l"/>
                      <a:r>
                        <a:rPr lang="es-CO" sz="800" b="0" spc="0" dirty="0">
                          <a:effectLst/>
                          <a:latin typeface="Calibri Light" panose="020F0302020204030204" pitchFamily="34" charset="0"/>
                          <a:cs typeface="Calibri Light" panose="020F0302020204030204" pitchFamily="34" charset="0"/>
                        </a:rPr>
                        <a:t>comidas normales</a:t>
                      </a:r>
                    </a:p>
                    <a:p>
                      <a:pPr algn="l"/>
                      <a:r>
                        <a:rPr lang="es-CO" sz="800" b="0" spc="0" dirty="0">
                          <a:effectLst/>
                          <a:latin typeface="Calibri Light" panose="020F0302020204030204" pitchFamily="34" charset="0"/>
                          <a:cs typeface="Calibri Light" panose="020F0302020204030204" pitchFamily="34" charset="0"/>
                        </a:rPr>
                        <a:t>De todo </a:t>
                      </a:r>
                    </a:p>
                    <a:p>
                      <a:pPr algn="l"/>
                      <a:r>
                        <a:rPr lang="es-CO" sz="800" b="0" spc="0" dirty="0">
                          <a:effectLst/>
                          <a:latin typeface="Calibri Light" panose="020F0302020204030204" pitchFamily="34" charset="0"/>
                          <a:cs typeface="Calibri Light" panose="020F0302020204030204" pitchFamily="34" charset="0"/>
                        </a:rPr>
                        <a:t>Seno, sopa, colada, papa</a:t>
                      </a:r>
                    </a:p>
                    <a:p>
                      <a:pPr algn="l"/>
                      <a:r>
                        <a:rPr lang="es-MX" sz="800" b="0" spc="0" dirty="0">
                          <a:effectLst/>
                          <a:latin typeface="Calibri Light" panose="020F0302020204030204" pitchFamily="34" charset="0"/>
                          <a:cs typeface="Calibri Light" panose="020F0302020204030204" pitchFamily="34" charset="0"/>
                        </a:rPr>
                        <a:t>En términos generales todo, a excepción del pescado y mariscos</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Muchas frutas, verdura, arroz con pollo, sopa, muy poco dulce.</a:t>
                      </a:r>
                    </a:p>
                    <a:p>
                      <a:pPr algn="l"/>
                      <a:r>
                        <a:rPr lang="es-MX" sz="800" b="0" spc="0" dirty="0">
                          <a:effectLst/>
                          <a:latin typeface="Calibri Light" panose="020F0302020204030204" pitchFamily="34" charset="0"/>
                          <a:cs typeface="Calibri Light" panose="020F0302020204030204" pitchFamily="34" charset="0"/>
                        </a:rPr>
                        <a:t>Alimentos nutritivos que me ayudaban al crecimiento y desarrollo. </a:t>
                      </a:r>
                    </a:p>
                    <a:p>
                      <a:pPr algn="l"/>
                      <a:r>
                        <a:rPr lang="es-MX" sz="800" b="0" spc="0" dirty="0">
                          <a:effectLst/>
                          <a:latin typeface="Calibri Light" panose="020F0302020204030204" pitchFamily="34" charset="0"/>
                          <a:cs typeface="Calibri Light" panose="020F0302020204030204" pitchFamily="34" charset="0"/>
                        </a:rPr>
                        <a:t>Comíamos de todo, aunque hubo un tiempo donde pasamos trabajo "</a:t>
                      </a:r>
                    </a:p>
                    <a:p>
                      <a:pPr algn="l"/>
                      <a:r>
                        <a:rPr lang="es-MX" sz="800" b="0" spc="0" dirty="0">
                          <a:effectLst/>
                          <a:latin typeface="Calibri Light" panose="020F0302020204030204" pitchFamily="34" charset="0"/>
                          <a:cs typeface="Calibri Light" panose="020F0302020204030204" pitchFamily="34" charset="0"/>
                        </a:rPr>
                        <a:t>Tenia una buena alimentación (comía Frutas, verduras, proteínas, harinas)</a:t>
                      </a:r>
                    </a:p>
                    <a:p>
                      <a:pPr algn="l"/>
                      <a:r>
                        <a:rPr lang="es-MX" sz="800" b="0" spc="0" dirty="0">
                          <a:effectLst/>
                          <a:latin typeface="Calibri Light" panose="020F0302020204030204" pitchFamily="34" charset="0"/>
                          <a:cs typeface="Calibri Light" panose="020F0302020204030204" pitchFamily="34" charset="0"/>
                        </a:rPr>
                        <a:t>Arroz, pescados, yuca, plátano, sancocho de pescado</a:t>
                      </a:r>
                    </a:p>
                    <a:p>
                      <a:pPr algn="l"/>
                      <a:r>
                        <a:rPr lang="es-MX" sz="800" b="0" spc="0" dirty="0">
                          <a:effectLst/>
                          <a:latin typeface="Calibri Light" panose="020F0302020204030204" pitchFamily="34" charset="0"/>
                          <a:cs typeface="Calibri Light" panose="020F0302020204030204" pitchFamily="34" charset="0"/>
                        </a:rPr>
                        <a:t>sopas, arroz, plátanos, jugos, comida balanceada.</a:t>
                      </a:r>
                    </a:p>
                    <a:p>
                      <a:pPr algn="l"/>
                      <a:r>
                        <a:rPr lang="es-MX" sz="800" b="0" spc="0" dirty="0">
                          <a:effectLst/>
                          <a:latin typeface="Calibri Light" panose="020F0302020204030204" pitchFamily="34" charset="0"/>
                          <a:cs typeface="Calibri Light" panose="020F0302020204030204" pitchFamily="34" charset="0"/>
                        </a:rPr>
                        <a:t>Lo normal, papitas, huevos, sopa, coladas de plátano.</a:t>
                      </a:r>
                    </a:p>
                    <a:p>
                      <a:pPr algn="l"/>
                      <a:r>
                        <a:rPr lang="es-MX" sz="800" b="0" spc="0" dirty="0">
                          <a:effectLst/>
                          <a:latin typeface="Calibri Light" panose="020F0302020204030204" pitchFamily="34" charset="0"/>
                          <a:cs typeface="Calibri Light" panose="020F0302020204030204" pitchFamily="34" charset="0"/>
                        </a:rPr>
                        <a:t>Todo lo que generaba la finca (yuca, plátano, huevos, etc...) .</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err="1">
                          <a:effectLst/>
                          <a:latin typeface="Calibri Light" panose="020F0302020204030204" pitchFamily="34" charset="0"/>
                          <a:cs typeface="Calibri Light" panose="020F0302020204030204" pitchFamily="34" charset="0"/>
                        </a:rPr>
                        <a:t>Acontumbraba</a:t>
                      </a:r>
                      <a:r>
                        <a:rPr lang="es-MX" sz="800" b="0" spc="0" dirty="0">
                          <a:effectLst/>
                          <a:latin typeface="Calibri Light" panose="020F0302020204030204" pitchFamily="34" charset="0"/>
                          <a:cs typeface="Calibri Light" panose="020F0302020204030204" pitchFamily="34" charset="0"/>
                        </a:rPr>
                        <a:t> a comer mango, yuca y animales del monte </a:t>
                      </a:r>
                    </a:p>
                    <a:p>
                      <a:pPr algn="l"/>
                      <a:r>
                        <a:rPr lang="es-CO" sz="800" b="0" spc="0" dirty="0">
                          <a:effectLst/>
                          <a:latin typeface="Calibri Light" panose="020F0302020204030204" pitchFamily="34" charset="0"/>
                          <a:cs typeface="Calibri Light" panose="020F0302020204030204" pitchFamily="34" charset="0"/>
                        </a:rPr>
                        <a:t>Tajadas con huevos</a:t>
                      </a:r>
                    </a:p>
                    <a:p>
                      <a:pPr algn="l"/>
                      <a:r>
                        <a:rPr lang="es-CO" sz="800" b="0" spc="0" dirty="0">
                          <a:effectLst/>
                          <a:latin typeface="Calibri Light" panose="020F0302020204030204" pitchFamily="34" charset="0"/>
                          <a:cs typeface="Calibri Light" panose="020F0302020204030204" pitchFamily="34" charset="0"/>
                        </a:rPr>
                        <a:t>Ensaladas</a:t>
                      </a:r>
                    </a:p>
                    <a:p>
                      <a:pPr algn="l"/>
                      <a:r>
                        <a:rPr lang="es-MX" sz="800" b="0" spc="0" dirty="0">
                          <a:effectLst/>
                          <a:latin typeface="Calibri Light" panose="020F0302020204030204" pitchFamily="34" charset="0"/>
                          <a:cs typeface="Calibri Light" panose="020F0302020204030204" pitchFamily="34" charset="0"/>
                        </a:rPr>
                        <a:t>Nunca me gusta la leche, siempre tomaba jugo naturales </a:t>
                      </a:r>
                    </a:p>
                    <a:p>
                      <a:pPr algn="l"/>
                      <a:r>
                        <a:rPr lang="es-MX" sz="800" b="0" spc="0" dirty="0" err="1">
                          <a:effectLst/>
                          <a:latin typeface="Calibri Light" panose="020F0302020204030204" pitchFamily="34" charset="0"/>
                          <a:cs typeface="Calibri Light" panose="020F0302020204030204" pitchFamily="34" charset="0"/>
                        </a:rPr>
                        <a:t>Recien</a:t>
                      </a:r>
                      <a:r>
                        <a:rPr lang="es-MX" sz="800" b="0" spc="0" dirty="0">
                          <a:effectLst/>
                          <a:latin typeface="Calibri Light" panose="020F0302020204030204" pitchFamily="34" charset="0"/>
                          <a:cs typeface="Calibri Light" panose="020F0302020204030204" pitchFamily="34" charset="0"/>
                        </a:rPr>
                        <a:t> nacida tomaba leche S26 </a:t>
                      </a:r>
                      <a:r>
                        <a:rPr lang="es-MX" sz="800" b="0" spc="0" dirty="0" err="1">
                          <a:effectLst/>
                          <a:latin typeface="Calibri Light" panose="020F0302020204030204" pitchFamily="34" charset="0"/>
                          <a:cs typeface="Calibri Light" panose="020F0302020204030204" pitchFamily="34" charset="0"/>
                        </a:rPr>
                        <a:t>despues</a:t>
                      </a:r>
                      <a:r>
                        <a:rPr lang="es-MX" sz="800" b="0" spc="0" dirty="0">
                          <a:effectLst/>
                          <a:latin typeface="Calibri Light" panose="020F0302020204030204" pitchFamily="34" charset="0"/>
                          <a:cs typeface="Calibri Light" panose="020F0302020204030204" pitchFamily="34" charset="0"/>
                        </a:rPr>
                        <a:t> de 3 meses comenzó a combinar la leche con </a:t>
                      </a:r>
                      <a:r>
                        <a:rPr lang="es-MX" sz="800" b="0" spc="0" dirty="0" err="1">
                          <a:effectLst/>
                          <a:latin typeface="Calibri Light" panose="020F0302020204030204" pitchFamily="34" charset="0"/>
                          <a:cs typeface="Calibri Light" panose="020F0302020204030204" pitchFamily="34" charset="0"/>
                        </a:rPr>
                        <a:t>masamorra</a:t>
                      </a:r>
                      <a:r>
                        <a:rPr lang="es-MX" sz="800" b="0" spc="0" dirty="0">
                          <a:effectLst/>
                          <a:latin typeface="Calibri Light" panose="020F0302020204030204" pitchFamily="34" charset="0"/>
                          <a:cs typeface="Calibri Light" panose="020F0302020204030204" pitchFamily="34" charset="0"/>
                        </a:rPr>
                        <a:t> de </a:t>
                      </a:r>
                      <a:r>
                        <a:rPr lang="es-MX" sz="800" b="0" spc="0" dirty="0" err="1">
                          <a:effectLst/>
                          <a:latin typeface="Calibri Light" panose="020F0302020204030204" pitchFamily="34" charset="0"/>
                          <a:cs typeface="Calibri Light" panose="020F0302020204030204" pitchFamily="34" charset="0"/>
                        </a:rPr>
                        <a:t>platano</a:t>
                      </a:r>
                      <a:r>
                        <a:rPr lang="es-MX" sz="800" b="0" spc="0" dirty="0">
                          <a:effectLst/>
                          <a:latin typeface="Calibri Light" panose="020F0302020204030204" pitchFamily="34" charset="0"/>
                          <a:cs typeface="Calibri Light" panose="020F0302020204030204" pitchFamily="34" charset="0"/>
                        </a:rPr>
                        <a:t> o </a:t>
                      </a:r>
                      <a:r>
                        <a:rPr lang="es-MX" sz="800" b="0" spc="0" dirty="0" err="1">
                          <a:effectLst/>
                          <a:latin typeface="Calibri Light" panose="020F0302020204030204" pitchFamily="34" charset="0"/>
                          <a:cs typeface="Calibri Light" panose="020F0302020204030204" pitchFamily="34" charset="0"/>
                        </a:rPr>
                        <a:t>nestum</a:t>
                      </a:r>
                      <a:r>
                        <a:rPr lang="es-MX" sz="800" b="0" spc="0" dirty="0">
                          <a:effectLst/>
                          <a:latin typeface="Calibri Light" panose="020F0302020204030204" pitchFamily="34" charset="0"/>
                          <a:cs typeface="Calibri Light" panose="020F0302020204030204" pitchFamily="34" charset="0"/>
                        </a:rPr>
                        <a:t> y luego a los 6 meses </a:t>
                      </a:r>
                      <a:r>
                        <a:rPr lang="es-MX" sz="800" b="0" spc="0" dirty="0" err="1">
                          <a:effectLst/>
                          <a:latin typeface="Calibri Light" panose="020F0302020204030204" pitchFamily="34" charset="0"/>
                          <a:cs typeface="Calibri Light" panose="020F0302020204030204" pitchFamily="34" charset="0"/>
                        </a:rPr>
                        <a:t>comenzo</a:t>
                      </a:r>
                      <a:r>
                        <a:rPr lang="es-MX" sz="800" b="0" spc="0" dirty="0">
                          <a:effectLst/>
                          <a:latin typeface="Calibri Light" panose="020F0302020204030204" pitchFamily="34" charset="0"/>
                          <a:cs typeface="Calibri Light" panose="020F0302020204030204" pitchFamily="34" charset="0"/>
                        </a:rPr>
                        <a:t> a darme comida.</a:t>
                      </a:r>
                    </a:p>
                    <a:p>
                      <a:pPr algn="l"/>
                      <a:r>
                        <a:rPr lang="es-MX" sz="800" b="0" spc="0" dirty="0">
                          <a:effectLst/>
                          <a:latin typeface="Calibri Light" panose="020F0302020204030204" pitchFamily="34" charset="0"/>
                          <a:cs typeface="Calibri Light" panose="020F0302020204030204" pitchFamily="34" charset="0"/>
                        </a:rPr>
                        <a:t>Cuando bebe leche materna y </a:t>
                      </a:r>
                      <a:r>
                        <a:rPr lang="es-MX" sz="800" b="0" spc="0" dirty="0" err="1">
                          <a:effectLst/>
                          <a:latin typeface="Calibri Light" panose="020F0302020204030204" pitchFamily="34" charset="0"/>
                          <a:cs typeface="Calibri Light" panose="020F0302020204030204" pitchFamily="34" charset="0"/>
                        </a:rPr>
                        <a:t>despues</a:t>
                      </a:r>
                      <a:r>
                        <a:rPr lang="es-MX" sz="800" b="0" spc="0" dirty="0">
                          <a:effectLst/>
                          <a:latin typeface="Calibri Light" panose="020F0302020204030204" pitchFamily="34" charset="0"/>
                          <a:cs typeface="Calibri Light" panose="020F0302020204030204" pitchFamily="34" charset="0"/>
                        </a:rPr>
                        <a:t> alimento medicado</a:t>
                      </a:r>
                    </a:p>
                    <a:p>
                      <a:pPr algn="l"/>
                      <a:r>
                        <a:rPr lang="es-MX" sz="800" b="0" spc="0" dirty="0">
                          <a:effectLst/>
                          <a:latin typeface="Calibri Light" panose="020F0302020204030204" pitchFamily="34" charset="0"/>
                          <a:cs typeface="Calibri Light" panose="020F0302020204030204" pitchFamily="34" charset="0"/>
                        </a:rPr>
                        <a:t>Comía de todo, especialmente él jugó de guayaba era mi preferido las lentejas, frijoles arroz y pollo frito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CO" sz="800" b="0" spc="0" dirty="0">
                          <a:effectLst/>
                          <a:latin typeface="Calibri Light" panose="020F0302020204030204" pitchFamily="34" charset="0"/>
                          <a:cs typeface="Calibri Light" panose="020F0302020204030204" pitchFamily="34" charset="0"/>
                        </a:rPr>
                        <a:t>Compota</a:t>
                      </a:r>
                    </a:p>
                    <a:p>
                      <a:pPr algn="l"/>
                      <a:r>
                        <a:rPr lang="es-CO" sz="800" b="0" spc="0" dirty="0">
                          <a:effectLst/>
                          <a:latin typeface="Calibri Light" panose="020F0302020204030204" pitchFamily="34" charset="0"/>
                          <a:cs typeface="Calibri Light" panose="020F0302020204030204" pitchFamily="34" charset="0"/>
                        </a:rPr>
                        <a:t>Leche de bebé y carne</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4066837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¿Cuando era niño/a y estaba enfermo cómo lo cuidaban?</a:t>
            </a:r>
            <a:endParaRPr lang="es-CO" dirty="0"/>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25</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1638417919"/>
              </p:ext>
            </p:extLst>
          </p:nvPr>
        </p:nvGraphicFramePr>
        <p:xfrm>
          <a:off x="133350" y="879471"/>
          <a:ext cx="8940692" cy="559308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Le daban tomitas y pañitos de agua de sal para la fiebre en para que se refresquen y le daban tomita de las plantas que se  sembraban en el patio</a:t>
                      </a:r>
                    </a:p>
                    <a:p>
                      <a:pPr algn="l"/>
                      <a:r>
                        <a:rPr lang="es-MX" sz="800" b="0" spc="0" dirty="0">
                          <a:effectLst/>
                          <a:latin typeface="Calibri Light" panose="020F0302020204030204" pitchFamily="34" charset="0"/>
                          <a:cs typeface="Calibri Light" panose="020F0302020204030204" pitchFamily="34" charset="0"/>
                        </a:rPr>
                        <a:t>No recuerda, la llevaban a la gota de leche como un puesto de salud</a:t>
                      </a:r>
                    </a:p>
                    <a:p>
                      <a:pPr algn="l"/>
                      <a:r>
                        <a:rPr lang="es-MX" sz="800" b="0" spc="0" dirty="0">
                          <a:effectLst/>
                          <a:latin typeface="Calibri Light" panose="020F0302020204030204" pitchFamily="34" charset="0"/>
                          <a:cs typeface="Calibri Light" panose="020F0302020204030204" pitchFamily="34" charset="0"/>
                        </a:rPr>
                        <a:t>"Rafael: Me cuidaban en la </a:t>
                      </a:r>
                      <a:r>
                        <a:rPr lang="es-MX" sz="800" b="0" spc="0" dirty="0" err="1">
                          <a:effectLst/>
                          <a:latin typeface="Calibri Light" panose="020F0302020204030204" pitchFamily="34" charset="0"/>
                          <a:cs typeface="Calibri Light" panose="020F0302020204030204" pitchFamily="34" charset="0"/>
                        </a:rPr>
                        <a:t>casaEntrevistadora</a:t>
                      </a:r>
                      <a:r>
                        <a:rPr lang="es-MX" sz="800" b="0" spc="0" dirty="0">
                          <a:effectLst/>
                          <a:latin typeface="Calibri Light" panose="020F0302020204030204" pitchFamily="34" charset="0"/>
                          <a:cs typeface="Calibri Light" panose="020F0302020204030204" pitchFamily="34" charset="0"/>
                        </a:rPr>
                        <a:t>: Pero les daban algún tratamiento en </a:t>
                      </a:r>
                      <a:r>
                        <a:rPr lang="es-MX" sz="800" b="0" spc="0" dirty="0" err="1">
                          <a:effectLst/>
                          <a:latin typeface="Calibri Light" panose="020F0302020204030204" pitchFamily="34" charset="0"/>
                          <a:cs typeface="Calibri Light" panose="020F0302020204030204" pitchFamily="34" charset="0"/>
                        </a:rPr>
                        <a:t>especial?Rafael</a:t>
                      </a:r>
                      <a:r>
                        <a:rPr lang="es-MX" sz="800" b="0" spc="0" dirty="0">
                          <a:effectLst/>
                          <a:latin typeface="Calibri Light" panose="020F0302020204030204" pitchFamily="34" charset="0"/>
                          <a:cs typeface="Calibri Light" panose="020F0302020204030204" pitchFamily="34" charset="0"/>
                        </a:rPr>
                        <a:t>: Nos daba era gripe, no conocimos el coronavirus jajaja sino que era pura virosis, fiebre y se combatía con limonada y reposo."</a:t>
                      </a:r>
                    </a:p>
                    <a:p>
                      <a:pPr algn="l"/>
                      <a:r>
                        <a:rPr lang="es-MX" sz="800" b="0" spc="0" dirty="0">
                          <a:effectLst/>
                          <a:latin typeface="Calibri Light" panose="020F0302020204030204" pitchFamily="34" charset="0"/>
                          <a:cs typeface="Calibri Light" panose="020F0302020204030204" pitchFamily="34" charset="0"/>
                        </a:rPr>
                        <a:t>"Noris: Bueno cuando estábamos enfermos nos cuidaba mi </a:t>
                      </a:r>
                      <a:r>
                        <a:rPr lang="es-MX" sz="800" b="0" spc="0" dirty="0" err="1">
                          <a:effectLst/>
                          <a:latin typeface="Calibri Light" panose="020F0302020204030204" pitchFamily="34" charset="0"/>
                          <a:cs typeface="Calibri Light" panose="020F0302020204030204" pitchFamily="34" charset="0"/>
                        </a:rPr>
                        <a:t>mamáEntrevistadora</a:t>
                      </a:r>
                      <a:r>
                        <a:rPr lang="es-MX" sz="800" b="0" spc="0" dirty="0">
                          <a:effectLst/>
                          <a:latin typeface="Calibri Light" panose="020F0302020204030204" pitchFamily="34" charset="0"/>
                          <a:cs typeface="Calibri Light" panose="020F0302020204030204" pitchFamily="34" charset="0"/>
                        </a:rPr>
                        <a:t>: Pero les daban algún tratamiento en </a:t>
                      </a:r>
                      <a:r>
                        <a:rPr lang="es-MX" sz="800" b="0" spc="0" dirty="0" err="1">
                          <a:effectLst/>
                          <a:latin typeface="Calibri Light" panose="020F0302020204030204" pitchFamily="34" charset="0"/>
                          <a:cs typeface="Calibri Light" panose="020F0302020204030204" pitchFamily="34" charset="0"/>
                        </a:rPr>
                        <a:t>especial?Noris</a:t>
                      </a:r>
                      <a:r>
                        <a:rPr lang="es-MX" sz="800" b="0" spc="0" dirty="0">
                          <a:effectLst/>
                          <a:latin typeface="Calibri Light" panose="020F0302020204030204" pitchFamily="34" charset="0"/>
                          <a:cs typeface="Calibri Light" panose="020F0302020204030204" pitchFamily="34" charset="0"/>
                        </a:rPr>
                        <a:t>: Para curar la gripe o una fiebre yo que se? Yo tenía la ventaja de que mi papá era médico y no tenía que pagar consulta, pero las medicinas normales que en cada época se daban para niños </a:t>
                      </a:r>
                      <a:r>
                        <a:rPr lang="es-MX" sz="800" b="0" spc="0" dirty="0" err="1">
                          <a:effectLst/>
                          <a:latin typeface="Calibri Light" panose="020F0302020204030204" pitchFamily="34" charset="0"/>
                          <a:cs typeface="Calibri Light" panose="020F0302020204030204" pitchFamily="34" charset="0"/>
                        </a:rPr>
                        <a:t>mayorsitos</a:t>
                      </a:r>
                      <a:r>
                        <a:rPr lang="es-MX" sz="800" b="0" spc="0" dirty="0">
                          <a:effectLst/>
                          <a:latin typeface="Calibri Light" panose="020F0302020204030204" pitchFamily="34" charset="0"/>
                          <a:cs typeface="Calibri Light" panose="020F0302020204030204" pitchFamily="34" charset="0"/>
                        </a:rPr>
                        <a:t>, adolescentes, para mayores. Hay cada tipo de medicamentos para los que lo necesiten en la niñez, infancia o adolescencia."</a:t>
                      </a: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Medicina</a:t>
                      </a:r>
                    </a:p>
                    <a:p>
                      <a:pPr algn="l"/>
                      <a:r>
                        <a:rPr lang="es-MX" sz="800" b="0" spc="0" dirty="0">
                          <a:effectLst/>
                          <a:latin typeface="Calibri Light" panose="020F0302020204030204" pitchFamily="34" charset="0"/>
                          <a:cs typeface="Calibri Light" panose="020F0302020204030204" pitchFamily="34" charset="0"/>
                        </a:rPr>
                        <a:t>Cuidado casero.</a:t>
                      </a:r>
                    </a:p>
                    <a:p>
                      <a:pPr algn="l"/>
                      <a:r>
                        <a:rPr lang="es-MX" sz="800" b="0" spc="0" dirty="0" err="1">
                          <a:effectLst/>
                          <a:latin typeface="Calibri Light" panose="020F0302020204030204" pitchFamily="34" charset="0"/>
                          <a:cs typeface="Calibri Light" panose="020F0302020204030204" pitchFamily="34" charset="0"/>
                        </a:rPr>
                        <a:t>Mejoralito</a:t>
                      </a:r>
                      <a:r>
                        <a:rPr lang="es-MX" sz="800" b="0" spc="0" dirty="0">
                          <a:effectLst/>
                          <a:latin typeface="Calibri Light" panose="020F0302020204030204" pitchFamily="34" charset="0"/>
                          <a:cs typeface="Calibri Light" panose="020F0302020204030204" pitchFamily="34" charset="0"/>
                        </a:rPr>
                        <a:t> pastillas pequeñas actualmente algo parecido como a la aspirina y remedios muy caseros.</a:t>
                      </a:r>
                    </a:p>
                    <a:p>
                      <a:pPr algn="l"/>
                      <a:r>
                        <a:rPr lang="es-MX" sz="800" b="0" spc="0" dirty="0">
                          <a:effectLst/>
                          <a:latin typeface="Calibri Light" panose="020F0302020204030204" pitchFamily="34" charset="0"/>
                          <a:cs typeface="Calibri Light" panose="020F0302020204030204" pitchFamily="34" charset="0"/>
                        </a:rPr>
                        <a:t>Me acobijaban mucho, me hacían remedios caseros a base de plantas</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La cuidaban bien, nada de remedios caseros</a:t>
                      </a:r>
                    </a:p>
                    <a:p>
                      <a:pPr algn="l"/>
                      <a:r>
                        <a:rPr lang="es-MX" sz="800" b="0" spc="0" dirty="0">
                          <a:effectLst/>
                          <a:latin typeface="Calibri Light" panose="020F0302020204030204" pitchFamily="34" charset="0"/>
                          <a:cs typeface="Calibri Light" panose="020F0302020204030204" pitchFamily="34" charset="0"/>
                        </a:rPr>
                        <a:t>Me daban medicamentos y sopitas</a:t>
                      </a:r>
                    </a:p>
                    <a:p>
                      <a:pPr algn="l"/>
                      <a:r>
                        <a:rPr lang="es-MX" sz="800" b="0" spc="0" dirty="0">
                          <a:effectLst/>
                          <a:latin typeface="Calibri Light" panose="020F0302020204030204" pitchFamily="34" charset="0"/>
                          <a:cs typeface="Calibri Light" panose="020F0302020204030204" pitchFamily="34" charset="0"/>
                        </a:rPr>
                        <a:t>Mi abuela era muy especial con uno, la verdad es que no tengo queja, los cuidados de mi abuela porque nos criamos fue con nuestra abuela, mi mama estuvo siempre en caracas y mi papa, y regresaban en diciembre en esa época los papas de uno salían a trabajar a Venezuela y regresaban en semana santa y diciembre.</a:t>
                      </a:r>
                    </a:p>
                    <a:p>
                      <a:pPr algn="l"/>
                      <a:r>
                        <a:rPr lang="es-MX" sz="800" b="0" spc="0" dirty="0">
                          <a:effectLst/>
                          <a:latin typeface="Calibri Light" panose="020F0302020204030204" pitchFamily="34" charset="0"/>
                          <a:cs typeface="Calibri Light" panose="020F0302020204030204" pitchFamily="34" charset="0"/>
                        </a:rPr>
                        <a:t>Dando le medicamentos y un cuido especial</a:t>
                      </a:r>
                    </a:p>
                    <a:p>
                      <a:pPr algn="l"/>
                      <a:r>
                        <a:rPr lang="es-MX" sz="800" b="0" spc="0" dirty="0">
                          <a:effectLst/>
                          <a:latin typeface="Calibri Light" panose="020F0302020204030204" pitchFamily="34" charset="0"/>
                          <a:cs typeface="Calibri Light" panose="020F0302020204030204" pitchFamily="34" charset="0"/>
                        </a:rPr>
                        <a:t>No </a:t>
                      </a:r>
                    </a:p>
                    <a:p>
                      <a:pPr algn="l"/>
                      <a:r>
                        <a:rPr lang="es-MX" sz="800" b="0" spc="0" dirty="0">
                          <a:effectLst/>
                          <a:latin typeface="Calibri Light" panose="020F0302020204030204" pitchFamily="34" charset="0"/>
                          <a:cs typeface="Calibri Light" panose="020F0302020204030204" pitchFamily="34" charset="0"/>
                        </a:rPr>
                        <a:t>Me cuidaba mi mama y me daba la medicina que debía darme</a:t>
                      </a:r>
                    </a:p>
                    <a:p>
                      <a:pPr algn="l"/>
                      <a:r>
                        <a:rPr lang="es-MX" sz="800" b="0" spc="0" dirty="0">
                          <a:effectLst/>
                          <a:latin typeface="Calibri Light" panose="020F0302020204030204" pitchFamily="34" charset="0"/>
                          <a:cs typeface="Calibri Light" panose="020F0302020204030204" pitchFamily="34" charset="0"/>
                        </a:rPr>
                        <a:t>Habían algunos cuidado especiales, cuidados que le daba su mamá, vengo de un hogar del predominio del cuidado de la madre entonces ella era quien ejercía los cuidados en el momento que se encontrara con alguna dificultad de salud.</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Medicamentos naturales, como lo era agua de toronjil ,</a:t>
                      </a:r>
                      <a:r>
                        <a:rPr lang="es-MX" sz="800" b="0" spc="0" dirty="0" err="1">
                          <a:effectLst/>
                          <a:latin typeface="Calibri Light" panose="020F0302020204030204" pitchFamily="34" charset="0"/>
                          <a:cs typeface="Calibri Light" panose="020F0302020204030204" pitchFamily="34" charset="0"/>
                        </a:rPr>
                        <a:t>llerva</a:t>
                      </a:r>
                      <a:r>
                        <a:rPr lang="es-MX" sz="800" b="0" spc="0" dirty="0">
                          <a:effectLst/>
                          <a:latin typeface="Calibri Light" panose="020F0302020204030204" pitchFamily="34" charset="0"/>
                          <a:cs typeface="Calibri Light" panose="020F0302020204030204" pitchFamily="34" charset="0"/>
                        </a:rPr>
                        <a:t> buena, o </a:t>
                      </a:r>
                      <a:r>
                        <a:rPr lang="es-MX" sz="800" b="0" spc="0" dirty="0" err="1">
                          <a:effectLst/>
                          <a:latin typeface="Calibri Light" panose="020F0302020204030204" pitchFamily="34" charset="0"/>
                          <a:cs typeface="Calibri Light" panose="020F0302020204030204" pitchFamily="34" charset="0"/>
                        </a:rPr>
                        <a:t>cetaminofen</a:t>
                      </a:r>
                      <a:r>
                        <a:rPr lang="es-MX" sz="800" b="0" spc="0" dirty="0">
                          <a:effectLst/>
                          <a:latin typeface="Calibri Light" panose="020F0302020204030204" pitchFamily="34" charset="0"/>
                          <a:cs typeface="Calibri Light" panose="020F0302020204030204" pitchFamily="34" charset="0"/>
                        </a:rPr>
                        <a:t> dependiente el síntoma que tuviera. </a:t>
                      </a:r>
                    </a:p>
                    <a:p>
                      <a:pPr algn="l"/>
                      <a:r>
                        <a:rPr lang="es-MX" sz="800" b="0" spc="0" dirty="0">
                          <a:effectLst/>
                          <a:latin typeface="Calibri Light" panose="020F0302020204030204" pitchFamily="34" charset="0"/>
                          <a:cs typeface="Calibri Light" panose="020F0302020204030204" pitchFamily="34" charset="0"/>
                        </a:rPr>
                        <a:t>Me daban mis medicamentos al tiempo.</a:t>
                      </a:r>
                    </a:p>
                    <a:p>
                      <a:pPr algn="l"/>
                      <a:r>
                        <a:rPr lang="es-MX" sz="800" b="0" spc="0" dirty="0">
                          <a:effectLst/>
                          <a:latin typeface="Calibri Light" panose="020F0302020204030204" pitchFamily="34" charset="0"/>
                          <a:cs typeface="Calibri Light" panose="020F0302020204030204" pitchFamily="34" charset="0"/>
                        </a:rPr>
                        <a:t>Con remedios caseros, pero cuando era grave nos llevaban al hospital</a:t>
                      </a:r>
                    </a:p>
                    <a:p>
                      <a:pPr algn="l"/>
                      <a:r>
                        <a:rPr lang="es-MX" sz="800" b="0" spc="0" dirty="0">
                          <a:effectLst/>
                          <a:latin typeface="Calibri Light" panose="020F0302020204030204" pitchFamily="34" charset="0"/>
                          <a:cs typeface="Calibri Light" panose="020F0302020204030204" pitchFamily="34" charset="0"/>
                        </a:rPr>
                        <a:t>Las pocas veces que enfermaba quedaba al cuidado de mi padre mientras mi madre trabajaba</a:t>
                      </a:r>
                    </a:p>
                    <a:p>
                      <a:pPr algn="l"/>
                      <a:r>
                        <a:rPr lang="es-MX" sz="800" b="0" spc="0" dirty="0">
                          <a:effectLst/>
                          <a:latin typeface="Calibri Light" panose="020F0302020204030204" pitchFamily="34" charset="0"/>
                          <a:cs typeface="Calibri Light" panose="020F0302020204030204" pitchFamily="34" charset="0"/>
                        </a:rPr>
                        <a:t>Dependiendo la enfermedad si tenía fiebre pañitos de agua tibia y su respectivo medicamento.</a:t>
                      </a:r>
                    </a:p>
                    <a:p>
                      <a:pPr algn="l"/>
                      <a:r>
                        <a:rPr lang="es-MX" sz="800" b="0" spc="0" dirty="0">
                          <a:effectLst/>
                          <a:latin typeface="Calibri Light" panose="020F0302020204030204" pitchFamily="34" charset="0"/>
                          <a:cs typeface="Calibri Light" panose="020F0302020204030204" pitchFamily="34" charset="0"/>
                        </a:rPr>
                        <a:t>cuidaban mucho y estaba muy pendiente.</a:t>
                      </a:r>
                    </a:p>
                    <a:p>
                      <a:pPr algn="l"/>
                      <a:r>
                        <a:rPr lang="es-MX" sz="800" b="0" spc="0" dirty="0">
                          <a:effectLst/>
                          <a:latin typeface="Calibri Light" panose="020F0302020204030204" pitchFamily="34" charset="0"/>
                          <a:cs typeface="Calibri Light" panose="020F0302020204030204" pitchFamily="34" charset="0"/>
                        </a:rPr>
                        <a:t>la llevaban al </a:t>
                      </a:r>
                      <a:r>
                        <a:rPr lang="es-MX" sz="800" b="0" spc="0" dirty="0" err="1">
                          <a:effectLst/>
                          <a:latin typeface="Calibri Light" panose="020F0302020204030204" pitchFamily="34" charset="0"/>
                          <a:cs typeface="Calibri Light" panose="020F0302020204030204" pitchFamily="34" charset="0"/>
                        </a:rPr>
                        <a:t>medico,le</a:t>
                      </a:r>
                      <a:r>
                        <a:rPr lang="es-MX" sz="800" b="0" spc="0" dirty="0">
                          <a:effectLst/>
                          <a:latin typeface="Calibri Light" panose="020F0302020204030204" pitchFamily="34" charset="0"/>
                          <a:cs typeface="Calibri Light" panose="020F0302020204030204" pitchFamily="34" charset="0"/>
                        </a:rPr>
                        <a:t> daban sus medicinas a tiempo y la cuidaba su abuela </a:t>
                      </a:r>
                    </a:p>
                    <a:p>
                      <a:pPr algn="l"/>
                      <a:r>
                        <a:rPr lang="es-MX" sz="800" b="0" spc="0" dirty="0">
                          <a:effectLst/>
                          <a:latin typeface="Calibri Light" panose="020F0302020204030204" pitchFamily="34" charset="0"/>
                          <a:cs typeface="Calibri Light" panose="020F0302020204030204" pitchFamily="34" charset="0"/>
                        </a:rPr>
                        <a:t>Me daban remedios caseros, plantas, no había droguería </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pues depende, cuando uno se golpeaba las abuelas de uno le echaban mentol, y para los raspones le echaban a uno </a:t>
                      </a:r>
                      <a:r>
                        <a:rPr lang="es-MX" sz="800" b="0" spc="0" dirty="0" err="1">
                          <a:effectLst/>
                          <a:latin typeface="Calibri Light" panose="020F0302020204030204" pitchFamily="34" charset="0"/>
                          <a:cs typeface="Calibri Light" panose="020F0302020204030204" pitchFamily="34" charset="0"/>
                        </a:rPr>
                        <a:t>limon</a:t>
                      </a:r>
                      <a:r>
                        <a:rPr lang="es-MX" sz="800" b="0" spc="0" dirty="0">
                          <a:effectLst/>
                          <a:latin typeface="Calibri Light" panose="020F0302020204030204" pitchFamily="34" charset="0"/>
                          <a:cs typeface="Calibri Light" panose="020F0302020204030204" pitchFamily="34" charset="0"/>
                        </a:rPr>
                        <a:t> y sal</a:t>
                      </a:r>
                    </a:p>
                    <a:p>
                      <a:pPr algn="l"/>
                      <a:r>
                        <a:rPr lang="es-MX" sz="800" b="0" spc="0" dirty="0">
                          <a:effectLst/>
                          <a:latin typeface="Calibri Light" panose="020F0302020204030204" pitchFamily="34" charset="0"/>
                          <a:cs typeface="Calibri Light" panose="020F0302020204030204" pitchFamily="34" charset="0"/>
                        </a:rPr>
                        <a:t>Lo llevaron al medico</a:t>
                      </a:r>
                    </a:p>
                    <a:p>
                      <a:pPr algn="l"/>
                      <a:r>
                        <a:rPr lang="es-MX" sz="800" b="0" spc="0" dirty="0">
                          <a:effectLst/>
                          <a:latin typeface="Calibri Light" panose="020F0302020204030204" pitchFamily="34" charset="0"/>
                          <a:cs typeface="Calibri Light" panose="020F0302020204030204" pitchFamily="34" charset="0"/>
                        </a:rPr>
                        <a:t>La </a:t>
                      </a:r>
                      <a:r>
                        <a:rPr lang="es-MX" sz="800" b="0" spc="0" dirty="0" err="1">
                          <a:effectLst/>
                          <a:latin typeface="Calibri Light" panose="020F0302020204030204" pitchFamily="34" charset="0"/>
                          <a:cs typeface="Calibri Light" panose="020F0302020204030204" pitchFamily="34" charset="0"/>
                        </a:rPr>
                        <a:t>cargabán</a:t>
                      </a:r>
                      <a:r>
                        <a:rPr lang="es-MX" sz="800" b="0" spc="0" dirty="0">
                          <a:effectLst/>
                          <a:latin typeface="Calibri Light" panose="020F0302020204030204" pitchFamily="34" charset="0"/>
                          <a:cs typeface="Calibri Light" panose="020F0302020204030204" pitchFamily="34" charset="0"/>
                        </a:rPr>
                        <a:t>, le </a:t>
                      </a:r>
                      <a:r>
                        <a:rPr lang="es-MX" sz="800" b="0" spc="0" dirty="0" err="1">
                          <a:effectLst/>
                          <a:latin typeface="Calibri Light" panose="020F0302020204030204" pitchFamily="34" charset="0"/>
                          <a:cs typeface="Calibri Light" panose="020F0302020204030204" pitchFamily="34" charset="0"/>
                        </a:rPr>
                        <a:t>dabán</a:t>
                      </a:r>
                      <a:r>
                        <a:rPr lang="es-MX" sz="800" b="0" spc="0" dirty="0">
                          <a:effectLst/>
                          <a:latin typeface="Calibri Light" panose="020F0302020204030204" pitchFamily="34" charset="0"/>
                          <a:cs typeface="Calibri Light" panose="020F0302020204030204" pitchFamily="34" charset="0"/>
                        </a:rPr>
                        <a:t> tetero, cuidados maternos</a:t>
                      </a:r>
                    </a:p>
                    <a:p>
                      <a:pPr algn="l"/>
                      <a:r>
                        <a:rPr lang="es-MX" sz="800" b="0" spc="0" dirty="0">
                          <a:effectLst/>
                          <a:latin typeface="Calibri Light" panose="020F0302020204030204" pitchFamily="34" charset="0"/>
                          <a:cs typeface="Calibri Light" panose="020F0302020204030204" pitchFamily="34" charset="0"/>
                        </a:rPr>
                        <a:t>Remedios caseros. Mas que todos las hierbas, pañitos húmedos en la frente esos eran los remedios en ese tiempo</a:t>
                      </a:r>
                    </a:p>
                    <a:p>
                      <a:pPr algn="l"/>
                      <a:r>
                        <a:rPr lang="es-MX" sz="800" b="0" spc="0" dirty="0">
                          <a:effectLst/>
                          <a:latin typeface="Calibri Light" panose="020F0302020204030204" pitchFamily="34" charset="0"/>
                          <a:cs typeface="Calibri Light" panose="020F0302020204030204" pitchFamily="34" charset="0"/>
                        </a:rPr>
                        <a:t>Me cuenta mi madre que cuando era pequeña no me enfermaba.</a:t>
                      </a:r>
                    </a:p>
                    <a:p>
                      <a:pPr algn="l"/>
                      <a:r>
                        <a:rPr lang="es-MX" sz="800" b="0" spc="0" dirty="0">
                          <a:effectLst/>
                          <a:latin typeface="Calibri Light" panose="020F0302020204030204" pitchFamily="34" charset="0"/>
                          <a:cs typeface="Calibri Light" panose="020F0302020204030204" pitchFamily="34" charset="0"/>
                        </a:rPr>
                        <a:t>Depende del malestar, por recomendación  medica</a:t>
                      </a:r>
                    </a:p>
                    <a:p>
                      <a:pPr algn="l"/>
                      <a:r>
                        <a:rPr lang="es-MX" sz="800" b="0" spc="0" dirty="0">
                          <a:effectLst/>
                          <a:latin typeface="Calibri Light" panose="020F0302020204030204" pitchFamily="34" charset="0"/>
                          <a:cs typeface="Calibri Light" panose="020F0302020204030204" pitchFamily="34" charset="0"/>
                        </a:rPr>
                        <a:t>Yo nací enferma, tenía problemas al respirar pasé prácticamente todo mi niñez viajando de un lado a otro y hospitalizada, las pocas veces que me enfermaba en la casa mi mamá siempre me cuidaba dándome remedios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MX" sz="800" b="0" spc="0" dirty="0">
                          <a:effectLst/>
                          <a:latin typeface="Calibri Light" panose="020F0302020204030204" pitchFamily="34" charset="0"/>
                          <a:cs typeface="Calibri Light" panose="020F0302020204030204" pitchFamily="34" charset="0"/>
                        </a:rPr>
                        <a:t>Mi mama me daba mucho cariño</a:t>
                      </a:r>
                    </a:p>
                    <a:p>
                      <a:pPr algn="l"/>
                      <a:r>
                        <a:rPr lang="es-MX" sz="800" b="0" spc="0" dirty="0" err="1">
                          <a:effectLst/>
                          <a:latin typeface="Calibri Light" panose="020F0302020204030204" pitchFamily="34" charset="0"/>
                          <a:cs typeface="Calibri Light" panose="020F0302020204030204" pitchFamily="34" charset="0"/>
                        </a:rPr>
                        <a:t>His</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mom</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will</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give</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him</a:t>
                      </a:r>
                      <a:r>
                        <a:rPr lang="es-MX" sz="800" b="0" spc="0" dirty="0">
                          <a:effectLst/>
                          <a:latin typeface="Calibri Light" panose="020F0302020204030204" pitchFamily="34" charset="0"/>
                          <a:cs typeface="Calibri Light" panose="020F0302020204030204" pitchFamily="34" charset="0"/>
                        </a:rPr>
                        <a:t> medicine (su mamá le daba medicina)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153630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¿Cómo se vestía cuando era pequeño?</a:t>
            </a:r>
            <a:endParaRPr lang="es-CO" dirty="0"/>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26</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2191628328"/>
              </p:ext>
            </p:extLst>
          </p:nvPr>
        </p:nvGraphicFramePr>
        <p:xfrm>
          <a:off x="133350" y="879471"/>
          <a:ext cx="8940692" cy="815340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Normal</a:t>
                      </a:r>
                    </a:p>
                    <a:p>
                      <a:pPr algn="l"/>
                      <a:r>
                        <a:rPr lang="es-MX" sz="800" b="0" spc="0" dirty="0">
                          <a:effectLst/>
                          <a:latin typeface="Calibri Light" panose="020F0302020204030204" pitchFamily="34" charset="0"/>
                          <a:cs typeface="Calibri Light" panose="020F0302020204030204" pitchFamily="34" charset="0"/>
                        </a:rPr>
                        <a:t>Vestido</a:t>
                      </a:r>
                    </a:p>
                    <a:p>
                      <a:pPr algn="l"/>
                      <a:r>
                        <a:rPr lang="es-MX" sz="800" b="0" spc="0" dirty="0">
                          <a:effectLst/>
                          <a:latin typeface="Calibri Light" panose="020F0302020204030204" pitchFamily="34" charset="0"/>
                          <a:cs typeface="Calibri Light" panose="020F0302020204030204" pitchFamily="34" charset="0"/>
                        </a:rPr>
                        <a:t>"Rafael: De que edad estamos hablando? Entrevistadora: De los 0 a 6 años. Entrevistadora: Pero o sea cómo era el tipo de vestimenta que usaban? Rafael: La vestimenta, anteriormente los caballeros o sea los varones usaban era pantalón corto. A uno le ponían pantalón largo era ya más adelante, cuando uno tenía 10, 12 años, pero hasta los 6 años era pantalón corto Entrevistadora: Y las camisas que usaban como eran? Rafael: Las camisas eran normales, manga corta porque en Cartagena por el calor no se podía usar manga larga. Le cuento porqué el vestido tanto de la mujer como la ropa de los varones era de tela suave. En aquella época nosotros no conocimos el aire acondicionado, teníamos puro ventilador para el calor nada más."</a:t>
                      </a:r>
                    </a:p>
                    <a:p>
                      <a:pPr algn="l"/>
                      <a:r>
                        <a:rPr lang="es-MX" sz="800" b="0" spc="0" dirty="0">
                          <a:effectLst/>
                          <a:latin typeface="Calibri Light" panose="020F0302020204030204" pitchFamily="34" charset="0"/>
                          <a:cs typeface="Calibri Light" panose="020F0302020204030204" pitchFamily="34" charset="0"/>
                        </a:rPr>
                        <a:t>"Noris: Era al criterio de la mamá que era la que generalmente siempre compraba la ropa de los niños. Hay padres que se encargan, pero en mi caso era mi mamá la que me compraba mi ropa o me la traía mi tía u otra tía, los tíos, en fin. Pero de la ropa de los niños se encarga la mamá. Entrevistadora: Pero o sea cómo era el tipo de vestimenta que usaban? Noris: Lo mismo, procuran siempre telas fresquitas, algodones. Siempre hacían la ropa tratando de que fuera fresquita. Las niñas no usaban pantalón. El uso de los pantalones creo yo que fue mucho </a:t>
                      </a:r>
                      <a:r>
                        <a:rPr lang="es-MX" sz="800" b="0" spc="0" dirty="0" err="1">
                          <a:effectLst/>
                          <a:latin typeface="Calibri Light" panose="020F0302020204030204" pitchFamily="34" charset="0"/>
                          <a:cs typeface="Calibri Light" panose="020F0302020204030204" pitchFamily="34" charset="0"/>
                        </a:rPr>
                        <a:t>mucho</a:t>
                      </a:r>
                      <a:r>
                        <a:rPr lang="es-MX" sz="800" b="0" spc="0" dirty="0">
                          <a:effectLst/>
                          <a:latin typeface="Calibri Light" panose="020F0302020204030204" pitchFamily="34" charset="0"/>
                          <a:cs typeface="Calibri Light" panose="020F0302020204030204" pitchFamily="34" charset="0"/>
                        </a:rPr>
                        <a:t> más tarde. Yo de hecho cuando me casé, que me casé a los 23 o 24 años y no usaba pantalones."</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Vestidos y cabello largo</a:t>
                      </a:r>
                    </a:p>
                    <a:p>
                      <a:pPr algn="l"/>
                      <a:r>
                        <a:rPr lang="es-MX" sz="800" b="0" spc="0" dirty="0">
                          <a:effectLst/>
                          <a:latin typeface="Calibri Light" panose="020F0302020204030204" pitchFamily="34" charset="0"/>
                          <a:cs typeface="Calibri Light" panose="020F0302020204030204" pitchFamily="34" charset="0"/>
                        </a:rPr>
                        <a:t>Elegante.</a:t>
                      </a:r>
                    </a:p>
                    <a:p>
                      <a:pPr algn="l"/>
                      <a:r>
                        <a:rPr lang="es-MX" sz="800" b="0" spc="0" dirty="0">
                          <a:effectLst/>
                          <a:latin typeface="Calibri Light" panose="020F0302020204030204" pitchFamily="34" charset="0"/>
                          <a:cs typeface="Calibri Light" panose="020F0302020204030204" pitchFamily="34" charset="0"/>
                        </a:rPr>
                        <a:t>Faldas largas, suéter mangas largas y vestidos, todo era debajo de la rodillas.</a:t>
                      </a:r>
                    </a:p>
                    <a:p>
                      <a:pPr algn="l"/>
                      <a:r>
                        <a:rPr lang="es-MX" sz="800" b="0" spc="0" dirty="0">
                          <a:effectLst/>
                          <a:latin typeface="Calibri Light" panose="020F0302020204030204" pitchFamily="34" charset="0"/>
                          <a:cs typeface="Calibri Light" panose="020F0302020204030204" pitchFamily="34" charset="0"/>
                        </a:rPr>
                        <a:t>Vestidos largos, de mandas largas, puros vestidos y se ponía uno abajo polleritas</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Con vestidos y sandalias elegantes, bien peinada </a:t>
                      </a:r>
                    </a:p>
                    <a:p>
                      <a:pPr algn="l"/>
                      <a:r>
                        <a:rPr lang="es-MX" sz="800" b="0" spc="0" dirty="0">
                          <a:effectLst/>
                          <a:latin typeface="Calibri Light" panose="020F0302020204030204" pitchFamily="34" charset="0"/>
                          <a:cs typeface="Calibri Light" panose="020F0302020204030204" pitchFamily="34" charset="0"/>
                        </a:rPr>
                        <a:t>La mayoría de mi ropa me la hacia una modista como los  vestidos y conjuntos las telas eran de un solo color</a:t>
                      </a:r>
                    </a:p>
                    <a:p>
                      <a:pPr algn="l"/>
                      <a:r>
                        <a:rPr lang="es-MX" sz="800" b="0" spc="0" dirty="0">
                          <a:effectLst/>
                          <a:latin typeface="Calibri Light" panose="020F0302020204030204" pitchFamily="34" charset="0"/>
                          <a:cs typeface="Calibri Light" panose="020F0302020204030204" pitchFamily="34" charset="0"/>
                        </a:rPr>
                        <a:t>Un niño sencillo, mis jeans, mis </a:t>
                      </a:r>
                      <a:r>
                        <a:rPr lang="es-MX" sz="800" b="0" spc="0" dirty="0" err="1">
                          <a:effectLst/>
                          <a:latin typeface="Calibri Light" panose="020F0302020204030204" pitchFamily="34" charset="0"/>
                          <a:cs typeface="Calibri Light" panose="020F0302020204030204" pitchFamily="34" charset="0"/>
                        </a:rPr>
                        <a:t>pantaloneticas</a:t>
                      </a:r>
                      <a:r>
                        <a:rPr lang="es-MX" sz="800" b="0" spc="0" dirty="0">
                          <a:effectLst/>
                          <a:latin typeface="Calibri Light" panose="020F0302020204030204" pitchFamily="34" charset="0"/>
                          <a:cs typeface="Calibri Light" panose="020F0302020204030204" pitchFamily="34" charset="0"/>
                        </a:rPr>
                        <a:t>.</a:t>
                      </a:r>
                    </a:p>
                    <a:p>
                      <a:pPr algn="l"/>
                      <a:r>
                        <a:rPr lang="es-MX" sz="800" b="0" spc="0" dirty="0">
                          <a:effectLst/>
                          <a:latin typeface="Calibri Light" panose="020F0302020204030204" pitchFamily="34" charset="0"/>
                          <a:cs typeface="Calibri Light" panose="020F0302020204030204" pitchFamily="34" charset="0"/>
                        </a:rPr>
                        <a:t>Con vestidos y faldas </a:t>
                      </a:r>
                    </a:p>
                    <a:p>
                      <a:pPr algn="l"/>
                      <a:r>
                        <a:rPr lang="es-MX" sz="800" b="0" spc="0" dirty="0">
                          <a:effectLst/>
                          <a:latin typeface="Calibri Light" panose="020F0302020204030204" pitchFamily="34" charset="0"/>
                          <a:cs typeface="Calibri Light" panose="020F0302020204030204" pitchFamily="34" charset="0"/>
                        </a:rPr>
                        <a:t>Como toda niña normal </a:t>
                      </a:r>
                    </a:p>
                    <a:p>
                      <a:pPr algn="l"/>
                      <a:r>
                        <a:rPr lang="es-MX" sz="800" b="0" spc="0" dirty="0">
                          <a:effectLst/>
                          <a:latin typeface="Calibri Light" panose="020F0302020204030204" pitchFamily="34" charset="0"/>
                          <a:cs typeface="Calibri Light" panose="020F0302020204030204" pitchFamily="34" charset="0"/>
                        </a:rPr>
                        <a:t>Normal como un niño, con lo que hubiera, pantalón corto</a:t>
                      </a:r>
                    </a:p>
                    <a:p>
                      <a:pPr algn="l"/>
                      <a:r>
                        <a:rPr lang="es-MX" sz="800" b="0" spc="0" dirty="0">
                          <a:effectLst/>
                          <a:latin typeface="Calibri Light" panose="020F0302020204030204" pitchFamily="34" charset="0"/>
                          <a:cs typeface="Calibri Light" panose="020F0302020204030204" pitchFamily="34" charset="0"/>
                        </a:rPr>
                        <a:t>Generalmente con vestidos, ropa infantil.</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Ropa cómoda, Vestidos largos, bajo la rodilla.</a:t>
                      </a:r>
                    </a:p>
                    <a:p>
                      <a:pPr algn="l"/>
                      <a:r>
                        <a:rPr lang="es-MX" sz="800" b="0" spc="0" dirty="0">
                          <a:effectLst/>
                          <a:latin typeface="Calibri Light" panose="020F0302020204030204" pitchFamily="34" charset="0"/>
                          <a:cs typeface="Calibri Light" panose="020F0302020204030204" pitchFamily="34" charset="0"/>
                        </a:rPr>
                        <a:t>Vestidos de niñas, zapatos y medias.</a:t>
                      </a:r>
                    </a:p>
                    <a:p>
                      <a:pPr algn="l"/>
                      <a:r>
                        <a:rPr lang="es-MX" sz="800" b="0" spc="0" dirty="0">
                          <a:effectLst/>
                          <a:latin typeface="Calibri Light" panose="020F0302020204030204" pitchFamily="34" charset="0"/>
                          <a:cs typeface="Calibri Light" panose="020F0302020204030204" pitchFamily="34" charset="0"/>
                        </a:rPr>
                        <a:t> Normal, ni muy tapada, ni muy </a:t>
                      </a:r>
                      <a:r>
                        <a:rPr lang="es-MX" sz="800" b="0" spc="0" dirty="0" err="1">
                          <a:effectLst/>
                          <a:latin typeface="Calibri Light" panose="020F0302020204030204" pitchFamily="34" charset="0"/>
                          <a:cs typeface="Calibri Light" panose="020F0302020204030204" pitchFamily="34" charset="0"/>
                        </a:rPr>
                        <a:t>mostrona</a:t>
                      </a:r>
                      <a:r>
                        <a:rPr lang="es-MX" sz="800" b="0" spc="0" dirty="0">
                          <a:effectLst/>
                          <a:latin typeface="Calibri Light" panose="020F0302020204030204" pitchFamily="34" charset="0"/>
                          <a:cs typeface="Calibri Light" panose="020F0302020204030204" pitchFamily="34" charset="0"/>
                        </a:rPr>
                        <a:t>. Ahora se visten muy vulgar</a:t>
                      </a:r>
                    </a:p>
                    <a:p>
                      <a:pPr algn="l"/>
                      <a:r>
                        <a:rPr lang="es-MX" sz="800" b="0" spc="0" dirty="0">
                          <a:effectLst/>
                          <a:latin typeface="Calibri Light" panose="020F0302020204030204" pitchFamily="34" charset="0"/>
                          <a:cs typeface="Calibri Light" panose="020F0302020204030204" pitchFamily="34" charset="0"/>
                        </a:rPr>
                        <a:t>Mi mama me hacia toda clase de ropa (short, </a:t>
                      </a:r>
                      <a:r>
                        <a:rPr lang="es-MX" sz="800" b="0" spc="0" dirty="0" err="1">
                          <a:effectLst/>
                          <a:latin typeface="Calibri Light" panose="020F0302020204030204" pitchFamily="34" charset="0"/>
                          <a:cs typeface="Calibri Light" panose="020F0302020204030204" pitchFamily="34" charset="0"/>
                        </a:rPr>
                        <a:t>Pantanlon</a:t>
                      </a:r>
                      <a:r>
                        <a:rPr lang="es-MX" sz="800" b="0" spc="0" dirty="0">
                          <a:effectLst/>
                          <a:latin typeface="Calibri Light" panose="020F0302020204030204" pitchFamily="34" charset="0"/>
                          <a:cs typeface="Calibri Light" panose="020F0302020204030204" pitchFamily="34" charset="0"/>
                        </a:rPr>
                        <a:t>, blusas,..)</a:t>
                      </a:r>
                    </a:p>
                    <a:p>
                      <a:pPr algn="l"/>
                      <a:r>
                        <a:rPr lang="es-MX" sz="800" b="0" spc="0" dirty="0">
                          <a:effectLst/>
                          <a:latin typeface="Calibri Light" panose="020F0302020204030204" pitchFamily="34" charset="0"/>
                          <a:cs typeface="Calibri Light" panose="020F0302020204030204" pitchFamily="34" charset="0"/>
                        </a:rPr>
                        <a:t>Vestidos con encajes hechos por su abuela que </a:t>
                      </a:r>
                      <a:r>
                        <a:rPr lang="es-MX" sz="800" b="0" spc="0" dirty="0" err="1">
                          <a:effectLst/>
                          <a:latin typeface="Calibri Light" panose="020F0302020204030204" pitchFamily="34" charset="0"/>
                          <a:cs typeface="Calibri Light" panose="020F0302020204030204" pitchFamily="34" charset="0"/>
                        </a:rPr>
                        <a:t>cocia</a:t>
                      </a:r>
                      <a:r>
                        <a:rPr lang="es-MX" sz="800" b="0" spc="0" dirty="0">
                          <a:effectLst/>
                          <a:latin typeface="Calibri Light" panose="020F0302020204030204" pitchFamily="34" charset="0"/>
                          <a:cs typeface="Calibri Light" panose="020F0302020204030204" pitchFamily="34" charset="0"/>
                        </a:rPr>
                        <a:t> a máquina.</a:t>
                      </a:r>
                    </a:p>
                    <a:p>
                      <a:pPr algn="l"/>
                      <a:r>
                        <a:rPr lang="es-MX" sz="800" b="0" spc="0" dirty="0">
                          <a:effectLst/>
                          <a:latin typeface="Calibri Light" panose="020F0302020204030204" pitchFamily="34" charset="0"/>
                          <a:cs typeface="Calibri Light" panose="020F0302020204030204" pitchFamily="34" charset="0"/>
                        </a:rPr>
                        <a:t>con </a:t>
                      </a:r>
                      <a:r>
                        <a:rPr lang="es-MX" sz="800" b="0" spc="0" dirty="0" err="1">
                          <a:effectLst/>
                          <a:latin typeface="Calibri Light" panose="020F0302020204030204" pitchFamily="34" charset="0"/>
                          <a:cs typeface="Calibri Light" panose="020F0302020204030204" pitchFamily="34" charset="0"/>
                        </a:rPr>
                        <a:t>vestidos,hacían</a:t>
                      </a:r>
                      <a:r>
                        <a:rPr lang="es-MX" sz="800" b="0" spc="0" dirty="0">
                          <a:effectLst/>
                          <a:latin typeface="Calibri Light" panose="020F0302020204030204" pitchFamily="34" charset="0"/>
                          <a:cs typeface="Calibri Light" panose="020F0302020204030204" pitchFamily="34" charset="0"/>
                        </a:rPr>
                        <a:t> dos moños en la cabeza, como toda una niña.</a:t>
                      </a:r>
                    </a:p>
                    <a:p>
                      <a:pPr algn="l"/>
                      <a:r>
                        <a:rPr lang="es-MX" sz="800" b="0" spc="0" dirty="0">
                          <a:effectLst/>
                          <a:latin typeface="Calibri Light" panose="020F0302020204030204" pitchFamily="34" charset="0"/>
                          <a:cs typeface="Calibri Light" panose="020F0302020204030204" pitchFamily="34" charset="0"/>
                        </a:rPr>
                        <a:t>con vestidos </a:t>
                      </a:r>
                      <a:r>
                        <a:rPr lang="es-MX" sz="800" b="0" spc="0" dirty="0" err="1">
                          <a:effectLst/>
                          <a:latin typeface="Calibri Light" panose="020F0302020204030204" pitchFamily="34" charset="0"/>
                          <a:cs typeface="Calibri Light" panose="020F0302020204030204" pitchFamily="34" charset="0"/>
                        </a:rPr>
                        <a:t>largos,medias</a:t>
                      </a:r>
                      <a:r>
                        <a:rPr lang="es-MX" sz="800" b="0" spc="0" dirty="0">
                          <a:effectLst/>
                          <a:latin typeface="Calibri Light" panose="020F0302020204030204" pitchFamily="34" charset="0"/>
                          <a:cs typeface="Calibri Light" panose="020F0302020204030204" pitchFamily="34" charset="0"/>
                        </a:rPr>
                        <a:t> con encajes y zapatos cerrados </a:t>
                      </a:r>
                    </a:p>
                    <a:p>
                      <a:pPr algn="l"/>
                      <a:r>
                        <a:rPr lang="es-MX" sz="800" b="0" spc="0" dirty="0">
                          <a:effectLst/>
                          <a:latin typeface="Calibri Light" panose="020F0302020204030204" pitchFamily="34" charset="0"/>
                          <a:cs typeface="Calibri Light" panose="020F0302020204030204" pitchFamily="34" charset="0"/>
                        </a:rPr>
                        <a:t>Yo no decidía como me vestía, pero siempre me vestían como un niño normal</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con camisas, suetercitos y pantalonetas, ropa </a:t>
                      </a:r>
                      <a:r>
                        <a:rPr lang="es-MX" sz="800" b="0" spc="0" dirty="0" err="1">
                          <a:effectLst/>
                          <a:latin typeface="Calibri Light" panose="020F0302020204030204" pitchFamily="34" charset="0"/>
                          <a:cs typeface="Calibri Light" panose="020F0302020204030204" pitchFamily="34" charset="0"/>
                        </a:rPr>
                        <a:t>comoda</a:t>
                      </a:r>
                      <a:r>
                        <a:rPr lang="es-MX" sz="800" b="0" spc="0" dirty="0">
                          <a:effectLst/>
                          <a:latin typeface="Calibri Light" panose="020F0302020204030204" pitchFamily="34" charset="0"/>
                          <a:cs typeface="Calibri Light" panose="020F0302020204030204" pitchFamily="34" charset="0"/>
                        </a:rPr>
                        <a:t> por el clima con chancletas</a:t>
                      </a:r>
                    </a:p>
                    <a:p>
                      <a:pPr algn="l"/>
                      <a:r>
                        <a:rPr lang="es-MX" sz="800" b="0" spc="0" dirty="0">
                          <a:effectLst/>
                          <a:latin typeface="Calibri Light" panose="020F0302020204030204" pitchFamily="34" charset="0"/>
                          <a:cs typeface="Calibri Light" panose="020F0302020204030204" pitchFamily="34" charset="0"/>
                        </a:rPr>
                        <a:t>Pantalón corto </a:t>
                      </a:r>
                    </a:p>
                    <a:p>
                      <a:pPr algn="l"/>
                      <a:r>
                        <a:rPr lang="es-MX" sz="800" b="0" spc="0" dirty="0">
                          <a:effectLst/>
                          <a:latin typeface="Calibri Light" panose="020F0302020204030204" pitchFamily="34" charset="0"/>
                          <a:cs typeface="Calibri Light" panose="020F0302020204030204" pitchFamily="34" charset="0"/>
                        </a:rPr>
                        <a:t>Con </a:t>
                      </a:r>
                      <a:r>
                        <a:rPr lang="es-MX" sz="800" b="0" spc="0" dirty="0" err="1">
                          <a:effectLst/>
                          <a:latin typeface="Calibri Light" panose="020F0302020204030204" pitchFamily="34" charset="0"/>
                          <a:cs typeface="Calibri Light" panose="020F0302020204030204" pitchFamily="34" charset="0"/>
                        </a:rPr>
                        <a:t>vestidos,zapatos</a:t>
                      </a:r>
                      <a:r>
                        <a:rPr lang="es-MX" sz="800" b="0" spc="0" dirty="0">
                          <a:effectLst/>
                          <a:latin typeface="Calibri Light" panose="020F0302020204030204" pitchFamily="34" charset="0"/>
                          <a:cs typeface="Calibri Light" panose="020F0302020204030204" pitchFamily="34" charset="0"/>
                        </a:rPr>
                        <a:t> cerrados y medías</a:t>
                      </a:r>
                    </a:p>
                    <a:p>
                      <a:pPr algn="l"/>
                      <a:r>
                        <a:rPr lang="es-MX" sz="800" b="0" spc="0" dirty="0">
                          <a:effectLst/>
                          <a:latin typeface="Calibri Light" panose="020F0302020204030204" pitchFamily="34" charset="0"/>
                          <a:cs typeface="Calibri Light" panose="020F0302020204030204" pitchFamily="34" charset="0"/>
                        </a:rPr>
                        <a:t>Usaba las pantaletas de repollo, los vestidos super corto para que se me viera la panty, medias con encajes, los moñitos a los laditos </a:t>
                      </a:r>
                    </a:p>
                    <a:p>
                      <a:pPr algn="l"/>
                      <a:r>
                        <a:rPr lang="es-MX" sz="800" b="0" spc="0" dirty="0">
                          <a:effectLst/>
                          <a:latin typeface="Calibri Light" panose="020F0302020204030204" pitchFamily="34" charset="0"/>
                          <a:cs typeface="Calibri Light" panose="020F0302020204030204" pitchFamily="34" charset="0"/>
                        </a:rPr>
                        <a:t>Con vestidos, conjuntos , zapatos deportivos , </a:t>
                      </a:r>
                      <a:r>
                        <a:rPr lang="es-MX" sz="800" b="0" spc="0" dirty="0" err="1">
                          <a:effectLst/>
                          <a:latin typeface="Calibri Light" panose="020F0302020204030204" pitchFamily="34" charset="0"/>
                          <a:cs typeface="Calibri Light" panose="020F0302020204030204" pitchFamily="34" charset="0"/>
                        </a:rPr>
                        <a:t>zandalias</a:t>
                      </a:r>
                      <a:r>
                        <a:rPr lang="es-MX" sz="800" b="0" spc="0" dirty="0">
                          <a:effectLst/>
                          <a:latin typeface="Calibri Light" panose="020F0302020204030204" pitchFamily="34" charset="0"/>
                          <a:cs typeface="Calibri Light" panose="020F0302020204030204" pitchFamily="34" charset="0"/>
                        </a:rPr>
                        <a:t>.</a:t>
                      </a:r>
                    </a:p>
                    <a:p>
                      <a:pPr algn="l"/>
                      <a:r>
                        <a:rPr lang="es-MX" sz="800" b="0" spc="0" dirty="0">
                          <a:effectLst/>
                          <a:latin typeface="Calibri Light" panose="020F0302020204030204" pitchFamily="34" charset="0"/>
                          <a:cs typeface="Calibri Light" panose="020F0302020204030204" pitchFamily="34" charset="0"/>
                        </a:rPr>
                        <a:t>Con vestidos infantiles</a:t>
                      </a:r>
                    </a:p>
                    <a:p>
                      <a:pPr algn="l"/>
                      <a:r>
                        <a:rPr lang="es-MX" sz="800" b="0" spc="0" dirty="0">
                          <a:effectLst/>
                          <a:latin typeface="Calibri Light" panose="020F0302020204030204" pitchFamily="34" charset="0"/>
                          <a:cs typeface="Calibri Light" panose="020F0302020204030204" pitchFamily="34" charset="0"/>
                        </a:rPr>
                        <a:t>Vestía con vestidos pomposos y otras veces con pantalones, shorts, blusas deportivas y tenis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fr-FR" sz="800" b="0" spc="0" dirty="0" err="1">
                          <a:effectLst/>
                          <a:latin typeface="Calibri Light" panose="020F0302020204030204" pitchFamily="34" charset="0"/>
                          <a:cs typeface="Calibri Light" panose="020F0302020204030204" pitchFamily="34" charset="0"/>
                        </a:rPr>
                        <a:t>Vestidos</a:t>
                      </a:r>
                      <a:r>
                        <a:rPr lang="fr-FR" sz="800" b="0" spc="0" dirty="0">
                          <a:effectLst/>
                          <a:latin typeface="Calibri Light" panose="020F0302020204030204" pitchFamily="34" charset="0"/>
                          <a:cs typeface="Calibri Light" panose="020F0302020204030204" pitchFamily="34" charset="0"/>
                        </a:rPr>
                        <a:t> de flores</a:t>
                      </a:r>
                    </a:p>
                    <a:p>
                      <a:pPr algn="l"/>
                      <a:r>
                        <a:rPr lang="fr-FR" sz="800" b="0" spc="0" dirty="0">
                          <a:effectLst/>
                          <a:latin typeface="Calibri Light" panose="020F0302020204030204" pitchFamily="34" charset="0"/>
                          <a:cs typeface="Calibri Light" panose="020F0302020204030204" pitchFamily="34" charset="0"/>
                        </a:rPr>
                        <a:t>Shorts, jeans </a:t>
                      </a:r>
                      <a:r>
                        <a:rPr lang="fr-FR" sz="800" b="0" spc="0" dirty="0" err="1">
                          <a:effectLst/>
                          <a:latin typeface="Calibri Light" panose="020F0302020204030204" pitchFamily="34" charset="0"/>
                          <a:cs typeface="Calibri Light" panose="020F0302020204030204" pitchFamily="34" charset="0"/>
                        </a:rPr>
                        <a:t>shirts</a:t>
                      </a:r>
                      <a:r>
                        <a:rPr lang="fr-FR" sz="800" b="0" spc="0" dirty="0">
                          <a:effectLst/>
                          <a:latin typeface="Calibri Light" panose="020F0302020204030204" pitchFamily="34" charset="0"/>
                          <a:cs typeface="Calibri Light" panose="020F0302020204030204" pitchFamily="34" charset="0"/>
                        </a:rPr>
                        <a:t> (Pantalon </a:t>
                      </a:r>
                      <a:r>
                        <a:rPr lang="fr-FR" sz="800" b="0" spc="0" dirty="0" err="1">
                          <a:effectLst/>
                          <a:latin typeface="Calibri Light" panose="020F0302020204030204" pitchFamily="34" charset="0"/>
                          <a:cs typeface="Calibri Light" panose="020F0302020204030204" pitchFamily="34" charset="0"/>
                        </a:rPr>
                        <a:t>corto</a:t>
                      </a:r>
                      <a:r>
                        <a:rPr lang="fr-FR" sz="800" b="0" spc="0" dirty="0">
                          <a:effectLst/>
                          <a:latin typeface="Calibri Light" panose="020F0302020204030204" pitchFamily="34" charset="0"/>
                          <a:cs typeface="Calibri Light" panose="020F0302020204030204" pitchFamily="34" charset="0"/>
                        </a:rPr>
                        <a:t>, jeans, </a:t>
                      </a:r>
                      <a:r>
                        <a:rPr lang="fr-FR" sz="800" b="0" spc="0" dirty="0" err="1">
                          <a:effectLst/>
                          <a:latin typeface="Calibri Light" panose="020F0302020204030204" pitchFamily="34" charset="0"/>
                          <a:cs typeface="Calibri Light" panose="020F0302020204030204" pitchFamily="34" charset="0"/>
                        </a:rPr>
                        <a:t>camisetas</a:t>
                      </a:r>
                      <a:r>
                        <a:rPr lang="fr-FR" sz="800" b="0" spc="0" dirty="0">
                          <a:effectLst/>
                          <a:latin typeface="Calibri Light" panose="020F0302020204030204" pitchFamily="34" charset="0"/>
                          <a:cs typeface="Calibri Light" panose="020F0302020204030204" pitchFamily="34" charset="0"/>
                        </a:rPr>
                        <a:t>)</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1400173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¿A qué jugaba cuando era niño/a?</a:t>
            </a:r>
            <a:endParaRPr lang="es-CO" dirty="0"/>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27</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3065600825"/>
              </p:ext>
            </p:extLst>
          </p:nvPr>
        </p:nvGraphicFramePr>
        <p:xfrm>
          <a:off x="133350" y="879471"/>
          <a:ext cx="8940692" cy="425196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A la bolita, al </a:t>
                      </a:r>
                      <a:r>
                        <a:rPr lang="es-MX" sz="800" b="0" spc="0" dirty="0" err="1">
                          <a:effectLst/>
                          <a:latin typeface="Calibri Light" panose="020F0302020204030204" pitchFamily="34" charset="0"/>
                          <a:cs typeface="Calibri Light" panose="020F0302020204030204" pitchFamily="34" charset="0"/>
                        </a:rPr>
                        <a:t>cucuo</a:t>
                      </a:r>
                      <a:r>
                        <a:rPr lang="es-MX" sz="800" b="0" spc="0" dirty="0">
                          <a:effectLst/>
                          <a:latin typeface="Calibri Light" panose="020F0302020204030204" pitchFamily="34" charset="0"/>
                          <a:cs typeface="Calibri Light" panose="020F0302020204030204" pitchFamily="34" charset="0"/>
                        </a:rPr>
                        <a:t>, al </a:t>
                      </a:r>
                      <a:r>
                        <a:rPr lang="es-MX" sz="800" b="0" spc="0" dirty="0" err="1">
                          <a:effectLst/>
                          <a:latin typeface="Calibri Light" panose="020F0302020204030204" pitchFamily="34" charset="0"/>
                          <a:cs typeface="Calibri Light" panose="020F0302020204030204" pitchFamily="34" charset="0"/>
                        </a:rPr>
                        <a:t>escondio</a:t>
                      </a:r>
                      <a:r>
                        <a:rPr lang="es-MX" sz="800" b="0" spc="0" dirty="0">
                          <a:effectLst/>
                          <a:latin typeface="Calibri Light" panose="020F0302020204030204" pitchFamily="34" charset="0"/>
                          <a:cs typeface="Calibri Light" panose="020F0302020204030204" pitchFamily="34" charset="0"/>
                        </a:rPr>
                        <a:t> ala gallina ciega</a:t>
                      </a:r>
                    </a:p>
                    <a:p>
                      <a:pPr algn="l"/>
                      <a:r>
                        <a:rPr lang="es-MX" sz="800" b="0" spc="0" dirty="0">
                          <a:effectLst/>
                          <a:latin typeface="Calibri Light" panose="020F0302020204030204" pitchFamily="34" charset="0"/>
                          <a:cs typeface="Calibri Light" panose="020F0302020204030204" pitchFamily="34" charset="0"/>
                        </a:rPr>
                        <a:t>A las muñecas a la peregrina, a la </a:t>
                      </a:r>
                      <a:r>
                        <a:rPr lang="es-MX" sz="800" b="0" spc="0" dirty="0" err="1">
                          <a:effectLst/>
                          <a:latin typeface="Calibri Light" panose="020F0302020204030204" pitchFamily="34" charset="0"/>
                          <a:cs typeface="Calibri Light" panose="020F0302020204030204" pitchFamily="34" charset="0"/>
                        </a:rPr>
                        <a:t>cabulla</a:t>
                      </a:r>
                      <a:endParaRPr lang="es-MX" sz="800" b="0" spc="0" dirty="0">
                        <a:effectLst/>
                        <a:latin typeface="Calibri Light" panose="020F0302020204030204" pitchFamily="34" charset="0"/>
                        <a:cs typeface="Calibri Light" panose="020F0302020204030204" pitchFamily="34" charset="0"/>
                      </a:endParaRPr>
                    </a:p>
                    <a:p>
                      <a:pPr algn="l"/>
                      <a:r>
                        <a:rPr lang="es-MX" sz="800" b="0" spc="0" dirty="0">
                          <a:effectLst/>
                          <a:latin typeface="Calibri Light" panose="020F0302020204030204" pitchFamily="34" charset="0"/>
                          <a:cs typeface="Calibri Light" panose="020F0302020204030204" pitchFamily="34" charset="0"/>
                        </a:rPr>
                        <a:t>Rafael: Al yoyo, trompo y </a:t>
                      </a:r>
                      <a:r>
                        <a:rPr lang="es-MX" sz="800" b="0" spc="0" dirty="0" err="1">
                          <a:effectLst/>
                          <a:latin typeface="Calibri Light" panose="020F0302020204030204" pitchFamily="34" charset="0"/>
                          <a:cs typeface="Calibri Light" panose="020F0302020204030204" pitchFamily="34" charset="0"/>
                        </a:rPr>
                        <a:t>metricas</a:t>
                      </a:r>
                      <a:r>
                        <a:rPr lang="es-MX" sz="800" b="0" spc="0" dirty="0">
                          <a:effectLst/>
                          <a:latin typeface="Calibri Light" panose="020F0302020204030204" pitchFamily="34" charset="0"/>
                          <a:cs typeface="Calibri Light" panose="020F0302020204030204" pitchFamily="34" charset="0"/>
                        </a:rPr>
                        <a:t>.</a:t>
                      </a:r>
                    </a:p>
                    <a:p>
                      <a:pPr algn="l"/>
                      <a:r>
                        <a:rPr lang="es-MX" sz="800" b="0" spc="0" dirty="0">
                          <a:effectLst/>
                          <a:latin typeface="Calibri Light" panose="020F0302020204030204" pitchFamily="34" charset="0"/>
                          <a:cs typeface="Calibri Light" panose="020F0302020204030204" pitchFamily="34" charset="0"/>
                        </a:rPr>
                        <a:t>A las muñecas, cunas, joyitas, </a:t>
                      </a:r>
                      <a:r>
                        <a:rPr lang="es-MX" sz="800" b="0" spc="0" dirty="0" err="1">
                          <a:effectLst/>
                          <a:latin typeface="Calibri Light" panose="020F0302020204030204" pitchFamily="34" charset="0"/>
                          <a:cs typeface="Calibri Light" panose="020F0302020204030204" pitchFamily="34" charset="0"/>
                        </a:rPr>
                        <a:t>calderitos</a:t>
                      </a:r>
                      <a:r>
                        <a:rPr lang="es-MX" sz="800" b="0" spc="0" dirty="0">
                          <a:effectLst/>
                          <a:latin typeface="Calibri Light" panose="020F0302020204030204" pitchFamily="34" charset="0"/>
                          <a:cs typeface="Calibri Light" panose="020F0302020204030204" pitchFamily="34" charset="0"/>
                        </a:rPr>
                        <a:t>. Me encantaba hacer comida.</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A las muñecas</a:t>
                      </a:r>
                    </a:p>
                    <a:p>
                      <a:pPr algn="l"/>
                      <a:r>
                        <a:rPr lang="es-MX" sz="800" b="0" spc="0" dirty="0">
                          <a:effectLst/>
                          <a:latin typeface="Calibri Light" panose="020F0302020204030204" pitchFamily="34" charset="0"/>
                          <a:cs typeface="Calibri Light" panose="020F0302020204030204" pitchFamily="34" charset="0"/>
                        </a:rPr>
                        <a:t>Futbol y juegos infantiles.</a:t>
                      </a:r>
                    </a:p>
                    <a:p>
                      <a:pPr algn="l"/>
                      <a:r>
                        <a:rPr lang="es-MX" sz="800" b="0" spc="0" dirty="0">
                          <a:effectLst/>
                          <a:latin typeface="Calibri Light" panose="020F0302020204030204" pitchFamily="34" charset="0"/>
                          <a:cs typeface="Calibri Light" panose="020F0302020204030204" pitchFamily="34" charset="0"/>
                        </a:rPr>
                        <a:t>A la cocina con su hermana.</a:t>
                      </a:r>
                    </a:p>
                    <a:p>
                      <a:pPr algn="l"/>
                      <a:r>
                        <a:rPr lang="es-MX" sz="800" b="0" spc="0" dirty="0">
                          <a:effectLst/>
                          <a:latin typeface="Calibri Light" panose="020F0302020204030204" pitchFamily="34" charset="0"/>
                          <a:cs typeface="Calibri Light" panose="020F0302020204030204" pitchFamily="34" charset="0"/>
                        </a:rPr>
                        <a:t>Jugaba mucho al bolillo, al escondido, a la ronda </a:t>
                      </a:r>
                      <a:r>
                        <a:rPr lang="es-MX" sz="800" b="0" spc="0" dirty="0" err="1">
                          <a:effectLst/>
                          <a:latin typeface="Calibri Light" panose="020F0302020204030204" pitchFamily="34" charset="0"/>
                          <a:cs typeface="Calibri Light" panose="020F0302020204030204" pitchFamily="34" charset="0"/>
                        </a:rPr>
                        <a:t>ronda</a:t>
                      </a:r>
                      <a:r>
                        <a:rPr lang="es-MX" sz="800" b="0" spc="0" dirty="0">
                          <a:effectLst/>
                          <a:latin typeface="Calibri Light" panose="020F0302020204030204" pitchFamily="34" charset="0"/>
                          <a:cs typeface="Calibri Light" panose="020F0302020204030204" pitchFamily="34" charset="0"/>
                        </a:rPr>
                        <a:t>, a los </a:t>
                      </a:r>
                      <a:r>
                        <a:rPr lang="es-MX" sz="800" b="0" spc="0" dirty="0" err="1">
                          <a:effectLst/>
                          <a:latin typeface="Calibri Light" panose="020F0302020204030204" pitchFamily="34" charset="0"/>
                          <a:cs typeface="Calibri Light" panose="020F0302020204030204" pitchFamily="34" charset="0"/>
                        </a:rPr>
                        <a:t>chocoros</a:t>
                      </a:r>
                      <a:r>
                        <a:rPr lang="es-MX" sz="800" b="0" spc="0" dirty="0">
                          <a:effectLst/>
                          <a:latin typeface="Calibri Light" panose="020F0302020204030204" pitchFamily="34" charset="0"/>
                          <a:cs typeface="Calibri Light" panose="020F0302020204030204" pitchFamily="34" charset="0"/>
                        </a:rPr>
                        <a:t> y hacíamos </a:t>
                      </a:r>
                      <a:r>
                        <a:rPr lang="es-MX" sz="800" b="0" spc="0" dirty="0" err="1">
                          <a:effectLst/>
                          <a:latin typeface="Calibri Light" panose="020F0302020204030204" pitchFamily="34" charset="0"/>
                          <a:cs typeface="Calibri Light" panose="020F0302020204030204" pitchFamily="34" charset="0"/>
                        </a:rPr>
                        <a:t>cosinaitos</a:t>
                      </a:r>
                      <a:r>
                        <a:rPr lang="es-MX" sz="800" b="0" spc="0" dirty="0">
                          <a:effectLst/>
                          <a:latin typeface="Calibri Light" panose="020F0302020204030204" pitchFamily="34" charset="0"/>
                          <a:cs typeface="Calibri Light" panose="020F0302020204030204" pitchFamily="34" charset="0"/>
                        </a:rPr>
                        <a:t> con la cabecitas del arroz</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A las muñecas, no la dejaban salir mucho de su casa</a:t>
                      </a:r>
                    </a:p>
                    <a:p>
                      <a:pPr algn="l"/>
                      <a:r>
                        <a:rPr lang="es-MX" sz="800" b="0" spc="0" dirty="0">
                          <a:effectLst/>
                          <a:latin typeface="Calibri Light" panose="020F0302020204030204" pitchFamily="34" charset="0"/>
                          <a:cs typeface="Calibri Light" panose="020F0302020204030204" pitchFamily="34" charset="0"/>
                        </a:rPr>
                        <a:t>AL ESCONDITE </a:t>
                      </a:r>
                    </a:p>
                    <a:p>
                      <a:pPr algn="l"/>
                      <a:r>
                        <a:rPr lang="es-MX" sz="800" b="0" spc="0" dirty="0">
                          <a:effectLst/>
                          <a:latin typeface="Calibri Light" panose="020F0302020204030204" pitchFamily="34" charset="0"/>
                          <a:cs typeface="Calibri Light" panose="020F0302020204030204" pitchFamily="34" charset="0"/>
                        </a:rPr>
                        <a:t>Siempre me ha gustado el juego. Bueno ya eso se perdió las tradiciones, la bolita, el trompo, que te digo, el bate de tapita, la bolita de caucho, esas tradiciones en estos </a:t>
                      </a:r>
                      <a:r>
                        <a:rPr lang="es-MX" sz="800" b="0" spc="0" dirty="0" err="1">
                          <a:effectLst/>
                          <a:latin typeface="Calibri Light" panose="020F0302020204030204" pitchFamily="34" charset="0"/>
                          <a:cs typeface="Calibri Light" panose="020F0302020204030204" pitchFamily="34" charset="0"/>
                        </a:rPr>
                        <a:t>timepos</a:t>
                      </a:r>
                      <a:r>
                        <a:rPr lang="es-MX" sz="800" b="0" spc="0" dirty="0">
                          <a:effectLst/>
                          <a:latin typeface="Calibri Light" panose="020F0302020204030204" pitchFamily="34" charset="0"/>
                          <a:cs typeface="Calibri Light" panose="020F0302020204030204" pitchFamily="34" charset="0"/>
                        </a:rPr>
                        <a:t> estamos tratando de rescatarlas|</a:t>
                      </a:r>
                    </a:p>
                    <a:p>
                      <a:pPr algn="l"/>
                      <a:r>
                        <a:rPr lang="es-MX" sz="800" b="0" spc="0" dirty="0">
                          <a:effectLst/>
                          <a:latin typeface="Calibri Light" panose="020F0302020204030204" pitchFamily="34" charset="0"/>
                          <a:cs typeface="Calibri Light" panose="020F0302020204030204" pitchFamily="34" charset="0"/>
                        </a:rPr>
                        <a:t>ala tienda, la mama y el papa, ala pita, al </a:t>
                      </a:r>
                      <a:r>
                        <a:rPr lang="es-MX" sz="800" b="0" spc="0" dirty="0" err="1">
                          <a:effectLst/>
                          <a:latin typeface="Calibri Light" panose="020F0302020204030204" pitchFamily="34" charset="0"/>
                          <a:cs typeface="Calibri Light" panose="020F0302020204030204" pitchFamily="34" charset="0"/>
                        </a:rPr>
                        <a:t>belillo</a:t>
                      </a:r>
                      <a:r>
                        <a:rPr lang="es-MX" sz="800" b="0" spc="0" dirty="0">
                          <a:effectLst/>
                          <a:latin typeface="Calibri Light" panose="020F0302020204030204" pitchFamily="34" charset="0"/>
                          <a:cs typeface="Calibri Light" panose="020F0302020204030204" pitchFamily="34" charset="0"/>
                        </a:rPr>
                        <a:t>, ala pelegrina, al colegio</a:t>
                      </a:r>
                    </a:p>
                    <a:p>
                      <a:pPr algn="l"/>
                      <a:r>
                        <a:rPr lang="es-MX" sz="800" b="0" spc="0" dirty="0">
                          <a:effectLst/>
                          <a:latin typeface="Calibri Light" panose="020F0302020204030204" pitchFamily="34" charset="0"/>
                          <a:cs typeface="Calibri Light" panose="020F0302020204030204" pitchFamily="34" charset="0"/>
                        </a:rPr>
                        <a:t>Llena, penca escondida, </a:t>
                      </a:r>
                      <a:r>
                        <a:rPr lang="es-MX" sz="800" b="0" spc="0" dirty="0" err="1">
                          <a:effectLst/>
                          <a:latin typeface="Calibri Light" panose="020F0302020204030204" pitchFamily="34" charset="0"/>
                          <a:cs typeface="Calibri Light" panose="020F0302020204030204" pitchFamily="34" charset="0"/>
                        </a:rPr>
                        <a:t>fusilado,escondite</a:t>
                      </a:r>
                      <a:r>
                        <a:rPr lang="es-MX" sz="800" b="0" spc="0" dirty="0">
                          <a:effectLst/>
                          <a:latin typeface="Calibri Light" panose="020F0302020204030204" pitchFamily="34" charset="0"/>
                          <a:cs typeface="Calibri Light" panose="020F0302020204030204" pitchFamily="34" charset="0"/>
                        </a:rPr>
                        <a:t>, la tripita </a:t>
                      </a:r>
                      <a:r>
                        <a:rPr lang="es-MX" sz="800" b="0" spc="0" dirty="0" err="1">
                          <a:effectLst/>
                          <a:latin typeface="Calibri Light" panose="020F0302020204030204" pitchFamily="34" charset="0"/>
                          <a:cs typeface="Calibri Light" panose="020F0302020204030204" pitchFamily="34" charset="0"/>
                        </a:rPr>
                        <a:t>cagala</a:t>
                      </a:r>
                      <a:r>
                        <a:rPr lang="es-MX" sz="800" b="0" spc="0" dirty="0">
                          <a:effectLst/>
                          <a:latin typeface="Calibri Light" panose="020F0302020204030204" pitchFamily="34" charset="0"/>
                          <a:cs typeface="Calibri Light" panose="020F0302020204030204" pitchFamily="34" charset="0"/>
                        </a:rPr>
                        <a:t> </a:t>
                      </a:r>
                    </a:p>
                    <a:p>
                      <a:pPr algn="l"/>
                      <a:r>
                        <a:rPr lang="es-MX" sz="800" b="0" spc="0" dirty="0">
                          <a:effectLst/>
                          <a:latin typeface="Calibri Light" panose="020F0302020204030204" pitchFamily="34" charset="0"/>
                          <a:cs typeface="Calibri Light" panose="020F0302020204030204" pitchFamily="34" charset="0"/>
                        </a:rPr>
                        <a:t>Al escondido, al </a:t>
                      </a:r>
                      <a:r>
                        <a:rPr lang="es-MX" sz="800" b="0" spc="0" dirty="0" err="1">
                          <a:effectLst/>
                          <a:latin typeface="Calibri Light" panose="020F0302020204030204" pitchFamily="34" charset="0"/>
                          <a:cs typeface="Calibri Light" panose="020F0302020204030204" pitchFamily="34" charset="0"/>
                        </a:rPr>
                        <a:t>yimmi</a:t>
                      </a:r>
                      <a:r>
                        <a:rPr lang="es-MX" sz="800" b="0" spc="0" dirty="0">
                          <a:effectLst/>
                          <a:latin typeface="Calibri Light" panose="020F0302020204030204" pitchFamily="34" charset="0"/>
                          <a:cs typeface="Calibri Light" panose="020F0302020204030204" pitchFamily="34" charset="0"/>
                        </a:rPr>
                        <a:t>, fútbol.</a:t>
                      </a:r>
                    </a:p>
                    <a:p>
                      <a:pPr algn="l"/>
                      <a:r>
                        <a:rPr lang="es-MX" sz="800" b="0" spc="0" dirty="0">
                          <a:effectLst/>
                          <a:latin typeface="Calibri Light" panose="020F0302020204030204" pitchFamily="34" charset="0"/>
                          <a:cs typeface="Calibri Light" panose="020F0302020204030204" pitchFamily="34" charset="0"/>
                        </a:rPr>
                        <a:t>Básicamente juegos tradicionales como tenia dos hermanos una mayor y una menor siempre jugábamos al vasito de agua al escondido, juegos tradicionales</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Peregrina, las chinas, al escondido, a saltar la cuerda, con las muñecas, al cuaderno chismoso, al stop.</a:t>
                      </a:r>
                    </a:p>
                    <a:p>
                      <a:pPr algn="l"/>
                      <a:r>
                        <a:rPr lang="es-MX" sz="800" b="0" spc="0" dirty="0">
                          <a:effectLst/>
                          <a:latin typeface="Calibri Light" panose="020F0302020204030204" pitchFamily="34" charset="0"/>
                          <a:cs typeface="Calibri Light" panose="020F0302020204030204" pitchFamily="34" charset="0"/>
                        </a:rPr>
                        <a:t>Jugaba a la rayuela, el escondite, con las chinas, la gallina ciega y el  juego de las sillas.</a:t>
                      </a:r>
                    </a:p>
                    <a:p>
                      <a:pPr algn="l"/>
                      <a:r>
                        <a:rPr lang="es-MX" sz="800" b="0" spc="0" dirty="0">
                          <a:effectLst/>
                          <a:latin typeface="Calibri Light" panose="020F0302020204030204" pitchFamily="34" charset="0"/>
                          <a:cs typeface="Calibri Light" panose="020F0302020204030204" pitchFamily="34" charset="0"/>
                        </a:rPr>
                        <a:t>El, escondido, el </a:t>
                      </a:r>
                      <a:r>
                        <a:rPr lang="es-MX" sz="800" b="0" spc="0" dirty="0" err="1">
                          <a:effectLst/>
                          <a:latin typeface="Calibri Light" panose="020F0302020204030204" pitchFamily="34" charset="0"/>
                          <a:cs typeface="Calibri Light" panose="020F0302020204030204" pitchFamily="34" charset="0"/>
                        </a:rPr>
                        <a:t>yimi</a:t>
                      </a:r>
                      <a:r>
                        <a:rPr lang="es-MX" sz="800" b="0" spc="0" dirty="0">
                          <a:effectLst/>
                          <a:latin typeface="Calibri Light" panose="020F0302020204030204" pitchFamily="34" charset="0"/>
                          <a:cs typeface="Calibri Light" panose="020F0302020204030204" pitchFamily="34" charset="0"/>
                        </a:rPr>
                        <a:t>, el </a:t>
                      </a:r>
                      <a:r>
                        <a:rPr lang="es-MX" sz="800" b="0" spc="0" dirty="0" err="1">
                          <a:effectLst/>
                          <a:latin typeface="Calibri Light" panose="020F0302020204030204" pitchFamily="34" charset="0"/>
                          <a:cs typeface="Calibri Light" panose="020F0302020204030204" pitchFamily="34" charset="0"/>
                        </a:rPr>
                        <a:t>calao</a:t>
                      </a:r>
                      <a:r>
                        <a:rPr lang="es-MX" sz="800" b="0" spc="0" dirty="0">
                          <a:effectLst/>
                          <a:latin typeface="Calibri Light" panose="020F0302020204030204" pitchFamily="34" charset="0"/>
                          <a:cs typeface="Calibri Light" panose="020F0302020204030204" pitchFamily="34" charset="0"/>
                        </a:rPr>
                        <a:t>, el arranca yuca</a:t>
                      </a:r>
                    </a:p>
                    <a:p>
                      <a:pPr algn="l"/>
                      <a:r>
                        <a:rPr lang="es-MX" sz="800" b="0" spc="0" dirty="0">
                          <a:effectLst/>
                          <a:latin typeface="Calibri Light" panose="020F0302020204030204" pitchFamily="34" charset="0"/>
                          <a:cs typeface="Calibri Light" panose="020F0302020204030204" pitchFamily="34" charset="0"/>
                        </a:rPr>
                        <a:t>jugábamos a la muñecas, </a:t>
                      </a:r>
                      <a:r>
                        <a:rPr lang="es-MX" sz="800" b="0" spc="0" dirty="0" err="1">
                          <a:effectLst/>
                          <a:latin typeface="Calibri Light" panose="020F0302020204030204" pitchFamily="34" charset="0"/>
                          <a:cs typeface="Calibri Light" panose="020F0302020204030204" pitchFamily="34" charset="0"/>
                        </a:rPr>
                        <a:t>arrancayuca</a:t>
                      </a:r>
                      <a:r>
                        <a:rPr lang="es-MX" sz="800" b="0" spc="0" dirty="0">
                          <a:effectLst/>
                          <a:latin typeface="Calibri Light" panose="020F0302020204030204" pitchFamily="34" charset="0"/>
                          <a:cs typeface="Calibri Light" panose="020F0302020204030204" pitchFamily="34" charset="0"/>
                        </a:rPr>
                        <a:t>, al </a:t>
                      </a:r>
                      <a:r>
                        <a:rPr lang="es-MX" sz="800" b="0" spc="0" dirty="0" err="1">
                          <a:effectLst/>
                          <a:latin typeface="Calibri Light" panose="020F0302020204030204" pitchFamily="34" charset="0"/>
                          <a:cs typeface="Calibri Light" panose="020F0302020204030204" pitchFamily="34" charset="0"/>
                        </a:rPr>
                        <a:t>Yimi</a:t>
                      </a:r>
                      <a:r>
                        <a:rPr lang="es-MX" sz="800" b="0" spc="0" dirty="0">
                          <a:effectLst/>
                          <a:latin typeface="Calibri Light" panose="020F0302020204030204" pitchFamily="34" charset="0"/>
                          <a:cs typeface="Calibri Light" panose="020F0302020204030204" pitchFamily="34" charset="0"/>
                        </a:rPr>
                        <a:t> , al </a:t>
                      </a:r>
                      <a:r>
                        <a:rPr lang="es-MX" sz="800" b="0" spc="0" dirty="0" err="1">
                          <a:effectLst/>
                          <a:latin typeface="Calibri Light" panose="020F0302020204030204" pitchFamily="34" charset="0"/>
                          <a:cs typeface="Calibri Light" panose="020F0302020204030204" pitchFamily="34" charset="0"/>
                        </a:rPr>
                        <a:t>escondio</a:t>
                      </a:r>
                      <a:r>
                        <a:rPr lang="es-MX" sz="800" b="0" spc="0" dirty="0">
                          <a:effectLst/>
                          <a:latin typeface="Calibri Light" panose="020F0302020204030204" pitchFamily="34" charset="0"/>
                          <a:cs typeface="Calibri Light" panose="020F0302020204030204" pitchFamily="34" charset="0"/>
                        </a:rPr>
                        <a:t>, Futbol, </a:t>
                      </a:r>
                      <a:r>
                        <a:rPr lang="es-MX" sz="800" b="0" spc="0" dirty="0" err="1">
                          <a:effectLst/>
                          <a:latin typeface="Calibri Light" panose="020F0302020204030204" pitchFamily="34" charset="0"/>
                          <a:cs typeface="Calibri Light" panose="020F0302020204030204" pitchFamily="34" charset="0"/>
                        </a:rPr>
                        <a:t>Kitball</a:t>
                      </a:r>
                      <a:r>
                        <a:rPr lang="es-MX" sz="800" b="0" spc="0" dirty="0">
                          <a:effectLst/>
                          <a:latin typeface="Calibri Light" panose="020F0302020204030204" pitchFamily="34" charset="0"/>
                          <a:cs typeface="Calibri Light" panose="020F0302020204030204" pitchFamily="34" charset="0"/>
                        </a:rPr>
                        <a:t>. </a:t>
                      </a:r>
                    </a:p>
                    <a:p>
                      <a:pPr algn="l"/>
                      <a:r>
                        <a:rPr lang="es-MX" sz="800" b="0" spc="0" dirty="0">
                          <a:effectLst/>
                          <a:latin typeface="Calibri Light" panose="020F0302020204030204" pitchFamily="34" charset="0"/>
                          <a:cs typeface="Calibri Light" panose="020F0302020204030204" pitchFamily="34" charset="0"/>
                        </a:rPr>
                        <a:t>Pelegrina , tres </a:t>
                      </a:r>
                      <a:r>
                        <a:rPr lang="es-MX" sz="800" b="0" spc="0" dirty="0" err="1">
                          <a:effectLst/>
                          <a:latin typeface="Calibri Light" panose="020F0302020204030204" pitchFamily="34" charset="0"/>
                          <a:cs typeface="Calibri Light" panose="020F0302020204030204" pitchFamily="34" charset="0"/>
                        </a:rPr>
                        <a:t>tres</a:t>
                      </a:r>
                      <a:r>
                        <a:rPr lang="es-MX" sz="800" b="0" spc="0" dirty="0">
                          <a:effectLst/>
                          <a:latin typeface="Calibri Light" panose="020F0302020204030204" pitchFamily="34" charset="0"/>
                          <a:cs typeface="Calibri Light" panose="020F0302020204030204" pitchFamily="34" charset="0"/>
                        </a:rPr>
                        <a:t> , a la china.</a:t>
                      </a:r>
                    </a:p>
                    <a:p>
                      <a:pPr algn="l"/>
                      <a:r>
                        <a:rPr lang="es-MX" sz="800" b="0" spc="0" dirty="0">
                          <a:effectLst/>
                          <a:latin typeface="Calibri Light" panose="020F0302020204030204" pitchFamily="34" charset="0"/>
                          <a:cs typeface="Calibri Light" panose="020F0302020204030204" pitchFamily="34" charset="0"/>
                        </a:rPr>
                        <a:t> Las </a:t>
                      </a:r>
                      <a:r>
                        <a:rPr lang="es-MX" sz="800" b="0" spc="0" dirty="0" err="1">
                          <a:effectLst/>
                          <a:latin typeface="Calibri Light" panose="020F0302020204030204" pitchFamily="34" charset="0"/>
                          <a:cs typeface="Calibri Light" panose="020F0302020204030204" pitchFamily="34" charset="0"/>
                        </a:rPr>
                        <a:t>muñecas,al</a:t>
                      </a:r>
                      <a:r>
                        <a:rPr lang="es-MX" sz="800" b="0" spc="0" dirty="0">
                          <a:effectLst/>
                          <a:latin typeface="Calibri Light" panose="020F0302020204030204" pitchFamily="34" charset="0"/>
                          <a:cs typeface="Calibri Light" panose="020F0302020204030204" pitchFamily="34" charset="0"/>
                        </a:rPr>
                        <a:t> escondido, a la cocina.</a:t>
                      </a:r>
                    </a:p>
                    <a:p>
                      <a:pPr algn="l"/>
                      <a:r>
                        <a:rPr lang="es-MX" sz="800" b="0" spc="0" dirty="0">
                          <a:effectLst/>
                          <a:latin typeface="Calibri Light" panose="020F0302020204030204" pitchFamily="34" charset="0"/>
                          <a:cs typeface="Calibri Light" panose="020F0302020204030204" pitchFamily="34" charset="0"/>
                        </a:rPr>
                        <a:t>al </a:t>
                      </a:r>
                      <a:r>
                        <a:rPr lang="es-MX" sz="800" b="0" spc="0" dirty="0" err="1">
                          <a:effectLst/>
                          <a:latin typeface="Calibri Light" panose="020F0302020204030204" pitchFamily="34" charset="0"/>
                          <a:cs typeface="Calibri Light" panose="020F0302020204030204" pitchFamily="34" charset="0"/>
                        </a:rPr>
                        <a:t>escondido,a</a:t>
                      </a:r>
                      <a:r>
                        <a:rPr lang="es-MX" sz="800" b="0" spc="0" dirty="0">
                          <a:effectLst/>
                          <a:latin typeface="Calibri Light" panose="020F0302020204030204" pitchFamily="34" charset="0"/>
                          <a:cs typeface="Calibri Light" panose="020F0302020204030204" pitchFamily="34" charset="0"/>
                        </a:rPr>
                        <a:t> la </a:t>
                      </a:r>
                      <a:r>
                        <a:rPr lang="es-MX" sz="800" b="0" spc="0" dirty="0" err="1">
                          <a:effectLst/>
                          <a:latin typeface="Calibri Light" panose="020F0302020204030204" pitchFamily="34" charset="0"/>
                          <a:cs typeface="Calibri Light" panose="020F0302020204030204" pitchFamily="34" charset="0"/>
                        </a:rPr>
                        <a:t>yuca,ova</a:t>
                      </a:r>
                      <a:r>
                        <a:rPr lang="es-MX" sz="800" b="0" spc="0" dirty="0">
                          <a:effectLst/>
                          <a:latin typeface="Calibri Light" panose="020F0302020204030204" pitchFamily="34" charset="0"/>
                          <a:cs typeface="Calibri Light" panose="020F0302020204030204" pitchFamily="34" charset="0"/>
                        </a:rPr>
                        <a:t>, al </a:t>
                      </a:r>
                      <a:r>
                        <a:rPr lang="es-MX" sz="800" b="0" spc="0" dirty="0" err="1">
                          <a:effectLst/>
                          <a:latin typeface="Calibri Light" panose="020F0302020204030204" pitchFamily="34" charset="0"/>
                          <a:cs typeface="Calibri Light" panose="020F0302020204030204" pitchFamily="34" charset="0"/>
                        </a:rPr>
                        <a:t>jimi</a:t>
                      </a:r>
                      <a:r>
                        <a:rPr lang="es-MX" sz="800" b="0" spc="0" dirty="0">
                          <a:effectLst/>
                          <a:latin typeface="Calibri Light" panose="020F0302020204030204" pitchFamily="34" charset="0"/>
                          <a:cs typeface="Calibri Light" panose="020F0302020204030204" pitchFamily="34" charset="0"/>
                        </a:rPr>
                        <a:t>, a las muñecas y a los </a:t>
                      </a:r>
                      <a:r>
                        <a:rPr lang="es-MX" sz="800" b="0" spc="0" dirty="0" err="1">
                          <a:effectLst/>
                          <a:latin typeface="Calibri Light" panose="020F0302020204030204" pitchFamily="34" charset="0"/>
                          <a:cs typeface="Calibri Light" panose="020F0302020204030204" pitchFamily="34" charset="0"/>
                        </a:rPr>
                        <a:t>jazzes</a:t>
                      </a:r>
                      <a:r>
                        <a:rPr lang="es-MX" sz="800" b="0" spc="0" dirty="0">
                          <a:effectLst/>
                          <a:latin typeface="Calibri Light" panose="020F0302020204030204" pitchFamily="34" charset="0"/>
                          <a:cs typeface="Calibri Light" panose="020F0302020204030204" pitchFamily="34" charset="0"/>
                        </a:rPr>
                        <a:t> </a:t>
                      </a:r>
                    </a:p>
                    <a:p>
                      <a:pPr algn="l"/>
                      <a:r>
                        <a:rPr lang="es-MX" sz="800" b="0" spc="0" dirty="0">
                          <a:effectLst/>
                          <a:latin typeface="Calibri Light" panose="020F0302020204030204" pitchFamily="34" charset="0"/>
                          <a:cs typeface="Calibri Light" panose="020F0302020204030204" pitchFamily="34" charset="0"/>
                        </a:rPr>
                        <a:t>Al </a:t>
                      </a:r>
                      <a:r>
                        <a:rPr lang="es-MX" sz="800" b="0" spc="0" dirty="0" err="1">
                          <a:effectLst/>
                          <a:latin typeface="Calibri Light" panose="020F0302020204030204" pitchFamily="34" charset="0"/>
                          <a:cs typeface="Calibri Light" panose="020F0302020204030204" pitchFamily="34" charset="0"/>
                        </a:rPr>
                        <a:t>cocinaito</a:t>
                      </a:r>
                      <a:r>
                        <a:rPr lang="es-MX" sz="800" b="0" spc="0" dirty="0">
                          <a:effectLst/>
                          <a:latin typeface="Calibri Light" panose="020F0302020204030204" pitchFamily="34" charset="0"/>
                          <a:cs typeface="Calibri Light" panose="020F0302020204030204" pitchFamily="34" charset="0"/>
                        </a:rPr>
                        <a:t>, burritos, a los carritos, etc...</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jugaban un juego muy popular llamado el </a:t>
                      </a:r>
                      <a:r>
                        <a:rPr lang="es-MX" sz="800" b="0" spc="0" dirty="0" err="1">
                          <a:effectLst/>
                          <a:latin typeface="Calibri Light" panose="020F0302020204030204" pitchFamily="34" charset="0"/>
                          <a:cs typeface="Calibri Light" panose="020F0302020204030204" pitchFamily="34" charset="0"/>
                        </a:rPr>
                        <a:t>cogio</a:t>
                      </a:r>
                      <a:r>
                        <a:rPr lang="es-MX" sz="800" b="0" spc="0" dirty="0">
                          <a:effectLst/>
                          <a:latin typeface="Calibri Light" panose="020F0302020204030204" pitchFamily="34" charset="0"/>
                          <a:cs typeface="Calibri Light" panose="020F0302020204030204" pitchFamily="34" charset="0"/>
                        </a:rPr>
                        <a:t> que era correr y correr y a </a:t>
                      </a:r>
                      <a:r>
                        <a:rPr lang="es-MX" sz="800" b="0" spc="0" dirty="0" err="1">
                          <a:effectLst/>
                          <a:latin typeface="Calibri Light" panose="020F0302020204030204" pitchFamily="34" charset="0"/>
                          <a:cs typeface="Calibri Light" panose="020F0302020204030204" pitchFamily="34" charset="0"/>
                        </a:rPr>
                        <a:t>a</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trapar</a:t>
                      </a:r>
                      <a:r>
                        <a:rPr lang="es-MX" sz="800" b="0" spc="0" dirty="0">
                          <a:effectLst/>
                          <a:latin typeface="Calibri Light" panose="020F0302020204030204" pitchFamily="34" charset="0"/>
                          <a:cs typeface="Calibri Light" panose="020F0302020204030204" pitchFamily="34" charset="0"/>
                        </a:rPr>
                        <a:t> al muchacho, </a:t>
                      </a:r>
                      <a:r>
                        <a:rPr lang="es-MX" sz="800" b="0" spc="0" dirty="0" err="1">
                          <a:effectLst/>
                          <a:latin typeface="Calibri Light" panose="020F0302020204030204" pitchFamily="34" charset="0"/>
                          <a:cs typeface="Calibri Light" panose="020F0302020204030204" pitchFamily="34" charset="0"/>
                        </a:rPr>
                        <a:t>tambien</a:t>
                      </a:r>
                      <a:r>
                        <a:rPr lang="es-MX" sz="800" b="0" spc="0" dirty="0">
                          <a:effectLst/>
                          <a:latin typeface="Calibri Light" panose="020F0302020204030204" pitchFamily="34" charset="0"/>
                          <a:cs typeface="Calibri Light" panose="020F0302020204030204" pitchFamily="34" charset="0"/>
                        </a:rPr>
                        <a:t> nos </a:t>
                      </a:r>
                      <a:r>
                        <a:rPr lang="es-MX" sz="800" b="0" spc="0" dirty="0" err="1">
                          <a:effectLst/>
                          <a:latin typeface="Calibri Light" panose="020F0302020204030204" pitchFamily="34" charset="0"/>
                          <a:cs typeface="Calibri Light" panose="020F0302020204030204" pitchFamily="34" charset="0"/>
                        </a:rPr>
                        <a:t>ibamos</a:t>
                      </a:r>
                      <a:r>
                        <a:rPr lang="es-MX" sz="800" b="0" spc="0" dirty="0">
                          <a:effectLst/>
                          <a:latin typeface="Calibri Light" panose="020F0302020204030204" pitchFamily="34" charset="0"/>
                          <a:cs typeface="Calibri Light" panose="020F0302020204030204" pitchFamily="34" charset="0"/>
                        </a:rPr>
                        <a:t> a nadar en las posas</a:t>
                      </a:r>
                    </a:p>
                    <a:p>
                      <a:pPr algn="l"/>
                      <a:r>
                        <a:rPr lang="es-MX" sz="800" b="0" spc="0" dirty="0">
                          <a:effectLst/>
                          <a:latin typeface="Calibri Light" panose="020F0302020204030204" pitchFamily="34" charset="0"/>
                          <a:cs typeface="Calibri Light" panose="020F0302020204030204" pitchFamily="34" charset="0"/>
                        </a:rPr>
                        <a:t>Jugaba al escondido al </a:t>
                      </a:r>
                      <a:r>
                        <a:rPr lang="es-MX" sz="800" b="0" spc="0" dirty="0" err="1">
                          <a:effectLst/>
                          <a:latin typeface="Calibri Light" panose="020F0302020204030204" pitchFamily="34" charset="0"/>
                          <a:cs typeface="Calibri Light" panose="020F0302020204030204" pitchFamily="34" charset="0"/>
                        </a:rPr>
                        <a:t>yimmi</a:t>
                      </a:r>
                      <a:r>
                        <a:rPr lang="es-MX" sz="800" b="0" spc="0" dirty="0">
                          <a:effectLst/>
                          <a:latin typeface="Calibri Light" panose="020F0302020204030204" pitchFamily="34" charset="0"/>
                          <a:cs typeface="Calibri Light" panose="020F0302020204030204" pitchFamily="34" charset="0"/>
                        </a:rPr>
                        <a:t>, a toma todo, al </a:t>
                      </a:r>
                      <a:r>
                        <a:rPr lang="es-MX" sz="800" b="0" spc="0" dirty="0" err="1">
                          <a:effectLst/>
                          <a:latin typeface="Calibri Light" panose="020F0302020204030204" pitchFamily="34" charset="0"/>
                          <a:cs typeface="Calibri Light" panose="020F0302020204030204" pitchFamily="34" charset="0"/>
                        </a:rPr>
                        <a:t>cogio</a:t>
                      </a:r>
                      <a:r>
                        <a:rPr lang="es-MX" sz="800" b="0" spc="0" dirty="0">
                          <a:effectLst/>
                          <a:latin typeface="Calibri Light" panose="020F0302020204030204" pitchFamily="34" charset="0"/>
                          <a:cs typeface="Calibri Light" panose="020F0302020204030204" pitchFamily="34" charset="0"/>
                        </a:rPr>
                        <a:t>, al </a:t>
                      </a:r>
                      <a:r>
                        <a:rPr lang="es-MX" sz="800" b="0" spc="0" dirty="0" err="1">
                          <a:effectLst/>
                          <a:latin typeface="Calibri Light" panose="020F0302020204030204" pitchFamily="34" charset="0"/>
                          <a:cs typeface="Calibri Light" panose="020F0302020204030204" pitchFamily="34" charset="0"/>
                        </a:rPr>
                        <a:t>fusilao</a:t>
                      </a:r>
                      <a:r>
                        <a:rPr lang="es-MX" sz="800" b="0" spc="0" dirty="0">
                          <a:effectLst/>
                          <a:latin typeface="Calibri Light" panose="020F0302020204030204" pitchFamily="34" charset="0"/>
                          <a:cs typeface="Calibri Light" panose="020F0302020204030204" pitchFamily="34" charset="0"/>
                        </a:rPr>
                        <a:t>, a la penca de atrás, </a:t>
                      </a:r>
                    </a:p>
                    <a:p>
                      <a:pPr algn="l"/>
                      <a:r>
                        <a:rPr lang="es-MX" sz="800" b="0" spc="0" dirty="0">
                          <a:effectLst/>
                          <a:latin typeface="Calibri Light" panose="020F0302020204030204" pitchFamily="34" charset="0"/>
                          <a:cs typeface="Calibri Light" panose="020F0302020204030204" pitchFamily="34" charset="0"/>
                        </a:rPr>
                        <a:t>De todo</a:t>
                      </a:r>
                    </a:p>
                    <a:p>
                      <a:pPr algn="l"/>
                      <a:r>
                        <a:rPr lang="es-MX" sz="800" b="0" spc="0" dirty="0">
                          <a:effectLst/>
                          <a:latin typeface="Calibri Light" panose="020F0302020204030204" pitchFamily="34" charset="0"/>
                          <a:cs typeface="Calibri Light" panose="020F0302020204030204" pitchFamily="34" charset="0"/>
                        </a:rPr>
                        <a:t>Los famosos </a:t>
                      </a:r>
                      <a:r>
                        <a:rPr lang="es-MX" sz="800" b="0" spc="0" dirty="0" err="1">
                          <a:effectLst/>
                          <a:latin typeface="Calibri Light" panose="020F0302020204030204" pitchFamily="34" charset="0"/>
                          <a:cs typeface="Calibri Light" panose="020F0302020204030204" pitchFamily="34" charset="0"/>
                        </a:rPr>
                        <a:t>chocoritos</a:t>
                      </a:r>
                      <a:endParaRPr lang="es-MX" sz="800" b="0" spc="0" dirty="0">
                        <a:effectLst/>
                        <a:latin typeface="Calibri Light" panose="020F0302020204030204" pitchFamily="34" charset="0"/>
                        <a:cs typeface="Calibri Light" panose="020F0302020204030204" pitchFamily="34" charset="0"/>
                      </a:endParaRPr>
                    </a:p>
                    <a:p>
                      <a:pPr algn="l"/>
                      <a:r>
                        <a:rPr lang="es-MX" sz="800" b="0" spc="0" dirty="0">
                          <a:effectLst/>
                          <a:latin typeface="Calibri Light" panose="020F0302020204030204" pitchFamily="34" charset="0"/>
                          <a:cs typeface="Calibri Light" panose="020F0302020204030204" pitchFamily="34" charset="0"/>
                        </a:rPr>
                        <a:t>A la profesora, el papa y la mama </a:t>
                      </a:r>
                    </a:p>
                    <a:p>
                      <a:pPr algn="l"/>
                      <a:r>
                        <a:rPr lang="es-MX" sz="800" b="0" spc="0" dirty="0">
                          <a:effectLst/>
                          <a:latin typeface="Calibri Light" panose="020F0302020204030204" pitchFamily="34" charset="0"/>
                          <a:cs typeface="Calibri Light" panose="020F0302020204030204" pitchFamily="34" charset="0"/>
                        </a:rPr>
                        <a:t> La  cocinita, a las maestras, y al bebe</a:t>
                      </a:r>
                    </a:p>
                    <a:p>
                      <a:pPr algn="l"/>
                      <a:r>
                        <a:rPr lang="es-MX" sz="800" b="0" spc="0" dirty="0">
                          <a:effectLst/>
                          <a:latin typeface="Calibri Light" panose="020F0302020204030204" pitchFamily="34" charset="0"/>
                          <a:cs typeface="Calibri Light" panose="020F0302020204030204" pitchFamily="34" charset="0"/>
                        </a:rPr>
                        <a:t>A las barbies, la cocina, el escondite, la tienda, la doctora y sobre todo a la profesora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MX" sz="800" b="0" spc="0" dirty="0">
                          <a:effectLst/>
                          <a:latin typeface="Calibri Light" panose="020F0302020204030204" pitchFamily="34" charset="0"/>
                          <a:cs typeface="Calibri Light" panose="020F0302020204030204" pitchFamily="34" charset="0"/>
                        </a:rPr>
                        <a:t>Jugaba a los Carritos</a:t>
                      </a:r>
                    </a:p>
                    <a:p>
                      <a:pPr algn="l"/>
                      <a:r>
                        <a:rPr lang="es-MX" sz="800" b="0" spc="0" dirty="0" err="1">
                          <a:effectLst/>
                          <a:latin typeface="Calibri Light" panose="020F0302020204030204" pitchFamily="34" charset="0"/>
                          <a:cs typeface="Calibri Light" panose="020F0302020204030204" pitchFamily="34" charset="0"/>
                        </a:rPr>
                        <a:t>Sometimes</a:t>
                      </a:r>
                      <a:r>
                        <a:rPr lang="es-MX" sz="800" b="0" spc="0" dirty="0">
                          <a:effectLst/>
                          <a:latin typeface="Calibri Light" panose="020F0302020204030204" pitchFamily="34" charset="0"/>
                          <a:cs typeface="Calibri Light" panose="020F0302020204030204" pitchFamily="34" charset="0"/>
                        </a:rPr>
                        <a:t> I </a:t>
                      </a:r>
                      <a:r>
                        <a:rPr lang="es-MX" sz="800" b="0" spc="0" dirty="0" err="1">
                          <a:effectLst/>
                          <a:latin typeface="Calibri Light" panose="020F0302020204030204" pitchFamily="34" charset="0"/>
                          <a:cs typeface="Calibri Light" panose="020F0302020204030204" pitchFamily="34" charset="0"/>
                        </a:rPr>
                        <a:t>would</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play</a:t>
                      </a:r>
                      <a:r>
                        <a:rPr lang="es-MX" sz="800" b="0" spc="0" dirty="0">
                          <a:effectLst/>
                          <a:latin typeface="Calibri Light" panose="020F0302020204030204" pitchFamily="34" charset="0"/>
                          <a:cs typeface="Calibri Light" panose="020F0302020204030204" pitchFamily="34" charset="0"/>
                        </a:rPr>
                        <a:t> doctor </a:t>
                      </a:r>
                      <a:r>
                        <a:rPr lang="es-MX" sz="800" b="0" spc="0" dirty="0" err="1">
                          <a:effectLst/>
                          <a:latin typeface="Calibri Light" panose="020F0302020204030204" pitchFamily="34" charset="0"/>
                          <a:cs typeface="Calibri Light" panose="020F0302020204030204" pitchFamily="34" charset="0"/>
                        </a:rPr>
                        <a:t>or</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teacher</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with</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my</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mom</a:t>
                      </a:r>
                      <a:r>
                        <a:rPr lang="es-MX" sz="800" b="0" spc="0" dirty="0">
                          <a:effectLst/>
                          <a:latin typeface="Calibri Light" panose="020F0302020204030204" pitchFamily="34" charset="0"/>
                          <a:cs typeface="Calibri Light" panose="020F0302020204030204" pitchFamily="34" charset="0"/>
                        </a:rPr>
                        <a:t> (Algunas veces yo jugaba al doctor o al profesor con mi mamá)</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24568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¿Con qué jugaba?</a:t>
            </a:r>
            <a:endParaRPr lang="es-CO" dirty="0"/>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28</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1956084384"/>
              </p:ext>
            </p:extLst>
          </p:nvPr>
        </p:nvGraphicFramePr>
        <p:xfrm>
          <a:off x="133350" y="879471"/>
          <a:ext cx="8940692" cy="388620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Con bolitas, a la gallina ciega se </a:t>
                      </a:r>
                      <a:r>
                        <a:rPr lang="es-MX" sz="800" b="0" spc="0" dirty="0" err="1">
                          <a:effectLst/>
                          <a:latin typeface="Calibri Light" panose="020F0302020204030204" pitchFamily="34" charset="0"/>
                          <a:cs typeface="Calibri Light" panose="020F0302020204030204" pitchFamily="34" charset="0"/>
                        </a:rPr>
                        <a:t>ponian</a:t>
                      </a:r>
                      <a:r>
                        <a:rPr lang="es-MX" sz="800" b="0" spc="0" dirty="0">
                          <a:effectLst/>
                          <a:latin typeface="Calibri Light" panose="020F0302020204030204" pitchFamily="34" charset="0"/>
                          <a:cs typeface="Calibri Light" panose="020F0302020204030204" pitchFamily="34" charset="0"/>
                        </a:rPr>
                        <a:t> trapos en la </a:t>
                      </a:r>
                      <a:r>
                        <a:rPr lang="es-MX" sz="800" b="0" spc="0" dirty="0" err="1">
                          <a:effectLst/>
                          <a:latin typeface="Calibri Light" panose="020F0302020204030204" pitchFamily="34" charset="0"/>
                          <a:cs typeface="Calibri Light" panose="020F0302020204030204" pitchFamily="34" charset="0"/>
                        </a:rPr>
                        <a:t>cara,brincaban</a:t>
                      </a:r>
                      <a:r>
                        <a:rPr lang="es-MX" sz="800" b="0" spc="0" dirty="0">
                          <a:effectLst/>
                          <a:latin typeface="Calibri Light" panose="020F0302020204030204" pitchFamily="34" charset="0"/>
                          <a:cs typeface="Calibri Light" panose="020F0302020204030204" pitchFamily="34" charset="0"/>
                        </a:rPr>
                        <a:t> de un lado al otro</a:t>
                      </a:r>
                    </a:p>
                    <a:p>
                      <a:pPr algn="l"/>
                      <a:r>
                        <a:rPr lang="es-MX" sz="800" b="0" spc="0" dirty="0">
                          <a:effectLst/>
                          <a:latin typeface="Calibri Light" panose="020F0302020204030204" pitchFamily="34" charset="0"/>
                          <a:cs typeface="Calibri Light" panose="020F0302020204030204" pitchFamily="34" charset="0"/>
                        </a:rPr>
                        <a:t>Con otras vecinas</a:t>
                      </a:r>
                    </a:p>
                    <a:p>
                      <a:pPr algn="l"/>
                      <a:r>
                        <a:rPr lang="es-MX" sz="800" b="0" spc="0" dirty="0">
                          <a:effectLst/>
                          <a:latin typeface="Calibri Light" panose="020F0302020204030204" pitchFamily="34" charset="0"/>
                          <a:cs typeface="Calibri Light" panose="020F0302020204030204" pitchFamily="34" charset="0"/>
                        </a:rPr>
                        <a:t>Al yoyo, trompo y metras</a:t>
                      </a:r>
                    </a:p>
                    <a:p>
                      <a:pPr algn="l"/>
                      <a:r>
                        <a:rPr lang="es-MX" sz="800" b="0" spc="0" dirty="0">
                          <a:effectLst/>
                          <a:latin typeface="Calibri Light" panose="020F0302020204030204" pitchFamily="34" charset="0"/>
                          <a:cs typeface="Calibri Light" panose="020F0302020204030204" pitchFamily="34" charset="0"/>
                        </a:rPr>
                        <a:t> Me encantaba hacer comida... Bueno la comida era hojas de todas las que encontráramos de todas las matas y hacíamos el guiso en los calderos, estufas, pero cuando crecimos hacíamos comida de verdad </a:t>
                      </a:r>
                      <a:r>
                        <a:rPr lang="es-MX" sz="800" b="0" spc="0" dirty="0" err="1">
                          <a:effectLst/>
                          <a:latin typeface="Calibri Light" panose="020F0302020204030204" pitchFamily="34" charset="0"/>
                          <a:cs typeface="Calibri Light" panose="020F0302020204030204" pitchFamily="34" charset="0"/>
                        </a:rPr>
                        <a:t>verdad</a:t>
                      </a:r>
                      <a:r>
                        <a:rPr lang="es-MX" sz="800" b="0" spc="0" dirty="0">
                          <a:effectLst/>
                          <a:latin typeface="Calibri Light" panose="020F0302020204030204" pitchFamily="34" charset="0"/>
                          <a:cs typeface="Calibri Light" panose="020F0302020204030204" pitchFamily="34" charset="0"/>
                        </a:rPr>
                        <a:t> </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Muñecas</a:t>
                      </a:r>
                    </a:p>
                    <a:p>
                      <a:pPr algn="l"/>
                      <a:r>
                        <a:rPr lang="es-MX" sz="800" b="0" spc="0" dirty="0">
                          <a:effectLst/>
                          <a:latin typeface="Calibri Light" panose="020F0302020204030204" pitchFamily="34" charset="0"/>
                          <a:cs typeface="Calibri Light" panose="020F0302020204030204" pitchFamily="34" charset="0"/>
                        </a:rPr>
                        <a:t>Con juguetes y balones.</a:t>
                      </a:r>
                    </a:p>
                    <a:p>
                      <a:pPr algn="l"/>
                      <a:r>
                        <a:rPr lang="es-MX" sz="800" b="0" spc="0" dirty="0" err="1">
                          <a:effectLst/>
                          <a:latin typeface="Calibri Light" panose="020F0302020204030204" pitchFamily="34" charset="0"/>
                          <a:cs typeface="Calibri Light" panose="020F0302020204030204" pitchFamily="34" charset="0"/>
                        </a:rPr>
                        <a:t>Chocoritos</a:t>
                      </a:r>
                      <a:r>
                        <a:rPr lang="es-MX" sz="800" b="0" spc="0" dirty="0">
                          <a:effectLst/>
                          <a:latin typeface="Calibri Light" panose="020F0302020204030204" pitchFamily="34" charset="0"/>
                          <a:cs typeface="Calibri Light" panose="020F0302020204030204" pitchFamily="34" charset="0"/>
                        </a:rPr>
                        <a:t> de aluminios.  </a:t>
                      </a:r>
                    </a:p>
                    <a:p>
                      <a:pPr algn="l"/>
                      <a:r>
                        <a:rPr lang="es-MX" sz="800" b="0" spc="0" dirty="0" err="1">
                          <a:effectLst/>
                          <a:latin typeface="Calibri Light" panose="020F0302020204030204" pitchFamily="34" charset="0"/>
                          <a:cs typeface="Calibri Light" panose="020F0302020204030204" pitchFamily="34" charset="0"/>
                        </a:rPr>
                        <a:t>Chocoritos</a:t>
                      </a:r>
                      <a:r>
                        <a:rPr lang="es-MX" sz="800" b="0" spc="0" dirty="0">
                          <a:effectLst/>
                          <a:latin typeface="Calibri Light" panose="020F0302020204030204" pitchFamily="34" charset="0"/>
                          <a:cs typeface="Calibri Light" panose="020F0302020204030204" pitchFamily="34" charset="0"/>
                        </a:rPr>
                        <a:t>, la </a:t>
                      </a:r>
                      <a:r>
                        <a:rPr lang="es-MX" sz="800" b="0" spc="0" dirty="0" err="1">
                          <a:effectLst/>
                          <a:latin typeface="Calibri Light" panose="020F0302020204030204" pitchFamily="34" charset="0"/>
                          <a:cs typeface="Calibri Light" panose="020F0302020204030204" pitchFamily="34" charset="0"/>
                        </a:rPr>
                        <a:t>cabulla</a:t>
                      </a:r>
                      <a:r>
                        <a:rPr lang="es-MX" sz="800" b="0" spc="0" dirty="0">
                          <a:effectLst/>
                          <a:latin typeface="Calibri Light" panose="020F0302020204030204" pitchFamily="34" charset="0"/>
                          <a:cs typeface="Calibri Light" panose="020F0302020204030204" pitchFamily="34" charset="0"/>
                        </a:rPr>
                        <a:t>, la pelegrina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Con muñecas</a:t>
                      </a:r>
                    </a:p>
                    <a:p>
                      <a:pPr algn="l"/>
                      <a:r>
                        <a:rPr lang="es-MX" sz="800" b="0" spc="0" dirty="0">
                          <a:effectLst/>
                          <a:latin typeface="Calibri Light" panose="020F0302020204030204" pitchFamily="34" charset="0"/>
                          <a:cs typeface="Calibri Light" panose="020F0302020204030204" pitchFamily="34" charset="0"/>
                        </a:rPr>
                        <a:t>CON TAPITAS,  CON MUÑECAS ,CON LOS CHOCO RITOS</a:t>
                      </a:r>
                    </a:p>
                    <a:p>
                      <a:pPr algn="l"/>
                      <a:r>
                        <a:rPr lang="es-MX" sz="800" b="0" spc="0" dirty="0">
                          <a:effectLst/>
                          <a:latin typeface="Calibri Light" panose="020F0302020204030204" pitchFamily="34" charset="0"/>
                          <a:cs typeface="Calibri Light" panose="020F0302020204030204" pitchFamily="34" charset="0"/>
                        </a:rPr>
                        <a:t>Bolita de caucho, bolita de media, bate de tapita, se utilizaban las chetas, las tapitas de las gaseosas. los trompos, las bolitas de uñita.</a:t>
                      </a:r>
                    </a:p>
                    <a:p>
                      <a:pPr algn="l"/>
                      <a:r>
                        <a:rPr lang="es-MX" sz="800" b="0" spc="0" dirty="0">
                          <a:effectLst/>
                          <a:latin typeface="Calibri Light" panose="020F0302020204030204" pitchFamily="34" charset="0"/>
                          <a:cs typeface="Calibri Light" panose="020F0302020204030204" pitchFamily="34" charset="0"/>
                        </a:rPr>
                        <a:t>con muñecas, </a:t>
                      </a:r>
                      <a:r>
                        <a:rPr lang="es-MX" sz="800" b="0" spc="0" dirty="0" err="1">
                          <a:effectLst/>
                          <a:latin typeface="Calibri Light" panose="020F0302020204030204" pitchFamily="34" charset="0"/>
                          <a:cs typeface="Calibri Light" panose="020F0302020204030204" pitchFamily="34" charset="0"/>
                        </a:rPr>
                        <a:t>chocoritos</a:t>
                      </a:r>
                      <a:r>
                        <a:rPr lang="es-MX" sz="800" b="0" spc="0" dirty="0">
                          <a:effectLst/>
                          <a:latin typeface="Calibri Light" panose="020F0302020204030204" pitchFamily="34" charset="0"/>
                          <a:cs typeface="Calibri Light" panose="020F0302020204030204" pitchFamily="34" charset="0"/>
                        </a:rPr>
                        <a:t>, comidas de hojas</a:t>
                      </a:r>
                    </a:p>
                    <a:p>
                      <a:pPr algn="l"/>
                      <a:r>
                        <a:rPr lang="es-MX" sz="800" b="0" spc="0" dirty="0">
                          <a:effectLst/>
                          <a:latin typeface="Calibri Light" panose="020F0302020204030204" pitchFamily="34" charset="0"/>
                          <a:cs typeface="Calibri Light" panose="020F0302020204030204" pitchFamily="34" charset="0"/>
                        </a:rPr>
                        <a:t>Con bate, bolas, checas, palos, </a:t>
                      </a:r>
                      <a:r>
                        <a:rPr lang="es-MX" sz="800" b="0" spc="0" dirty="0" err="1">
                          <a:effectLst/>
                          <a:latin typeface="Calibri Light" panose="020F0302020204030204" pitchFamily="34" charset="0"/>
                          <a:cs typeface="Calibri Light" panose="020F0302020204030204" pitchFamily="34" charset="0"/>
                        </a:rPr>
                        <a:t>cabulla</a:t>
                      </a:r>
                      <a:r>
                        <a:rPr lang="es-MX" sz="800" b="0" spc="0" dirty="0">
                          <a:effectLst/>
                          <a:latin typeface="Calibri Light" panose="020F0302020204030204" pitchFamily="34" charset="0"/>
                          <a:cs typeface="Calibri Light" panose="020F0302020204030204" pitchFamily="34" charset="0"/>
                        </a:rPr>
                        <a:t> y llantas </a:t>
                      </a:r>
                    </a:p>
                    <a:p>
                      <a:pPr algn="l"/>
                      <a:r>
                        <a:rPr lang="es-MX" sz="800" b="0" spc="0" dirty="0">
                          <a:effectLst/>
                          <a:latin typeface="Calibri Light" panose="020F0302020204030204" pitchFamily="34" charset="0"/>
                          <a:cs typeface="Calibri Light" panose="020F0302020204030204" pitchFamily="34" charset="0"/>
                        </a:rPr>
                        <a:t>Con lo que hubiese, un balón básicamente, siempre con muñecas, carros, bolas palos</a:t>
                      </a:r>
                    </a:p>
                    <a:p>
                      <a:pPr algn="l"/>
                      <a:r>
                        <a:rPr lang="es-MX" sz="800" b="0" spc="0" dirty="0">
                          <a:effectLst/>
                          <a:latin typeface="Calibri Light" panose="020F0302020204030204" pitchFamily="34" charset="0"/>
                          <a:cs typeface="Calibri Light" panose="020F0302020204030204" pitchFamily="34" charset="0"/>
                        </a:rPr>
                        <a:t>Con balón, corriendo, juegos así</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Con muñecas, </a:t>
                      </a:r>
                      <a:r>
                        <a:rPr lang="es-MX" sz="800" b="0" spc="0" dirty="0" err="1">
                          <a:effectLst/>
                          <a:latin typeface="Calibri Light" panose="020F0302020204030204" pitchFamily="34" charset="0"/>
                          <a:cs typeface="Calibri Light" panose="020F0302020204030204" pitchFamily="34" charset="0"/>
                        </a:rPr>
                        <a:t>Chocorito</a:t>
                      </a:r>
                      <a:r>
                        <a:rPr lang="es-MX" sz="800" b="0" spc="0" dirty="0">
                          <a:effectLst/>
                          <a:latin typeface="Calibri Light" panose="020F0302020204030204" pitchFamily="34" charset="0"/>
                          <a:cs typeface="Calibri Light" panose="020F0302020204030204" pitchFamily="34" charset="0"/>
                        </a:rPr>
                        <a:t>, cuaderno.</a:t>
                      </a:r>
                    </a:p>
                    <a:p>
                      <a:pPr algn="l"/>
                      <a:r>
                        <a:rPr lang="es-MX" sz="800" b="0" spc="0" dirty="0">
                          <a:effectLst/>
                          <a:latin typeface="Calibri Light" panose="020F0302020204030204" pitchFamily="34" charset="0"/>
                          <a:cs typeface="Calibri Light" panose="020F0302020204030204" pitchFamily="34" charset="0"/>
                        </a:rPr>
                        <a:t>Con </a:t>
                      </a:r>
                      <a:r>
                        <a:rPr lang="es-MX" sz="800" b="0" spc="0" dirty="0" err="1">
                          <a:effectLst/>
                          <a:latin typeface="Calibri Light" panose="020F0302020204030204" pitchFamily="34" charset="0"/>
                          <a:cs typeface="Calibri Light" panose="020F0302020204030204" pitchFamily="34" charset="0"/>
                        </a:rPr>
                        <a:t>tisa</a:t>
                      </a:r>
                      <a:r>
                        <a:rPr lang="es-MX" sz="800" b="0" spc="0" dirty="0">
                          <a:effectLst/>
                          <a:latin typeface="Calibri Light" panose="020F0302020204030204" pitchFamily="34" charset="0"/>
                          <a:cs typeface="Calibri Light" panose="020F0302020204030204" pitchFamily="34" charset="0"/>
                        </a:rPr>
                        <a:t>, piedras, personas, muñecas y sillas.</a:t>
                      </a:r>
                    </a:p>
                    <a:p>
                      <a:pPr algn="l"/>
                      <a:r>
                        <a:rPr lang="es-MX" sz="800" b="0" spc="0" dirty="0">
                          <a:effectLst/>
                          <a:latin typeface="Calibri Light" panose="020F0302020204030204" pitchFamily="34" charset="0"/>
                          <a:cs typeface="Calibri Light" panose="020F0302020204030204" pitchFamily="34" charset="0"/>
                        </a:rPr>
                        <a:t>Al </a:t>
                      </a:r>
                      <a:r>
                        <a:rPr lang="es-MX" sz="800" b="0" spc="0" dirty="0" err="1">
                          <a:effectLst/>
                          <a:latin typeface="Calibri Light" panose="020F0302020204030204" pitchFamily="34" charset="0"/>
                          <a:cs typeface="Calibri Light" panose="020F0302020204030204" pitchFamily="34" charset="0"/>
                        </a:rPr>
                        <a:t>yimi</a:t>
                      </a:r>
                      <a:r>
                        <a:rPr lang="es-MX" sz="800" b="0" spc="0" dirty="0">
                          <a:effectLst/>
                          <a:latin typeface="Calibri Light" panose="020F0302020204030204" pitchFamily="34" charset="0"/>
                          <a:cs typeface="Calibri Light" panose="020F0302020204030204" pitchFamily="34" charset="0"/>
                        </a:rPr>
                        <a:t> jugábamos con checha, Con muñecas, con </a:t>
                      </a:r>
                      <a:r>
                        <a:rPr lang="es-MX" sz="800" b="0" spc="0" dirty="0" err="1">
                          <a:effectLst/>
                          <a:latin typeface="Calibri Light" panose="020F0302020204030204" pitchFamily="34" charset="0"/>
                          <a:cs typeface="Calibri Light" panose="020F0302020204030204" pitchFamily="34" charset="0"/>
                        </a:rPr>
                        <a:t>chocoritos</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chocoritos</a:t>
                      </a:r>
                      <a:r>
                        <a:rPr lang="es-MX" sz="800" b="0" spc="0" dirty="0">
                          <a:effectLst/>
                          <a:latin typeface="Calibri Light" panose="020F0302020204030204" pitchFamily="34" charset="0"/>
                          <a:cs typeface="Calibri Light" panose="020F0302020204030204" pitchFamily="34" charset="0"/>
                        </a:rPr>
                        <a:t> de cartón que hacíamos nosotras mismas.</a:t>
                      </a:r>
                    </a:p>
                    <a:p>
                      <a:pPr algn="l"/>
                      <a:r>
                        <a:rPr lang="es-MX" sz="800" b="0" spc="0" dirty="0" err="1">
                          <a:effectLst/>
                          <a:latin typeface="Calibri Light" panose="020F0302020204030204" pitchFamily="34" charset="0"/>
                          <a:cs typeface="Calibri Light" panose="020F0302020204030204" pitchFamily="34" charset="0"/>
                        </a:rPr>
                        <a:t>Muñeca,Balones,los</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chocoritos</a:t>
                      </a:r>
                      <a:endParaRPr lang="es-MX" sz="800" b="0" spc="0" dirty="0">
                        <a:effectLst/>
                        <a:latin typeface="Calibri Light" panose="020F0302020204030204" pitchFamily="34" charset="0"/>
                        <a:cs typeface="Calibri Light" panose="020F0302020204030204" pitchFamily="34" charset="0"/>
                      </a:endParaRPr>
                    </a:p>
                    <a:p>
                      <a:pPr algn="l"/>
                      <a:r>
                        <a:rPr lang="es-MX" sz="800" b="0" spc="0" dirty="0">
                          <a:effectLst/>
                          <a:latin typeface="Calibri Light" panose="020F0302020204030204" pitchFamily="34" charset="0"/>
                          <a:cs typeface="Calibri Light" panose="020F0302020204030204" pitchFamily="34" charset="0"/>
                        </a:rPr>
                        <a:t>Muñecas de trapos , </a:t>
                      </a:r>
                      <a:r>
                        <a:rPr lang="es-MX" sz="800" b="0" spc="0" dirty="0" err="1">
                          <a:effectLst/>
                          <a:latin typeface="Calibri Light" panose="020F0302020204030204" pitchFamily="34" charset="0"/>
                          <a:cs typeface="Calibri Light" panose="020F0302020204030204" pitchFamily="34" charset="0"/>
                        </a:rPr>
                        <a:t>chocoritos</a:t>
                      </a:r>
                      <a:r>
                        <a:rPr lang="es-MX" sz="800" b="0" spc="0" dirty="0">
                          <a:effectLst/>
                          <a:latin typeface="Calibri Light" panose="020F0302020204030204" pitchFamily="34" charset="0"/>
                          <a:cs typeface="Calibri Light" panose="020F0302020204030204" pitchFamily="34" charset="0"/>
                        </a:rPr>
                        <a:t>.</a:t>
                      </a:r>
                    </a:p>
                    <a:p>
                      <a:pPr algn="l"/>
                      <a:r>
                        <a:rPr lang="es-MX" sz="800" b="0" spc="0" dirty="0">
                          <a:effectLst/>
                          <a:latin typeface="Calibri Light" panose="020F0302020204030204" pitchFamily="34" charset="0"/>
                          <a:cs typeface="Calibri Light" panose="020F0302020204030204" pitchFamily="34" charset="0"/>
                        </a:rPr>
                        <a:t>Con muñecas de trapo.</a:t>
                      </a:r>
                    </a:p>
                    <a:p>
                      <a:pPr algn="l"/>
                      <a:r>
                        <a:rPr lang="es-MX" sz="800" b="0" spc="0" dirty="0">
                          <a:effectLst/>
                          <a:latin typeface="Calibri Light" panose="020F0302020204030204" pitchFamily="34" charset="0"/>
                          <a:cs typeface="Calibri Light" panose="020F0302020204030204" pitchFamily="34" charset="0"/>
                        </a:rPr>
                        <a:t>l </a:t>
                      </a:r>
                      <a:r>
                        <a:rPr lang="es-MX" sz="800" b="0" spc="0" dirty="0" err="1">
                          <a:effectLst/>
                          <a:latin typeface="Calibri Light" panose="020F0302020204030204" pitchFamily="34" charset="0"/>
                          <a:cs typeface="Calibri Light" panose="020F0302020204030204" pitchFamily="34" charset="0"/>
                        </a:rPr>
                        <a:t>escondido,a</a:t>
                      </a:r>
                      <a:r>
                        <a:rPr lang="es-MX" sz="800" b="0" spc="0" dirty="0">
                          <a:effectLst/>
                          <a:latin typeface="Calibri Light" panose="020F0302020204030204" pitchFamily="34" charset="0"/>
                          <a:cs typeface="Calibri Light" panose="020F0302020204030204" pitchFamily="34" charset="0"/>
                        </a:rPr>
                        <a:t> la </a:t>
                      </a:r>
                      <a:r>
                        <a:rPr lang="es-MX" sz="800" b="0" spc="0" dirty="0" err="1">
                          <a:effectLst/>
                          <a:latin typeface="Calibri Light" panose="020F0302020204030204" pitchFamily="34" charset="0"/>
                          <a:cs typeface="Calibri Light" panose="020F0302020204030204" pitchFamily="34" charset="0"/>
                        </a:rPr>
                        <a:t>yuca,ova</a:t>
                      </a:r>
                      <a:r>
                        <a:rPr lang="es-MX" sz="800" b="0" spc="0" dirty="0">
                          <a:effectLst/>
                          <a:latin typeface="Calibri Light" panose="020F0302020204030204" pitchFamily="34" charset="0"/>
                          <a:cs typeface="Calibri Light" panose="020F0302020204030204" pitchFamily="34" charset="0"/>
                        </a:rPr>
                        <a:t>, al </a:t>
                      </a:r>
                      <a:r>
                        <a:rPr lang="es-MX" sz="800" b="0" spc="0" dirty="0" err="1">
                          <a:effectLst/>
                          <a:latin typeface="Calibri Light" panose="020F0302020204030204" pitchFamily="34" charset="0"/>
                          <a:cs typeface="Calibri Light" panose="020F0302020204030204" pitchFamily="34" charset="0"/>
                        </a:rPr>
                        <a:t>jimi</a:t>
                      </a:r>
                      <a:r>
                        <a:rPr lang="es-MX" sz="800" b="0" spc="0" dirty="0">
                          <a:effectLst/>
                          <a:latin typeface="Calibri Light" panose="020F0302020204030204" pitchFamily="34" charset="0"/>
                          <a:cs typeface="Calibri Light" panose="020F0302020204030204" pitchFamily="34" charset="0"/>
                        </a:rPr>
                        <a:t>, a las muñecas y a los </a:t>
                      </a:r>
                      <a:r>
                        <a:rPr lang="es-MX" sz="800" b="0" spc="0" dirty="0" err="1">
                          <a:effectLst/>
                          <a:latin typeface="Calibri Light" panose="020F0302020204030204" pitchFamily="34" charset="0"/>
                          <a:cs typeface="Calibri Light" panose="020F0302020204030204" pitchFamily="34" charset="0"/>
                        </a:rPr>
                        <a:t>jazzes</a:t>
                      </a:r>
                      <a:endParaRPr lang="es-MX" sz="800" b="0" spc="0" dirty="0">
                        <a:effectLst/>
                        <a:latin typeface="Calibri Light" panose="020F0302020204030204" pitchFamily="34" charset="0"/>
                        <a:cs typeface="Calibri Light" panose="020F0302020204030204" pitchFamily="34" charset="0"/>
                      </a:endParaRPr>
                    </a:p>
                    <a:p>
                      <a:pPr algn="l"/>
                      <a:r>
                        <a:rPr lang="es-MX" sz="800" b="0" spc="0" dirty="0">
                          <a:effectLst/>
                          <a:latin typeface="Calibri Light" panose="020F0302020204030204" pitchFamily="34" charset="0"/>
                          <a:cs typeface="Calibri Light" panose="020F0302020204030204" pitchFamily="34" charset="0"/>
                        </a:rPr>
                        <a:t>Hacia burritos con </a:t>
                      </a:r>
                      <a:r>
                        <a:rPr lang="es-MX" sz="800" b="0" spc="0" dirty="0" err="1">
                          <a:effectLst/>
                          <a:latin typeface="Calibri Light" panose="020F0302020204030204" pitchFamily="34" charset="0"/>
                          <a:cs typeface="Calibri Light" panose="020F0302020204030204" pitchFamily="34" charset="0"/>
                        </a:rPr>
                        <a:t>tutumos</a:t>
                      </a:r>
                      <a:r>
                        <a:rPr lang="es-MX" sz="800" b="0" spc="0" dirty="0">
                          <a:effectLst/>
                          <a:latin typeface="Calibri Light" panose="020F0302020204030204" pitchFamily="34" charset="0"/>
                          <a:cs typeface="Calibri Light" panose="020F0302020204030204" pitchFamily="34" charset="0"/>
                        </a:rPr>
                        <a:t> y carritos de palo</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con Balones, jugaban </a:t>
                      </a:r>
                      <a:r>
                        <a:rPr lang="es-MX" sz="800" b="0" spc="0" dirty="0" err="1">
                          <a:effectLst/>
                          <a:latin typeface="Calibri Light" panose="020F0302020204030204" pitchFamily="34" charset="0"/>
                          <a:cs typeface="Calibri Light" panose="020F0302020204030204" pitchFamily="34" charset="0"/>
                        </a:rPr>
                        <a:t>Futball</a:t>
                      </a:r>
                      <a:r>
                        <a:rPr lang="es-MX" sz="800" b="0" spc="0" dirty="0">
                          <a:effectLst/>
                          <a:latin typeface="Calibri Light" panose="020F0302020204030204" pitchFamily="34" charset="0"/>
                          <a:cs typeface="Calibri Light" panose="020F0302020204030204" pitchFamily="34" charset="0"/>
                        </a:rPr>
                        <a:t>, ese deporte lo juegan en todos lados</a:t>
                      </a:r>
                    </a:p>
                    <a:p>
                      <a:pPr algn="l"/>
                      <a:r>
                        <a:rPr lang="es-MX" sz="800" b="0" spc="0" dirty="0">
                          <a:effectLst/>
                          <a:latin typeface="Calibri Light" panose="020F0302020204030204" pitchFamily="34" charset="0"/>
                          <a:cs typeface="Calibri Light" panose="020F0302020204030204" pitchFamily="34" charset="0"/>
                        </a:rPr>
                        <a:t>Con balón </a:t>
                      </a:r>
                    </a:p>
                    <a:p>
                      <a:pPr algn="l"/>
                      <a:r>
                        <a:rPr lang="es-MX" sz="800" b="0" spc="0" dirty="0">
                          <a:effectLst/>
                          <a:latin typeface="Calibri Light" panose="020F0302020204030204" pitchFamily="34" charset="0"/>
                          <a:cs typeface="Calibri Light" panose="020F0302020204030204" pitchFamily="34" charset="0"/>
                        </a:rPr>
                        <a:t>Con muñecas</a:t>
                      </a:r>
                    </a:p>
                    <a:p>
                      <a:pPr algn="l"/>
                      <a:r>
                        <a:rPr lang="es-MX" sz="800" b="0" spc="0" dirty="0">
                          <a:effectLst/>
                          <a:latin typeface="Calibri Light" panose="020F0302020204030204" pitchFamily="34" charset="0"/>
                          <a:cs typeface="Calibri Light" panose="020F0302020204030204" pitchFamily="34" charset="0"/>
                        </a:rPr>
                        <a:t>Jugaba con las ollas que eran en miniatura, machucador de ajo, platos, tenedores. A parte de eso corríamos por todo el barrio a buscar mata eso era especie de la carne, especie de las sopas.</a:t>
                      </a:r>
                    </a:p>
                    <a:p>
                      <a:pPr algn="l"/>
                      <a:r>
                        <a:rPr lang="es-MX" sz="800" b="0" spc="0" dirty="0">
                          <a:effectLst/>
                          <a:latin typeface="Calibri Light" panose="020F0302020204030204" pitchFamily="34" charset="0"/>
                          <a:cs typeface="Calibri Light" panose="020F0302020204030204" pitchFamily="34" charset="0"/>
                        </a:rPr>
                        <a:t> Con </a:t>
                      </a:r>
                      <a:r>
                        <a:rPr lang="es-MX" sz="800" b="0" spc="0" dirty="0" err="1">
                          <a:effectLst/>
                          <a:latin typeface="Calibri Light" panose="020F0302020204030204" pitchFamily="34" charset="0"/>
                          <a:cs typeface="Calibri Light" panose="020F0302020204030204" pitchFamily="34" charset="0"/>
                        </a:rPr>
                        <a:t>chocoritos</a:t>
                      </a:r>
                      <a:r>
                        <a:rPr lang="es-MX" sz="800" b="0" spc="0" dirty="0">
                          <a:effectLst/>
                          <a:latin typeface="Calibri Light" panose="020F0302020204030204" pitchFamily="34" charset="0"/>
                          <a:cs typeface="Calibri Light" panose="020F0302020204030204" pitchFamily="34" charset="0"/>
                        </a:rPr>
                        <a:t> , muñecas.</a:t>
                      </a:r>
                    </a:p>
                    <a:p>
                      <a:pPr algn="l"/>
                      <a:r>
                        <a:rPr lang="es-MX" sz="800" b="0" spc="0" dirty="0">
                          <a:effectLst/>
                          <a:latin typeface="Calibri Light" panose="020F0302020204030204" pitchFamily="34" charset="0"/>
                          <a:cs typeface="Calibri Light" panose="020F0302020204030204" pitchFamily="34" charset="0"/>
                        </a:rPr>
                        <a:t>Carritos, peluches, balones, tierra y matas</a:t>
                      </a:r>
                    </a:p>
                    <a:p>
                      <a:pPr algn="l"/>
                      <a:r>
                        <a:rPr lang="es-MX" sz="800" b="0" spc="0" dirty="0">
                          <a:effectLst/>
                          <a:latin typeface="Calibri Light" panose="020F0302020204030204" pitchFamily="34" charset="0"/>
                          <a:cs typeface="Calibri Light" panose="020F0302020204030204" pitchFamily="34" charset="0"/>
                        </a:rPr>
                        <a:t>Tengo una casa de las barbies grande donde jugaba a las muñecas, jugaba con hojas de los árboles y los tomaba como dinero, jugaba con cuadernos, balón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MX" sz="800" b="0" spc="0" dirty="0">
                          <a:effectLst/>
                          <a:latin typeface="Calibri Light" panose="020F0302020204030204" pitchFamily="34" charset="0"/>
                          <a:cs typeface="Calibri Light" panose="020F0302020204030204" pitchFamily="34" charset="0"/>
                        </a:rPr>
                        <a:t>Con una muñeca</a:t>
                      </a:r>
                    </a:p>
                    <a:p>
                      <a:pPr algn="l"/>
                      <a:r>
                        <a:rPr lang="es-MX" sz="800" b="0" spc="0" dirty="0" err="1">
                          <a:effectLst/>
                          <a:latin typeface="Calibri Light" panose="020F0302020204030204" pitchFamily="34" charset="0"/>
                          <a:cs typeface="Calibri Light" panose="020F0302020204030204" pitchFamily="34" charset="0"/>
                        </a:rPr>
                        <a:t>With</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your</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stuff</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animals</a:t>
                      </a:r>
                      <a:r>
                        <a:rPr lang="es-MX" sz="800" b="0" spc="0" dirty="0">
                          <a:effectLst/>
                          <a:latin typeface="Calibri Light" panose="020F0302020204030204" pitchFamily="34" charset="0"/>
                          <a:cs typeface="Calibri Light" panose="020F0302020204030204" pitchFamily="34" charset="0"/>
                        </a:rPr>
                        <a:t> (Con sus animales de peluche)</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4280264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¿En dónde jugaba?</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29</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2548536986"/>
              </p:ext>
            </p:extLst>
          </p:nvPr>
        </p:nvGraphicFramePr>
        <p:xfrm>
          <a:off x="133350" y="879471"/>
          <a:ext cx="8940692" cy="339852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En la calle</a:t>
                      </a:r>
                    </a:p>
                    <a:p>
                      <a:pPr algn="l"/>
                      <a:r>
                        <a:rPr lang="es-MX" sz="800" b="0" spc="0" dirty="0">
                          <a:effectLst/>
                          <a:latin typeface="Calibri Light" panose="020F0302020204030204" pitchFamily="34" charset="0"/>
                          <a:cs typeface="Calibri Light" panose="020F0302020204030204" pitchFamily="34" charset="0"/>
                        </a:rPr>
                        <a:t>En el patio</a:t>
                      </a:r>
                    </a:p>
                    <a:p>
                      <a:pPr algn="l"/>
                      <a:r>
                        <a:rPr lang="es-MX" sz="800" b="0" spc="0" dirty="0">
                          <a:effectLst/>
                          <a:latin typeface="Calibri Light" panose="020F0302020204030204" pitchFamily="34" charset="0"/>
                          <a:cs typeface="Calibri Light" panose="020F0302020204030204" pitchFamily="34" charset="0"/>
                        </a:rPr>
                        <a:t>Los varones en las casas y en las calles porque anteriormente no existían los carros. Muy pocos carros habían y en los patios de las casa </a:t>
                      </a:r>
                    </a:p>
                    <a:p>
                      <a:pPr algn="l"/>
                      <a:r>
                        <a:rPr lang="es-MX" sz="800" b="0" spc="0" dirty="0">
                          <a:effectLst/>
                          <a:latin typeface="Calibri Light" panose="020F0302020204030204" pitchFamily="34" charset="0"/>
                          <a:cs typeface="Calibri Light" panose="020F0302020204030204" pitchFamily="34" charset="0"/>
                        </a:rPr>
                        <a:t>En la casa o patio de la casa.</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En su cuarto, no frecuentaba parques, ya que en su época no habían muchos y no era lo que se usaba</a:t>
                      </a:r>
                    </a:p>
                    <a:p>
                      <a:pPr algn="l"/>
                      <a:r>
                        <a:rPr lang="es-MX" sz="800" b="0" spc="0" dirty="0">
                          <a:effectLst/>
                          <a:latin typeface="Calibri Light" panose="020F0302020204030204" pitchFamily="34" charset="0"/>
                          <a:cs typeface="Calibri Light" panose="020F0302020204030204" pitchFamily="34" charset="0"/>
                        </a:rPr>
                        <a:t>En la terraza de la casa, en el patio y en la calle.</a:t>
                      </a:r>
                    </a:p>
                    <a:p>
                      <a:pPr algn="l"/>
                      <a:r>
                        <a:rPr lang="es-MX" sz="800" b="0" spc="0" dirty="0">
                          <a:effectLst/>
                          <a:latin typeface="Calibri Light" panose="020F0302020204030204" pitchFamily="34" charset="0"/>
                          <a:cs typeface="Calibri Light" panose="020F0302020204030204" pitchFamily="34" charset="0"/>
                        </a:rPr>
                        <a:t>En el patio.</a:t>
                      </a:r>
                    </a:p>
                    <a:p>
                      <a:pPr algn="l"/>
                      <a:r>
                        <a:rPr lang="es-MX" sz="800" b="0" spc="0" dirty="0">
                          <a:effectLst/>
                          <a:latin typeface="Calibri Light" panose="020F0302020204030204" pitchFamily="34" charset="0"/>
                          <a:cs typeface="Calibri Light" panose="020F0302020204030204" pitchFamily="34" charset="0"/>
                        </a:rPr>
                        <a:t>En mi pueblo y en la casa de mi mama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En su casa siempre</a:t>
                      </a:r>
                    </a:p>
                    <a:p>
                      <a:pPr algn="l"/>
                      <a:r>
                        <a:rPr lang="es-MX" sz="800" b="0" spc="0" dirty="0">
                          <a:effectLst/>
                          <a:latin typeface="Calibri Light" panose="020F0302020204030204" pitchFamily="34" charset="0"/>
                          <a:cs typeface="Calibri Light" panose="020F0302020204030204" pitchFamily="34" charset="0"/>
                        </a:rPr>
                        <a:t>MUCHAS EN MI CASA O EN EL PATIO</a:t>
                      </a:r>
                    </a:p>
                    <a:p>
                      <a:pPr algn="l"/>
                      <a:r>
                        <a:rPr lang="es-MX" sz="800" b="0" spc="0" dirty="0">
                          <a:effectLst/>
                          <a:latin typeface="Calibri Light" panose="020F0302020204030204" pitchFamily="34" charset="0"/>
                          <a:cs typeface="Calibri Light" panose="020F0302020204030204" pitchFamily="34" charset="0"/>
                        </a:rPr>
                        <a:t>En la calle, en ese entonces no había cancha y todo eso era calle</a:t>
                      </a:r>
                    </a:p>
                    <a:p>
                      <a:pPr algn="l"/>
                      <a:r>
                        <a:rPr lang="es-MX" sz="800" b="0" spc="0" dirty="0">
                          <a:effectLst/>
                          <a:latin typeface="Calibri Light" panose="020F0302020204030204" pitchFamily="34" charset="0"/>
                          <a:cs typeface="Calibri Light" panose="020F0302020204030204" pitchFamily="34" charset="0"/>
                        </a:rPr>
                        <a:t>en el patio, donde la vecina, donde una </a:t>
                      </a:r>
                      <a:r>
                        <a:rPr lang="es-MX" sz="800" b="0" spc="0" dirty="0" err="1">
                          <a:effectLst/>
                          <a:latin typeface="Calibri Light" panose="020F0302020204030204" pitchFamily="34" charset="0"/>
                          <a:cs typeface="Calibri Light" panose="020F0302020204030204" pitchFamily="34" charset="0"/>
                        </a:rPr>
                        <a:t>tia</a:t>
                      </a:r>
                      <a:r>
                        <a:rPr lang="es-MX" sz="800" b="0" spc="0" dirty="0">
                          <a:effectLst/>
                          <a:latin typeface="Calibri Light" panose="020F0302020204030204" pitchFamily="34" charset="0"/>
                          <a:cs typeface="Calibri Light" panose="020F0302020204030204" pitchFamily="34" charset="0"/>
                        </a:rPr>
                        <a:t>, en el cuarto</a:t>
                      </a:r>
                    </a:p>
                    <a:p>
                      <a:pPr algn="l"/>
                      <a:r>
                        <a:rPr lang="es-MX" sz="800" b="0" spc="0" dirty="0">
                          <a:effectLst/>
                          <a:latin typeface="Calibri Light" panose="020F0302020204030204" pitchFamily="34" charset="0"/>
                          <a:cs typeface="Calibri Light" panose="020F0302020204030204" pitchFamily="34" charset="0"/>
                        </a:rPr>
                        <a:t>En el patio de la casa </a:t>
                      </a:r>
                    </a:p>
                    <a:p>
                      <a:pPr algn="l"/>
                      <a:r>
                        <a:rPr lang="es-MX" sz="800" b="0" spc="0" dirty="0">
                          <a:effectLst/>
                          <a:latin typeface="Calibri Light" panose="020F0302020204030204" pitchFamily="34" charset="0"/>
                          <a:cs typeface="Calibri Light" panose="020F0302020204030204" pitchFamily="34" charset="0"/>
                        </a:rPr>
                        <a:t>En el patio y luego en el parque enfrente de la casa</a:t>
                      </a:r>
                    </a:p>
                    <a:p>
                      <a:pPr algn="l"/>
                      <a:r>
                        <a:rPr lang="es-MX" sz="800" b="0" spc="0" dirty="0">
                          <a:effectLst/>
                          <a:latin typeface="Calibri Light" panose="020F0302020204030204" pitchFamily="34" charset="0"/>
                          <a:cs typeface="Calibri Light" panose="020F0302020204030204" pitchFamily="34" charset="0"/>
                        </a:rPr>
                        <a:t>Generalmente jugábamos en el patio de la casa teníamos la fortuna de tener una casa con un patio amplio y jugábamos ahí en el patio y algunas veces en la terraza.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En casa </a:t>
                      </a:r>
                    </a:p>
                    <a:p>
                      <a:pPr algn="l"/>
                      <a:r>
                        <a:rPr lang="es-MX" sz="800" b="0" spc="0" dirty="0">
                          <a:effectLst/>
                          <a:latin typeface="Calibri Light" panose="020F0302020204030204" pitchFamily="34" charset="0"/>
                          <a:cs typeface="Calibri Light" panose="020F0302020204030204" pitchFamily="34" charset="0"/>
                        </a:rPr>
                        <a:t>En la cancha, en el parque, en la terraza y en la mitad de la calle.</a:t>
                      </a:r>
                    </a:p>
                    <a:p>
                      <a:pPr algn="l"/>
                      <a:r>
                        <a:rPr lang="es-MX" sz="800" b="0" spc="0" dirty="0">
                          <a:effectLst/>
                          <a:latin typeface="Calibri Light" panose="020F0302020204030204" pitchFamily="34" charset="0"/>
                          <a:cs typeface="Calibri Light" panose="020F0302020204030204" pitchFamily="34" charset="0"/>
                        </a:rPr>
                        <a:t>En la calle, en la terraza de mi casa o con mi vecina</a:t>
                      </a:r>
                    </a:p>
                    <a:p>
                      <a:pPr algn="l"/>
                      <a:r>
                        <a:rPr lang="es-MX" sz="800" b="0" spc="0" dirty="0">
                          <a:effectLst/>
                          <a:latin typeface="Calibri Light" panose="020F0302020204030204" pitchFamily="34" charset="0"/>
                          <a:cs typeface="Calibri Light" panose="020F0302020204030204" pitchFamily="34" charset="0"/>
                        </a:rPr>
                        <a:t>En mi casa, en la terraza, en el patio.</a:t>
                      </a:r>
                    </a:p>
                    <a:p>
                      <a:pPr algn="l"/>
                      <a:r>
                        <a:rPr lang="es-MX" sz="800" b="0" spc="0" dirty="0">
                          <a:effectLst/>
                          <a:latin typeface="Calibri Light" panose="020F0302020204030204" pitchFamily="34" charset="0"/>
                          <a:cs typeface="Calibri Light" panose="020F0302020204030204" pitchFamily="34" charset="0"/>
                        </a:rPr>
                        <a:t>En el patio de la casa.</a:t>
                      </a:r>
                    </a:p>
                    <a:p>
                      <a:pPr algn="l"/>
                      <a:r>
                        <a:rPr lang="es-MX" sz="800" b="0" spc="0" dirty="0">
                          <a:effectLst/>
                          <a:latin typeface="Calibri Light" panose="020F0302020204030204" pitchFamily="34" charset="0"/>
                          <a:cs typeface="Calibri Light" panose="020F0302020204030204" pitchFamily="34" charset="0"/>
                        </a:rPr>
                        <a:t>En la casa, no daban permiso para salir.</a:t>
                      </a:r>
                    </a:p>
                    <a:p>
                      <a:pPr algn="l"/>
                      <a:r>
                        <a:rPr lang="es-MX" sz="800" b="0" spc="0" dirty="0">
                          <a:effectLst/>
                          <a:latin typeface="Calibri Light" panose="020F0302020204030204" pitchFamily="34" charset="0"/>
                          <a:cs typeface="Calibri Light" panose="020F0302020204030204" pitchFamily="34" charset="0"/>
                        </a:rPr>
                        <a:t>en el día en el patio de la casa y por las noches como había racionamiento de luz jugaba en la calle </a:t>
                      </a:r>
                    </a:p>
                    <a:p>
                      <a:pPr algn="l"/>
                      <a:r>
                        <a:rPr lang="es-MX" sz="800" b="0" spc="0" dirty="0">
                          <a:effectLst/>
                          <a:latin typeface="Calibri Light" panose="020F0302020204030204" pitchFamily="34" charset="0"/>
                          <a:cs typeface="Calibri Light" panose="020F0302020204030204" pitchFamily="34" charset="0"/>
                        </a:rPr>
                        <a:t>Al aire libre en las calles y en la finca</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err="1">
                          <a:effectLst/>
                          <a:latin typeface="Calibri Light" panose="020F0302020204030204" pitchFamily="34" charset="0"/>
                          <a:cs typeface="Calibri Light" panose="020F0302020204030204" pitchFamily="34" charset="0"/>
                        </a:rPr>
                        <a:t>aqui</a:t>
                      </a:r>
                      <a:r>
                        <a:rPr lang="es-MX" sz="800" b="0" spc="0" dirty="0">
                          <a:effectLst/>
                          <a:latin typeface="Calibri Light" panose="020F0302020204030204" pitchFamily="34" charset="0"/>
                          <a:cs typeface="Calibri Light" panose="020F0302020204030204" pitchFamily="34" charset="0"/>
                        </a:rPr>
                        <a:t> mismo por el barrio cerca de la casa </a:t>
                      </a:r>
                      <a:r>
                        <a:rPr lang="es-MX" sz="800" b="0" spc="0" dirty="0" err="1">
                          <a:effectLst/>
                          <a:latin typeface="Calibri Light" panose="020F0302020204030204" pitchFamily="34" charset="0"/>
                          <a:cs typeface="Calibri Light" panose="020F0302020204030204" pitchFamily="34" charset="0"/>
                        </a:rPr>
                        <a:t>aqui</a:t>
                      </a:r>
                      <a:r>
                        <a:rPr lang="es-MX" sz="800" b="0" spc="0" dirty="0">
                          <a:effectLst/>
                          <a:latin typeface="Calibri Light" panose="020F0302020204030204" pitchFamily="34" charset="0"/>
                          <a:cs typeface="Calibri Light" panose="020F0302020204030204" pitchFamily="34" charset="0"/>
                        </a:rPr>
                        <a:t> en bayunca</a:t>
                      </a:r>
                    </a:p>
                    <a:p>
                      <a:pPr algn="l"/>
                      <a:r>
                        <a:rPr lang="es-MX" sz="800" b="0" spc="0" dirty="0">
                          <a:effectLst/>
                          <a:latin typeface="Calibri Light" panose="020F0302020204030204" pitchFamily="34" charset="0"/>
                          <a:cs typeface="Calibri Light" panose="020F0302020204030204" pitchFamily="34" charset="0"/>
                        </a:rPr>
                        <a:t>En la calle, pata pelada</a:t>
                      </a:r>
                    </a:p>
                    <a:p>
                      <a:pPr algn="l"/>
                      <a:r>
                        <a:rPr lang="es-MX" sz="800" b="0" spc="0" dirty="0">
                          <a:effectLst/>
                          <a:latin typeface="Calibri Light" panose="020F0302020204030204" pitchFamily="34" charset="0"/>
                          <a:cs typeface="Calibri Light" panose="020F0302020204030204" pitchFamily="34" charset="0"/>
                        </a:rPr>
                        <a:t>En el patio de su casa</a:t>
                      </a:r>
                    </a:p>
                    <a:p>
                      <a:pPr algn="l"/>
                      <a:r>
                        <a:rPr lang="es-MX" sz="800" b="0" spc="0" dirty="0">
                          <a:effectLst/>
                          <a:latin typeface="Calibri Light" panose="020F0302020204030204" pitchFamily="34" charset="0"/>
                          <a:cs typeface="Calibri Light" panose="020F0302020204030204" pitchFamily="34" charset="0"/>
                        </a:rPr>
                        <a:t>Casa de mi abuela que era donde vivía</a:t>
                      </a:r>
                    </a:p>
                    <a:p>
                      <a:pPr algn="l"/>
                      <a:r>
                        <a:rPr lang="es-MX" sz="800" b="0" spc="0" dirty="0">
                          <a:effectLst/>
                          <a:latin typeface="Calibri Light" panose="020F0302020204030204" pitchFamily="34" charset="0"/>
                          <a:cs typeface="Calibri Light" panose="020F0302020204030204" pitchFamily="34" charset="0"/>
                        </a:rPr>
                        <a:t>En el patio de mi casa.</a:t>
                      </a:r>
                    </a:p>
                    <a:p>
                      <a:pPr algn="l"/>
                      <a:r>
                        <a:rPr lang="es-MX" sz="800" b="0" spc="0" dirty="0">
                          <a:effectLst/>
                          <a:latin typeface="Calibri Light" panose="020F0302020204030204" pitchFamily="34" charset="0"/>
                          <a:cs typeface="Calibri Light" panose="020F0302020204030204" pitchFamily="34" charset="0"/>
                        </a:rPr>
                        <a:t> En la casa de mis abuelos</a:t>
                      </a:r>
                    </a:p>
                    <a:p>
                      <a:pPr algn="l"/>
                      <a:r>
                        <a:rPr lang="es-MX" sz="800" b="0" spc="0" dirty="0">
                          <a:effectLst/>
                          <a:latin typeface="Calibri Light" panose="020F0302020204030204" pitchFamily="34" charset="0"/>
                          <a:cs typeface="Calibri Light" panose="020F0302020204030204" pitchFamily="34" charset="0"/>
                        </a:rPr>
                        <a:t>En el tercer piso de mi casa y en la calle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MX" sz="800" b="0" spc="0" dirty="0">
                          <a:effectLst/>
                          <a:latin typeface="Calibri Light" panose="020F0302020204030204" pitchFamily="34" charset="0"/>
                          <a:cs typeface="Calibri Light" panose="020F0302020204030204" pitchFamily="34" charset="0"/>
                        </a:rPr>
                        <a:t>En la terraza</a:t>
                      </a:r>
                    </a:p>
                    <a:p>
                      <a:pPr algn="l"/>
                      <a:r>
                        <a:rPr lang="es-MX" sz="800" b="0" spc="0" dirty="0">
                          <a:effectLst/>
                          <a:latin typeface="Calibri Light" panose="020F0302020204030204" pitchFamily="34" charset="0"/>
                          <a:cs typeface="Calibri Light" panose="020F0302020204030204" pitchFamily="34" charset="0"/>
                        </a:rPr>
                        <a:t>He </a:t>
                      </a:r>
                      <a:r>
                        <a:rPr lang="es-MX" sz="800" b="0" spc="0" dirty="0" err="1">
                          <a:effectLst/>
                          <a:latin typeface="Calibri Light" panose="020F0302020204030204" pitchFamily="34" charset="0"/>
                          <a:cs typeface="Calibri Light" panose="020F0302020204030204" pitchFamily="34" charset="0"/>
                        </a:rPr>
                        <a:t>would</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basically</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move</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around</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the</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house</a:t>
                      </a:r>
                      <a:r>
                        <a:rPr lang="es-MX" sz="800" b="0" spc="0" dirty="0">
                          <a:effectLst/>
                          <a:latin typeface="Calibri Light" panose="020F0302020204030204" pitchFamily="34" charset="0"/>
                          <a:cs typeface="Calibri Light" panose="020F0302020204030204" pitchFamily="34" charset="0"/>
                        </a:rPr>
                        <a:t>, he </a:t>
                      </a:r>
                      <a:r>
                        <a:rPr lang="es-MX" sz="800" b="0" spc="0" dirty="0" err="1">
                          <a:effectLst/>
                          <a:latin typeface="Calibri Light" panose="020F0302020204030204" pitchFamily="34" charset="0"/>
                          <a:cs typeface="Calibri Light" panose="020F0302020204030204" pitchFamily="34" charset="0"/>
                        </a:rPr>
                        <a:t>would</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not</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go</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outside</a:t>
                      </a:r>
                      <a:r>
                        <a:rPr lang="es-MX" sz="800" b="0" spc="0" dirty="0">
                          <a:effectLst/>
                          <a:latin typeface="Calibri Light" panose="020F0302020204030204" pitchFamily="34" charset="0"/>
                          <a:cs typeface="Calibri Light" panose="020F0302020204030204" pitchFamily="34" charset="0"/>
                        </a:rPr>
                        <a:t> (El básicamente se movía por toda la casa, él no jugaba afuera de la casa)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290450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ftr" idx="11"/>
          </p:nvPr>
        </p:nvSpPr>
        <p:spPr>
          <a:xfrm>
            <a:off x="4373197" y="6372324"/>
            <a:ext cx="3748211" cy="48026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122" name="Google Shape;122;p18"/>
          <p:cNvSpPr txBox="1">
            <a:spLocks noGrp="1"/>
          </p:cNvSpPr>
          <p:nvPr>
            <p:ph type="sldNum" idx="12"/>
          </p:nvPr>
        </p:nvSpPr>
        <p:spPr>
          <a:xfrm>
            <a:off x="8172400" y="6358899"/>
            <a:ext cx="963947" cy="2775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3</a:t>
            </a:fld>
            <a:endParaRPr/>
          </a:p>
        </p:txBody>
      </p:sp>
      <p:pic>
        <p:nvPicPr>
          <p:cNvPr id="123" name="Google Shape;123;p18"/>
          <p:cNvPicPr preferRelativeResize="0"/>
          <p:nvPr/>
        </p:nvPicPr>
        <p:blipFill>
          <a:blip r:embed="rId3">
            <a:alphaModFix/>
          </a:blip>
          <a:stretch>
            <a:fillRect/>
          </a:stretch>
        </p:blipFill>
        <p:spPr>
          <a:xfrm>
            <a:off x="152400" y="152400"/>
            <a:ext cx="8750065" cy="60540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¿Cómo corregían a los niños/as cuando se portaban mal?</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30</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1074170777"/>
              </p:ext>
            </p:extLst>
          </p:nvPr>
        </p:nvGraphicFramePr>
        <p:xfrm>
          <a:off x="133350" y="879471"/>
          <a:ext cx="8940692" cy="864108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err="1">
                          <a:effectLst/>
                          <a:latin typeface="Calibri Light" panose="020F0302020204030204" pitchFamily="34" charset="0"/>
                          <a:cs typeface="Calibri Light" panose="020F0302020204030204" pitchFamily="34" charset="0"/>
                        </a:rPr>
                        <a:t>Corriguete</a:t>
                      </a:r>
                      <a:r>
                        <a:rPr lang="es-MX" sz="800" b="0" spc="0" dirty="0">
                          <a:effectLst/>
                          <a:latin typeface="Calibri Light" panose="020F0302020204030204" pitchFamily="34" charset="0"/>
                          <a:cs typeface="Calibri Light" panose="020F0302020204030204" pitchFamily="34" charset="0"/>
                        </a:rPr>
                        <a:t> mijo </a:t>
                      </a:r>
                      <a:r>
                        <a:rPr lang="es-MX" sz="800" b="0" spc="0" dirty="0" err="1">
                          <a:effectLst/>
                          <a:latin typeface="Calibri Light" panose="020F0302020204030204" pitchFamily="34" charset="0"/>
                          <a:cs typeface="Calibri Light" panose="020F0302020204030204" pitchFamily="34" charset="0"/>
                        </a:rPr>
                        <a:t>dejate</a:t>
                      </a:r>
                      <a:r>
                        <a:rPr lang="es-MX" sz="800" b="0" spc="0" dirty="0">
                          <a:effectLst/>
                          <a:latin typeface="Calibri Light" panose="020F0302020204030204" pitchFamily="34" charset="0"/>
                          <a:cs typeface="Calibri Light" panose="020F0302020204030204" pitchFamily="34" charset="0"/>
                        </a:rPr>
                        <a:t> de estar tanto en la calle con ese sol tan caliente, y si era de noche  mira que por </a:t>
                      </a:r>
                      <a:r>
                        <a:rPr lang="es-MX" sz="800" b="0" spc="0" dirty="0" err="1">
                          <a:effectLst/>
                          <a:latin typeface="Calibri Light" panose="020F0302020204030204" pitchFamily="34" charset="0"/>
                          <a:cs typeface="Calibri Light" panose="020F0302020204030204" pitchFamily="34" charset="0"/>
                        </a:rPr>
                        <a:t>ahi</a:t>
                      </a:r>
                      <a:r>
                        <a:rPr lang="es-MX" sz="800" b="0" spc="0" dirty="0">
                          <a:effectLst/>
                          <a:latin typeface="Calibri Light" panose="020F0302020204030204" pitchFamily="34" charset="0"/>
                          <a:cs typeface="Calibri Light" panose="020F0302020204030204" pitchFamily="34" charset="0"/>
                        </a:rPr>
                        <a:t> hay una bruja te va a </a:t>
                      </a:r>
                      <a:r>
                        <a:rPr lang="es-MX" sz="800" b="0" spc="0" dirty="0" err="1">
                          <a:effectLst/>
                          <a:latin typeface="Calibri Light" panose="020F0302020204030204" pitchFamily="34" charset="0"/>
                          <a:cs typeface="Calibri Light" panose="020F0302020204030204" pitchFamily="34" charset="0"/>
                        </a:rPr>
                        <a:t>cojer</a:t>
                      </a:r>
                      <a:r>
                        <a:rPr lang="es-MX" sz="800" b="0" spc="0" dirty="0">
                          <a:effectLst/>
                          <a:latin typeface="Calibri Light" panose="020F0302020204030204" pitchFamily="34" charset="0"/>
                          <a:cs typeface="Calibri Light" panose="020F0302020204030204" pitchFamily="34" charset="0"/>
                        </a:rPr>
                        <a:t> la bruja, mira que por </a:t>
                      </a:r>
                      <a:r>
                        <a:rPr lang="es-MX" sz="800" b="0" spc="0" dirty="0" err="1">
                          <a:effectLst/>
                          <a:latin typeface="Calibri Light" panose="020F0302020204030204" pitchFamily="34" charset="0"/>
                          <a:cs typeface="Calibri Light" panose="020F0302020204030204" pitchFamily="34" charset="0"/>
                        </a:rPr>
                        <a:t>ahi</a:t>
                      </a:r>
                      <a:r>
                        <a:rPr lang="es-MX" sz="800" b="0" spc="0" dirty="0">
                          <a:effectLst/>
                          <a:latin typeface="Calibri Light" panose="020F0302020204030204" pitchFamily="34" charset="0"/>
                          <a:cs typeface="Calibri Light" panose="020F0302020204030204" pitchFamily="34" charset="0"/>
                        </a:rPr>
                        <a:t> esta el diablo suelto deja de estar con esas </a:t>
                      </a:r>
                      <a:r>
                        <a:rPr lang="es-MX" sz="800" b="0" spc="0" dirty="0" err="1">
                          <a:effectLst/>
                          <a:latin typeface="Calibri Light" panose="020F0302020204030204" pitchFamily="34" charset="0"/>
                          <a:cs typeface="Calibri Light" panose="020F0302020204030204" pitchFamily="34" charset="0"/>
                        </a:rPr>
                        <a:t>marcriaesas</a:t>
                      </a:r>
                      <a:r>
                        <a:rPr lang="es-MX" sz="800" b="0" spc="0" dirty="0">
                          <a:effectLst/>
                          <a:latin typeface="Calibri Light" panose="020F0302020204030204" pitchFamily="34" charset="0"/>
                          <a:cs typeface="Calibri Light" panose="020F0302020204030204" pitchFamily="34" charset="0"/>
                        </a:rPr>
                        <a:t> te va a salir el diablo mira lo que paso a julianito por no hacer caso, te va a salir la bruja</a:t>
                      </a:r>
                    </a:p>
                    <a:p>
                      <a:pPr algn="l"/>
                      <a:r>
                        <a:rPr lang="es-MX" sz="800" b="0" spc="0" dirty="0">
                          <a:effectLst/>
                          <a:latin typeface="Calibri Light" panose="020F0302020204030204" pitchFamily="34" charset="0"/>
                          <a:cs typeface="Calibri Light" panose="020F0302020204030204" pitchFamily="34" charset="0"/>
                        </a:rPr>
                        <a:t>Le pegaban pura chancleta pura correa</a:t>
                      </a:r>
                    </a:p>
                    <a:p>
                      <a:pPr algn="l"/>
                      <a:r>
                        <a:rPr lang="es-MX" sz="800" b="0" spc="0" dirty="0">
                          <a:effectLst/>
                          <a:latin typeface="Calibri Light" panose="020F0302020204030204" pitchFamily="34" charset="0"/>
                          <a:cs typeface="Calibri Light" panose="020F0302020204030204" pitchFamily="34" charset="0"/>
                        </a:rPr>
                        <a:t>"Rafael: Particularmente yo me porté muy bien, no tuve lo desagradable del regaño ni nada de eso. No quiero decir que era un santo, pero yo me portaba bien, era respetuoso. En aquel entonces uno respetaba mucho al policía, a los mayores, más a los ancianos y se era muy respetuoso con los padres. Esa es una generación que se levantó así con ese </a:t>
                      </a:r>
                      <a:r>
                        <a:rPr lang="es-MX" sz="800" b="0" spc="0" dirty="0" err="1">
                          <a:effectLst/>
                          <a:latin typeface="Calibri Light" panose="020F0302020204030204" pitchFamily="34" charset="0"/>
                          <a:cs typeface="Calibri Light" panose="020F0302020204030204" pitchFamily="34" charset="0"/>
                        </a:rPr>
                        <a:t>respeto.Entrevistadora</a:t>
                      </a:r>
                      <a:r>
                        <a:rPr lang="es-MX" sz="800" b="0" spc="0" dirty="0">
                          <a:effectLst/>
                          <a:latin typeface="Calibri Light" panose="020F0302020204030204" pitchFamily="34" charset="0"/>
                          <a:cs typeface="Calibri Light" panose="020F0302020204030204" pitchFamily="34" charset="0"/>
                        </a:rPr>
                        <a:t>: Pero nunca hubo un momento en el que te comportaste mal y te tuvieron que hacer algún daño o reprenderte de mala manera? Rafael: No, es que yo personalmente no tuve la ocasión para que me llamasen la atención de algo que no era correcto que hubiese </a:t>
                      </a:r>
                      <a:r>
                        <a:rPr lang="es-MX" sz="800" b="0" spc="0" dirty="0" err="1">
                          <a:effectLst/>
                          <a:latin typeface="Calibri Light" panose="020F0302020204030204" pitchFamily="34" charset="0"/>
                          <a:cs typeface="Calibri Light" panose="020F0302020204030204" pitchFamily="34" charset="0"/>
                        </a:rPr>
                        <a:t>hecho.Entrevistadora</a:t>
                      </a:r>
                      <a:r>
                        <a:rPr lang="es-MX" sz="800" b="0" spc="0" dirty="0">
                          <a:effectLst/>
                          <a:latin typeface="Calibri Light" panose="020F0302020204030204" pitchFamily="34" charset="0"/>
                          <a:cs typeface="Calibri Light" panose="020F0302020204030204" pitchFamily="34" charset="0"/>
                        </a:rPr>
                        <a:t>: Bueno pero ustedes dicen que no se comportaban mal, pero a otros niños que si se portaban mal cómo los </a:t>
                      </a:r>
                      <a:r>
                        <a:rPr lang="es-MX" sz="800" b="0" spc="0" dirty="0" err="1">
                          <a:effectLst/>
                          <a:latin typeface="Calibri Light" panose="020F0302020204030204" pitchFamily="34" charset="0"/>
                          <a:cs typeface="Calibri Light" panose="020F0302020204030204" pitchFamily="34" charset="0"/>
                        </a:rPr>
                        <a:t>corregían?Rafael</a:t>
                      </a:r>
                      <a:r>
                        <a:rPr lang="es-MX" sz="800" b="0" spc="0" dirty="0">
                          <a:effectLst/>
                          <a:latin typeface="Calibri Light" panose="020F0302020204030204" pitchFamily="34" charset="0"/>
                          <a:cs typeface="Calibri Light" panose="020F0302020204030204" pitchFamily="34" charset="0"/>
                        </a:rPr>
                        <a:t>: Personalmente los amigos que yo tuve eran pelados muy disciplinados, muy obedientes también y yo creo que eso a mi me ayudó mucho en el comportamiento mío o sea no tengo un recuerdo incorrecto de algo que haya hecho yo."</a:t>
                      </a:r>
                    </a:p>
                    <a:p>
                      <a:pPr algn="l"/>
                      <a:r>
                        <a:rPr lang="es-MX" sz="800" b="0" spc="0" dirty="0">
                          <a:effectLst/>
                          <a:latin typeface="Calibri Light" panose="020F0302020204030204" pitchFamily="34" charset="0"/>
                          <a:cs typeface="Calibri Light" panose="020F0302020204030204" pitchFamily="34" charset="0"/>
                        </a:rPr>
                        <a:t>"Yo era más tremendita cuando estaba grande, chiquita era un pan dulce, obediente, no me gustaba andar sola siempre acompañadita, a donde iba mi mamá quería ir yo."</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Azotes, antes les gustaba mucho el azote.</a:t>
                      </a:r>
                    </a:p>
                    <a:p>
                      <a:pPr algn="l"/>
                      <a:r>
                        <a:rPr lang="es-MX" sz="800" b="0" spc="0" dirty="0">
                          <a:effectLst/>
                          <a:latin typeface="Calibri Light" panose="020F0302020204030204" pitchFamily="34" charset="0"/>
                          <a:cs typeface="Calibri Light" panose="020F0302020204030204" pitchFamily="34" charset="0"/>
                        </a:rPr>
                        <a:t>Reprendían.</a:t>
                      </a:r>
                    </a:p>
                    <a:p>
                      <a:pPr algn="l"/>
                      <a:r>
                        <a:rPr lang="es-MX" sz="800" b="0" spc="0" dirty="0">
                          <a:effectLst/>
                          <a:latin typeface="Calibri Light" panose="020F0302020204030204" pitchFamily="34" charset="0"/>
                          <a:cs typeface="Calibri Light" panose="020F0302020204030204" pitchFamily="34" charset="0"/>
                        </a:rPr>
                        <a:t>Mi abuela me cuanta que no vivió tanto esos regaños porque siempre estaba encerrada, todos los días se tenían que acostar a las 8 de la noche y muy poco las dejaban ver televisión. </a:t>
                      </a:r>
                    </a:p>
                    <a:p>
                      <a:pPr algn="l"/>
                      <a:r>
                        <a:rPr lang="es-MX" sz="800" b="0" spc="0" dirty="0">
                          <a:effectLst/>
                          <a:latin typeface="Calibri Light" panose="020F0302020204030204" pitchFamily="34" charset="0"/>
                          <a:cs typeface="Calibri Light" panose="020F0302020204030204" pitchFamily="34" charset="0"/>
                        </a:rPr>
                        <a:t>Nos pegaban con cubiertos, con </a:t>
                      </a:r>
                      <a:r>
                        <a:rPr lang="es-MX" sz="800" b="0" spc="0" dirty="0" err="1">
                          <a:effectLst/>
                          <a:latin typeface="Calibri Light" panose="020F0302020204030204" pitchFamily="34" charset="0"/>
                          <a:cs typeface="Calibri Light" panose="020F0302020204030204" pitchFamily="34" charset="0"/>
                        </a:rPr>
                        <a:t>cabullas,cinturón,y</a:t>
                      </a:r>
                      <a:r>
                        <a:rPr lang="es-MX" sz="800" b="0" spc="0" dirty="0">
                          <a:effectLst/>
                          <a:latin typeface="Calibri Light" panose="020F0302020204030204" pitchFamily="34" charset="0"/>
                          <a:cs typeface="Calibri Light" panose="020F0302020204030204" pitchFamily="34" charset="0"/>
                        </a:rPr>
                        <a:t> nos arrodillaban a la mitad del sol con maíz en las rodillas</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Tanto a ella como a sus hermanos los castigaban, nunca les pegaron </a:t>
                      </a:r>
                    </a:p>
                    <a:p>
                      <a:pPr algn="l"/>
                      <a:r>
                        <a:rPr lang="es-MX" sz="800" b="0" spc="0" dirty="0">
                          <a:effectLst/>
                          <a:latin typeface="Calibri Light" panose="020F0302020204030204" pitchFamily="34" charset="0"/>
                          <a:cs typeface="Calibri Light" panose="020F0302020204030204" pitchFamily="34" charset="0"/>
                        </a:rPr>
                        <a:t>PEGANDO LES Y CASTIGARLES </a:t>
                      </a:r>
                    </a:p>
                    <a:p>
                      <a:pPr algn="l"/>
                      <a:r>
                        <a:rPr lang="es-MX" sz="800" b="0" spc="0" dirty="0">
                          <a:effectLst/>
                          <a:latin typeface="Calibri Light" panose="020F0302020204030204" pitchFamily="34" charset="0"/>
                          <a:cs typeface="Calibri Light" panose="020F0302020204030204" pitchFamily="34" charset="0"/>
                        </a:rPr>
                        <a:t>Jay Papi! En el perrero y la chancleta, caucho sol no las pelaban en la espalda </a:t>
                      </a:r>
                      <a:r>
                        <a:rPr lang="es-MX" sz="800" b="0" spc="0" dirty="0" err="1">
                          <a:effectLst/>
                          <a:latin typeface="Calibri Light" panose="020F0302020204030204" pitchFamily="34" charset="0"/>
                          <a:cs typeface="Calibri Light" panose="020F0302020204030204" pitchFamily="34" charset="0"/>
                        </a:rPr>
                        <a:t>jayyy</a:t>
                      </a:r>
                      <a:r>
                        <a:rPr lang="es-MX" sz="800" b="0" spc="0" dirty="0">
                          <a:effectLst/>
                          <a:latin typeface="Calibri Light" panose="020F0302020204030204" pitchFamily="34" charset="0"/>
                          <a:cs typeface="Calibri Light" panose="020F0302020204030204" pitchFamily="34" charset="0"/>
                        </a:rPr>
                        <a:t>!</a:t>
                      </a:r>
                    </a:p>
                    <a:p>
                      <a:pPr algn="l"/>
                      <a:r>
                        <a:rPr lang="es-MX" sz="800" b="0" spc="0" dirty="0">
                          <a:effectLst/>
                          <a:latin typeface="Calibri Light" panose="020F0302020204030204" pitchFamily="34" charset="0"/>
                          <a:cs typeface="Calibri Light" panose="020F0302020204030204" pitchFamily="34" charset="0"/>
                        </a:rPr>
                        <a:t>hablándole en carácter y pegando les y jalando la oreja </a:t>
                      </a:r>
                    </a:p>
                    <a:p>
                      <a:pPr algn="l"/>
                      <a:r>
                        <a:rPr lang="es-MX" sz="800" b="0" spc="0" dirty="0">
                          <a:effectLst/>
                          <a:latin typeface="Calibri Light" panose="020F0302020204030204" pitchFamily="34" charset="0"/>
                          <a:cs typeface="Calibri Light" panose="020F0302020204030204" pitchFamily="34" charset="0"/>
                        </a:rPr>
                        <a:t>No los dejaban salir a jugar ni ver televisión y nos pegaban con mochila con María Moreno </a:t>
                      </a:r>
                    </a:p>
                    <a:p>
                      <a:pPr algn="l"/>
                      <a:r>
                        <a:rPr lang="es-MX" sz="800" b="0" spc="0" dirty="0">
                          <a:effectLst/>
                          <a:latin typeface="Calibri Light" panose="020F0302020204030204" pitchFamily="34" charset="0"/>
                          <a:cs typeface="Calibri Light" panose="020F0302020204030204" pitchFamily="34" charset="0"/>
                        </a:rPr>
                        <a:t>Les daban duro</a:t>
                      </a:r>
                    </a:p>
                    <a:p>
                      <a:pPr algn="l"/>
                      <a:r>
                        <a:rPr lang="es-MX" sz="800" b="0" spc="0" dirty="0">
                          <a:effectLst/>
                          <a:latin typeface="Calibri Light" panose="020F0302020204030204" pitchFamily="34" charset="0"/>
                          <a:cs typeface="Calibri Light" panose="020F0302020204030204" pitchFamily="34" charset="0"/>
                        </a:rPr>
                        <a:t>Vengo de un hogar de educación tradicional y los métodos correctivos antes eran con las sanciones físicas.</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Los castigaban, pegándoles.</a:t>
                      </a:r>
                    </a:p>
                    <a:p>
                      <a:pPr algn="l"/>
                      <a:r>
                        <a:rPr lang="es-MX" sz="800" b="0" spc="0" dirty="0">
                          <a:effectLst/>
                          <a:latin typeface="Calibri Light" panose="020F0302020204030204" pitchFamily="34" charset="0"/>
                          <a:cs typeface="Calibri Light" panose="020F0302020204030204" pitchFamily="34" charset="0"/>
                        </a:rPr>
                        <a:t>Me pegaban con la correa y me castigaban sin salir de casa.</a:t>
                      </a:r>
                    </a:p>
                    <a:p>
                      <a:pPr algn="l"/>
                      <a:r>
                        <a:rPr lang="es-MX" sz="800" b="0" spc="0" dirty="0">
                          <a:effectLst/>
                          <a:latin typeface="Calibri Light" panose="020F0302020204030204" pitchFamily="34" charset="0"/>
                          <a:cs typeface="Calibri Light" panose="020F0302020204030204" pitchFamily="34" charset="0"/>
                        </a:rPr>
                        <a:t>Con correazos, chancletazos</a:t>
                      </a:r>
                    </a:p>
                    <a:p>
                      <a:pPr algn="l"/>
                      <a:r>
                        <a:rPr lang="es-MX" sz="800" b="0" spc="0" dirty="0">
                          <a:effectLst/>
                          <a:latin typeface="Calibri Light" panose="020F0302020204030204" pitchFamily="34" charset="0"/>
                          <a:cs typeface="Calibri Light" panose="020F0302020204030204" pitchFamily="34" charset="0"/>
                        </a:rPr>
                        <a:t>cuando hacia algo que no estaba bien me pegaban.</a:t>
                      </a:r>
                    </a:p>
                    <a:p>
                      <a:pPr algn="l"/>
                      <a:r>
                        <a:rPr lang="es-MX" sz="800" b="0" spc="0" dirty="0">
                          <a:effectLst/>
                          <a:latin typeface="Calibri Light" panose="020F0302020204030204" pitchFamily="34" charset="0"/>
                          <a:cs typeface="Calibri Light" panose="020F0302020204030204" pitchFamily="34" charset="0"/>
                        </a:rPr>
                        <a:t>Cuerazo le daban con el cinturón .</a:t>
                      </a:r>
                    </a:p>
                    <a:p>
                      <a:pPr algn="l"/>
                      <a:r>
                        <a:rPr lang="es-MX" sz="800" b="0" spc="0" dirty="0">
                          <a:effectLst/>
                          <a:latin typeface="Calibri Light" panose="020F0302020204030204" pitchFamily="34" charset="0"/>
                          <a:cs typeface="Calibri Light" panose="020F0302020204030204" pitchFamily="34" charset="0"/>
                        </a:rPr>
                        <a:t>Nunca les pegaban le hacia saber de lo que estaba haciendo mal y su abuela tenia una táctica que solo con la mirada los corregía.</a:t>
                      </a:r>
                    </a:p>
                    <a:p>
                      <a:pPr algn="l"/>
                      <a:r>
                        <a:rPr lang="es-MX" sz="800" b="0" spc="0" dirty="0">
                          <a:effectLst/>
                          <a:latin typeface="Calibri Light" panose="020F0302020204030204" pitchFamily="34" charset="0"/>
                          <a:cs typeface="Calibri Light" panose="020F0302020204030204" pitchFamily="34" charset="0"/>
                        </a:rPr>
                        <a:t>la </a:t>
                      </a:r>
                      <a:r>
                        <a:rPr lang="es-MX" sz="800" b="0" spc="0" dirty="0" err="1">
                          <a:effectLst/>
                          <a:latin typeface="Calibri Light" panose="020F0302020204030204" pitchFamily="34" charset="0"/>
                          <a:cs typeface="Calibri Light" panose="020F0302020204030204" pitchFamily="34" charset="0"/>
                        </a:rPr>
                        <a:t>castigaban,no</a:t>
                      </a:r>
                      <a:r>
                        <a:rPr lang="es-MX" sz="800" b="0" spc="0" dirty="0">
                          <a:effectLst/>
                          <a:latin typeface="Calibri Light" panose="020F0302020204030204" pitchFamily="34" charset="0"/>
                          <a:cs typeface="Calibri Light" panose="020F0302020204030204" pitchFamily="34" charset="0"/>
                        </a:rPr>
                        <a:t> la dejaban jugar y </a:t>
                      </a:r>
                      <a:r>
                        <a:rPr lang="es-MX" sz="800" b="0" spc="0" dirty="0" err="1">
                          <a:effectLst/>
                          <a:latin typeface="Calibri Light" panose="020F0302020204030204" pitchFamily="34" charset="0"/>
                          <a:cs typeface="Calibri Light" panose="020F0302020204030204" pitchFamily="34" charset="0"/>
                        </a:rPr>
                        <a:t>aveces</a:t>
                      </a:r>
                      <a:r>
                        <a:rPr lang="es-MX" sz="800" b="0" spc="0" dirty="0">
                          <a:effectLst/>
                          <a:latin typeface="Calibri Light" panose="020F0302020204030204" pitchFamily="34" charset="0"/>
                          <a:cs typeface="Calibri Light" panose="020F0302020204030204" pitchFamily="34" charset="0"/>
                        </a:rPr>
                        <a:t> le pegaba y no le compraban las cosas que quería </a:t>
                      </a:r>
                    </a:p>
                    <a:p>
                      <a:pPr algn="l"/>
                      <a:r>
                        <a:rPr lang="es-MX" sz="800" b="0" spc="0" dirty="0">
                          <a:effectLst/>
                          <a:latin typeface="Calibri Light" panose="020F0302020204030204" pitchFamily="34" charset="0"/>
                          <a:cs typeface="Calibri Light" panose="020F0302020204030204" pitchFamily="34" charset="0"/>
                        </a:rPr>
                        <a:t>Le pegaban un </a:t>
                      </a:r>
                      <a:r>
                        <a:rPr lang="es-MX" sz="800" b="0" spc="0" dirty="0" err="1">
                          <a:effectLst/>
                          <a:latin typeface="Calibri Light" panose="020F0302020204030204" pitchFamily="34" charset="0"/>
                          <a:cs typeface="Calibri Light" panose="020F0302020204030204" pitchFamily="34" charset="0"/>
                        </a:rPr>
                        <a:t>chancletaso</a:t>
                      </a:r>
                      <a:r>
                        <a:rPr lang="es-MX" sz="800" b="0" spc="0" dirty="0">
                          <a:effectLst/>
                          <a:latin typeface="Calibri Light" panose="020F0302020204030204" pitchFamily="34" charset="0"/>
                          <a:cs typeface="Calibri Light" panose="020F0302020204030204" pitchFamily="34" charset="0"/>
                        </a:rPr>
                        <a:t>, un </a:t>
                      </a:r>
                      <a:r>
                        <a:rPr lang="es-MX" sz="800" b="0" spc="0" dirty="0" err="1">
                          <a:effectLst/>
                          <a:latin typeface="Calibri Light" panose="020F0302020204030204" pitchFamily="34" charset="0"/>
                          <a:cs typeface="Calibri Light" panose="020F0302020204030204" pitchFamily="34" charset="0"/>
                        </a:rPr>
                        <a:t>correoaso</a:t>
                      </a:r>
                      <a:r>
                        <a:rPr lang="es-MX" sz="800" b="0" spc="0" dirty="0">
                          <a:effectLst/>
                          <a:latin typeface="Calibri Light" panose="020F0302020204030204" pitchFamily="34" charset="0"/>
                          <a:cs typeface="Calibri Light" panose="020F0302020204030204" pitchFamily="34" charset="0"/>
                        </a:rPr>
                        <a:t> o con una vara de </a:t>
                      </a:r>
                      <a:r>
                        <a:rPr lang="es-MX" sz="800" b="0" spc="0" dirty="0" err="1">
                          <a:effectLst/>
                          <a:latin typeface="Calibri Light" panose="020F0302020204030204" pitchFamily="34" charset="0"/>
                          <a:cs typeface="Calibri Light" panose="020F0302020204030204" pitchFamily="34" charset="0"/>
                        </a:rPr>
                        <a:t>marratatón</a:t>
                      </a:r>
                      <a:r>
                        <a:rPr lang="es-MX" sz="800" b="0" spc="0" dirty="0">
                          <a:effectLst/>
                          <a:latin typeface="Calibri Light" panose="020F0302020204030204" pitchFamily="34" charset="0"/>
                          <a:cs typeface="Calibri Light" panose="020F0302020204030204" pitchFamily="34" charset="0"/>
                        </a:rPr>
                        <a:t> </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err="1">
                          <a:effectLst/>
                          <a:latin typeface="Calibri Light" panose="020F0302020204030204" pitchFamily="34" charset="0"/>
                          <a:cs typeface="Calibri Light" panose="020F0302020204030204" pitchFamily="34" charset="0"/>
                        </a:rPr>
                        <a:t>aya</a:t>
                      </a:r>
                      <a:r>
                        <a:rPr lang="es-MX" sz="800" b="0" spc="0" dirty="0">
                          <a:effectLst/>
                          <a:latin typeface="Calibri Light" panose="020F0302020204030204" pitchFamily="34" charset="0"/>
                          <a:cs typeface="Calibri Light" panose="020F0302020204030204" pitchFamily="34" charset="0"/>
                        </a:rPr>
                        <a:t> papa a ellos les daba correazos, los regañaban y los mandaban al monte a trabajar</a:t>
                      </a:r>
                    </a:p>
                    <a:p>
                      <a:pPr algn="l"/>
                      <a:r>
                        <a:rPr lang="es-MX" sz="800" b="0" spc="0" dirty="0">
                          <a:effectLst/>
                          <a:latin typeface="Calibri Light" panose="020F0302020204030204" pitchFamily="34" charset="0"/>
                          <a:cs typeface="Calibri Light" panose="020F0302020204030204" pitchFamily="34" charset="0"/>
                        </a:rPr>
                        <a:t>A uno lo miraban y ya uno sabía que tenía que correr, cuando se portaba muy mal le pegaban</a:t>
                      </a:r>
                    </a:p>
                    <a:p>
                      <a:pPr algn="l"/>
                      <a:r>
                        <a:rPr lang="es-MX" sz="800" b="0" spc="0" dirty="0">
                          <a:effectLst/>
                          <a:latin typeface="Calibri Light" panose="020F0302020204030204" pitchFamily="34" charset="0"/>
                          <a:cs typeface="Calibri Light" panose="020F0302020204030204" pitchFamily="34" charset="0"/>
                        </a:rPr>
                        <a:t>Pegando</a:t>
                      </a:r>
                    </a:p>
                    <a:p>
                      <a:pPr algn="l"/>
                      <a:r>
                        <a:rPr lang="es-MX" sz="800" b="0" spc="0" dirty="0">
                          <a:effectLst/>
                          <a:latin typeface="Calibri Light" panose="020F0302020204030204" pitchFamily="34" charset="0"/>
                          <a:cs typeface="Calibri Light" panose="020F0302020204030204" pitchFamily="34" charset="0"/>
                        </a:rPr>
                        <a:t>Mas que todo era un castigo para mi, al salir del cuarto mi mama nos dejaba un letrero super grande. Donde decía "Hoy no se puede salir de la casa" ya </a:t>
                      </a:r>
                      <a:r>
                        <a:rPr lang="es-MX" sz="800" b="0" spc="0" dirty="0" err="1">
                          <a:effectLst/>
                          <a:latin typeface="Calibri Light" panose="020F0302020204030204" pitchFamily="34" charset="0"/>
                          <a:cs typeface="Calibri Light" panose="020F0302020204030204" pitchFamily="34" charset="0"/>
                        </a:rPr>
                        <a:t>sabiamos</a:t>
                      </a:r>
                      <a:r>
                        <a:rPr lang="es-MX" sz="800" b="0" spc="0" dirty="0">
                          <a:effectLst/>
                          <a:latin typeface="Calibri Light" panose="020F0302020204030204" pitchFamily="34" charset="0"/>
                          <a:cs typeface="Calibri Light" panose="020F0302020204030204" pitchFamily="34" charset="0"/>
                        </a:rPr>
                        <a:t> que solamente </a:t>
                      </a:r>
                      <a:r>
                        <a:rPr lang="es-MX" sz="800" b="0" spc="0" dirty="0" err="1">
                          <a:effectLst/>
                          <a:latin typeface="Calibri Light" panose="020F0302020204030204" pitchFamily="34" charset="0"/>
                          <a:cs typeface="Calibri Light" panose="020F0302020204030204" pitchFamily="34" charset="0"/>
                        </a:rPr>
                        <a:t>podiamos</a:t>
                      </a:r>
                      <a:r>
                        <a:rPr lang="es-MX" sz="800" b="0" spc="0" dirty="0">
                          <a:effectLst/>
                          <a:latin typeface="Calibri Light" panose="020F0302020204030204" pitchFamily="34" charset="0"/>
                          <a:cs typeface="Calibri Light" panose="020F0302020204030204" pitchFamily="34" charset="0"/>
                        </a:rPr>
                        <a:t> salir a bañarnos y que nos entregaran la comida. Del resto no </a:t>
                      </a:r>
                      <a:r>
                        <a:rPr lang="es-MX" sz="800" b="0" spc="0" dirty="0" err="1">
                          <a:effectLst/>
                          <a:latin typeface="Calibri Light" panose="020F0302020204030204" pitchFamily="34" charset="0"/>
                          <a:cs typeface="Calibri Light" panose="020F0302020204030204" pitchFamily="34" charset="0"/>
                        </a:rPr>
                        <a:t>podiamos</a:t>
                      </a:r>
                      <a:r>
                        <a:rPr lang="es-MX" sz="800" b="0" spc="0" dirty="0">
                          <a:effectLst/>
                          <a:latin typeface="Calibri Light" panose="020F0302020204030204" pitchFamily="34" charset="0"/>
                          <a:cs typeface="Calibri Light" panose="020F0302020204030204" pitchFamily="34" charset="0"/>
                        </a:rPr>
                        <a:t> salir, si llegaba ella en la noche le </a:t>
                      </a:r>
                      <a:r>
                        <a:rPr lang="es-MX" sz="800" b="0" spc="0" dirty="0" err="1">
                          <a:effectLst/>
                          <a:latin typeface="Calibri Light" panose="020F0302020204030204" pitchFamily="34" charset="0"/>
                          <a:cs typeface="Calibri Light" panose="020F0302020204030204" pitchFamily="34" charset="0"/>
                        </a:rPr>
                        <a:t>decian</a:t>
                      </a:r>
                      <a:r>
                        <a:rPr lang="es-MX" sz="800" b="0" spc="0" dirty="0">
                          <a:effectLst/>
                          <a:latin typeface="Calibri Light" panose="020F0302020204030204" pitchFamily="34" charset="0"/>
                          <a:cs typeface="Calibri Light" panose="020F0302020204030204" pitchFamily="34" charset="0"/>
                        </a:rPr>
                        <a:t> que uno </a:t>
                      </a:r>
                      <a:r>
                        <a:rPr lang="es-MX" sz="800" b="0" spc="0" dirty="0" err="1">
                          <a:effectLst/>
                          <a:latin typeface="Calibri Light" panose="020F0302020204030204" pitchFamily="34" charset="0"/>
                          <a:cs typeface="Calibri Light" panose="020F0302020204030204" pitchFamily="34" charset="0"/>
                        </a:rPr>
                        <a:t>salia</a:t>
                      </a:r>
                      <a:r>
                        <a:rPr lang="es-MX" sz="800" b="0" spc="0" dirty="0">
                          <a:effectLst/>
                          <a:latin typeface="Calibri Light" panose="020F0302020204030204" pitchFamily="34" charset="0"/>
                          <a:cs typeface="Calibri Light" panose="020F0302020204030204" pitchFamily="34" charset="0"/>
                        </a:rPr>
                        <a:t> nos pegaban</a:t>
                      </a:r>
                    </a:p>
                    <a:p>
                      <a:pPr algn="l"/>
                      <a:r>
                        <a:rPr lang="es-MX" sz="800" b="0" spc="0" dirty="0" err="1">
                          <a:effectLst/>
                          <a:latin typeface="Calibri Light" panose="020F0302020204030204" pitchFamily="34" charset="0"/>
                          <a:cs typeface="Calibri Light" panose="020F0302020204030204" pitchFamily="34" charset="0"/>
                        </a:rPr>
                        <a:t>Pegandoles</a:t>
                      </a:r>
                      <a:r>
                        <a:rPr lang="es-MX" sz="800" b="0" spc="0" dirty="0">
                          <a:effectLst/>
                          <a:latin typeface="Calibri Light" panose="020F0302020204030204" pitchFamily="34" charset="0"/>
                          <a:cs typeface="Calibri Light" panose="020F0302020204030204" pitchFamily="34" charset="0"/>
                        </a:rPr>
                        <a:t> con la correa o los castigaban a no salir a la calle.</a:t>
                      </a:r>
                    </a:p>
                    <a:p>
                      <a:pPr algn="l"/>
                      <a:r>
                        <a:rPr lang="es-MX" sz="800" b="0" spc="0" dirty="0">
                          <a:effectLst/>
                          <a:latin typeface="Calibri Light" panose="020F0302020204030204" pitchFamily="34" charset="0"/>
                          <a:cs typeface="Calibri Light" panose="020F0302020204030204" pitchFamily="34" charset="0"/>
                        </a:rPr>
                        <a:t>Llamados de atención y castigos</a:t>
                      </a:r>
                    </a:p>
                    <a:p>
                      <a:pPr algn="l"/>
                      <a:r>
                        <a:rPr lang="es-MX" sz="800" b="0" spc="0" dirty="0">
                          <a:effectLst/>
                          <a:latin typeface="Calibri Light" panose="020F0302020204030204" pitchFamily="34" charset="0"/>
                          <a:cs typeface="Calibri Light" panose="020F0302020204030204" pitchFamily="34" charset="0"/>
                        </a:rPr>
                        <a:t>Les pegaban con correas, chanclas o </a:t>
                      </a:r>
                      <a:r>
                        <a:rPr lang="es-MX" sz="800" b="0" spc="0" dirty="0" err="1">
                          <a:effectLst/>
                          <a:latin typeface="Calibri Light" panose="020F0302020204030204" pitchFamily="34" charset="0"/>
                          <a:cs typeface="Calibri Light" panose="020F0302020204030204" pitchFamily="34" charset="0"/>
                        </a:rPr>
                        <a:t>aveces</a:t>
                      </a:r>
                      <a:r>
                        <a:rPr lang="es-MX" sz="800" b="0" spc="0" dirty="0">
                          <a:effectLst/>
                          <a:latin typeface="Calibri Light" panose="020F0302020204030204" pitchFamily="34" charset="0"/>
                          <a:cs typeface="Calibri Light" panose="020F0302020204030204" pitchFamily="34" charset="0"/>
                        </a:rPr>
                        <a:t> los regañaban fuerte los papás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MX" sz="800" b="0" spc="0" dirty="0">
                          <a:effectLst/>
                          <a:latin typeface="Calibri Light" panose="020F0302020204030204" pitchFamily="34" charset="0"/>
                          <a:cs typeface="Calibri Light" panose="020F0302020204030204" pitchFamily="34" charset="0"/>
                        </a:rPr>
                        <a:t>Mi mama me hablaba sobre lo que había hecho</a:t>
                      </a:r>
                    </a:p>
                    <a:p>
                      <a:pPr algn="l"/>
                      <a:r>
                        <a:rPr lang="es-MX" sz="800" b="0" spc="0" dirty="0" err="1">
                          <a:effectLst/>
                          <a:latin typeface="Calibri Light" panose="020F0302020204030204" pitchFamily="34" charset="0"/>
                          <a:cs typeface="Calibri Light" panose="020F0302020204030204" pitchFamily="34" charset="0"/>
                        </a:rPr>
                        <a:t>My</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mom</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would</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put</a:t>
                      </a:r>
                      <a:r>
                        <a:rPr lang="es-MX" sz="800" b="0" spc="0" dirty="0">
                          <a:effectLst/>
                          <a:latin typeface="Calibri Light" panose="020F0302020204030204" pitchFamily="34" charset="0"/>
                          <a:cs typeface="Calibri Light" panose="020F0302020204030204" pitchFamily="34" charset="0"/>
                        </a:rPr>
                        <a:t> me in a time </a:t>
                      </a:r>
                      <a:r>
                        <a:rPr lang="es-MX" sz="800" b="0" spc="0" dirty="0" err="1">
                          <a:effectLst/>
                          <a:latin typeface="Calibri Light" panose="020F0302020204030204" pitchFamily="34" charset="0"/>
                          <a:cs typeface="Calibri Light" panose="020F0302020204030204" pitchFamily="34" charset="0"/>
                        </a:rPr>
                        <a:t>out</a:t>
                      </a:r>
                      <a:r>
                        <a:rPr lang="es-MX" sz="800" b="0" spc="0" dirty="0">
                          <a:effectLst/>
                          <a:latin typeface="Calibri Light" panose="020F0302020204030204" pitchFamily="34" charset="0"/>
                          <a:cs typeface="Calibri Light" panose="020F0302020204030204" pitchFamily="34" charset="0"/>
                        </a:rPr>
                        <a:t> (Mi mamá me ponía en un tiempo fuera)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265603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¿Cuándo fue niño/a qué hacía en el tiempo libre?</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31</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1425777938"/>
              </p:ext>
            </p:extLst>
          </p:nvPr>
        </p:nvGraphicFramePr>
        <p:xfrm>
          <a:off x="133350" y="879471"/>
          <a:ext cx="8940692" cy="388620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Jugar</a:t>
                      </a:r>
                    </a:p>
                    <a:p>
                      <a:pPr algn="l"/>
                      <a:r>
                        <a:rPr lang="es-MX" sz="800" b="0" spc="0" dirty="0">
                          <a:effectLst/>
                          <a:latin typeface="Calibri Light" panose="020F0302020204030204" pitchFamily="34" charset="0"/>
                          <a:cs typeface="Calibri Light" panose="020F0302020204030204" pitchFamily="34" charset="0"/>
                        </a:rPr>
                        <a:t>Jugaba con las amiguitas</a:t>
                      </a:r>
                    </a:p>
                    <a:p>
                      <a:pPr algn="l"/>
                      <a:r>
                        <a:rPr lang="es-MX" sz="800" b="0" spc="0" dirty="0">
                          <a:effectLst/>
                          <a:latin typeface="Calibri Light" panose="020F0302020204030204" pitchFamily="34" charset="0"/>
                          <a:cs typeface="Calibri Light" panose="020F0302020204030204" pitchFamily="34" charset="0"/>
                        </a:rPr>
                        <a:t>Jugar, ir al colegio, hacer la tarea que le pusieran a uno y después de la tarea jugar. No había tv, celular sino radio nada más y el radio que era del tamaño de un tv. Entonces a uno le tocaba jugar al yoyo y a las </a:t>
                      </a:r>
                      <a:r>
                        <a:rPr lang="es-MX" sz="800" b="0" spc="0" dirty="0" err="1">
                          <a:effectLst/>
                          <a:latin typeface="Calibri Light" panose="020F0302020204030204" pitchFamily="34" charset="0"/>
                          <a:cs typeface="Calibri Light" panose="020F0302020204030204" pitchFamily="34" charset="0"/>
                        </a:rPr>
                        <a:t>metricas</a:t>
                      </a:r>
                      <a:r>
                        <a:rPr lang="es-MX" sz="800" b="0" spc="0" dirty="0">
                          <a:effectLst/>
                          <a:latin typeface="Calibri Light" panose="020F0302020204030204" pitchFamily="34" charset="0"/>
                          <a:cs typeface="Calibri Light" panose="020F0302020204030204" pitchFamily="34" charset="0"/>
                        </a:rPr>
                        <a:t>.</a:t>
                      </a:r>
                    </a:p>
                    <a:p>
                      <a:pPr algn="l"/>
                      <a:r>
                        <a:rPr lang="es-MX" sz="800" b="0" spc="0" dirty="0">
                          <a:effectLst/>
                          <a:latin typeface="Calibri Light" panose="020F0302020204030204" pitchFamily="34" charset="0"/>
                          <a:cs typeface="Calibri Light" panose="020F0302020204030204" pitchFamily="34" charset="0"/>
                        </a:rPr>
                        <a:t>"Noris: Opino lo mismo que tu </a:t>
                      </a:r>
                      <a:r>
                        <a:rPr lang="es-MX" sz="800" b="0" spc="0" dirty="0" err="1">
                          <a:effectLst/>
                          <a:latin typeface="Calibri Light" panose="020F0302020204030204" pitchFamily="34" charset="0"/>
                          <a:cs typeface="Calibri Light" panose="020F0302020204030204" pitchFamily="34" charset="0"/>
                        </a:rPr>
                        <a:t>abuelo.Cuando</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eramos</a:t>
                      </a:r>
                      <a:r>
                        <a:rPr lang="es-MX" sz="800" b="0" spc="0" dirty="0">
                          <a:effectLst/>
                          <a:latin typeface="Calibri Light" panose="020F0302020204030204" pitchFamily="34" charset="0"/>
                          <a:cs typeface="Calibri Light" panose="020F0302020204030204" pitchFamily="34" charset="0"/>
                        </a:rPr>
                        <a:t> puras niñitas decíamos pero quien es el papá? no </a:t>
                      </a:r>
                      <a:r>
                        <a:rPr lang="es-MX" sz="800" b="0" spc="0" dirty="0" err="1">
                          <a:effectLst/>
                          <a:latin typeface="Calibri Light" panose="020F0302020204030204" pitchFamily="34" charset="0"/>
                          <a:cs typeface="Calibri Light" panose="020F0302020204030204" pitchFamily="34" charset="0"/>
                        </a:rPr>
                        <a:t>no</a:t>
                      </a:r>
                      <a:r>
                        <a:rPr lang="es-MX" sz="800" b="0" spc="0" dirty="0">
                          <a:effectLst/>
                          <a:latin typeface="Calibri Light" panose="020F0302020204030204" pitchFamily="34" charset="0"/>
                          <a:cs typeface="Calibri Light" panose="020F0302020204030204" pitchFamily="34" charset="0"/>
                        </a:rPr>
                        <a:t> importa otra niñita también es el </a:t>
                      </a:r>
                      <a:r>
                        <a:rPr lang="es-MX" sz="800" b="0" spc="0" dirty="0" err="1">
                          <a:effectLst/>
                          <a:latin typeface="Calibri Light" panose="020F0302020204030204" pitchFamily="34" charset="0"/>
                          <a:cs typeface="Calibri Light" panose="020F0302020204030204" pitchFamily="34" charset="0"/>
                        </a:rPr>
                        <a:t>papá.Entrevistadora</a:t>
                      </a:r>
                      <a:r>
                        <a:rPr lang="es-MX" sz="800" b="0" spc="0" dirty="0">
                          <a:effectLst/>
                          <a:latin typeface="Calibri Light" panose="020F0302020204030204" pitchFamily="34" charset="0"/>
                          <a:cs typeface="Calibri Light" panose="020F0302020204030204" pitchFamily="34" charset="0"/>
                        </a:rPr>
                        <a:t>: O sea jugaban a la mamá y al </a:t>
                      </a:r>
                      <a:r>
                        <a:rPr lang="es-MX" sz="800" b="0" spc="0" dirty="0" err="1">
                          <a:effectLst/>
                          <a:latin typeface="Calibri Light" panose="020F0302020204030204" pitchFamily="34" charset="0"/>
                          <a:cs typeface="Calibri Light" panose="020F0302020204030204" pitchFamily="34" charset="0"/>
                        </a:rPr>
                        <a:t>papá?Noris</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Siiii</a:t>
                      </a:r>
                      <a:r>
                        <a:rPr lang="es-MX" sz="800" b="0" spc="0" dirty="0">
                          <a:effectLst/>
                          <a:latin typeface="Calibri Light" panose="020F0302020204030204" pitchFamily="34" charset="0"/>
                          <a:cs typeface="Calibri Light" panose="020F0302020204030204" pitchFamily="34" charset="0"/>
                        </a:rPr>
                        <a:t> y las muñecas eran las hijas en la casa, no había mucho para donde ir."</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Lavar, planchar, cocinar, considera que no tuvo niñez ya que desde los 10 años empezó a cuidar de la casa.</a:t>
                      </a:r>
                    </a:p>
                    <a:p>
                      <a:pPr algn="l"/>
                      <a:r>
                        <a:rPr lang="es-MX" sz="800" b="0" spc="0" dirty="0">
                          <a:effectLst/>
                          <a:latin typeface="Calibri Light" panose="020F0302020204030204" pitchFamily="34" charset="0"/>
                          <a:cs typeface="Calibri Light" panose="020F0302020204030204" pitchFamily="34" charset="0"/>
                        </a:rPr>
                        <a:t>Jugar con los amigos, ver televisión </a:t>
                      </a:r>
                    </a:p>
                    <a:p>
                      <a:pPr algn="l"/>
                      <a:r>
                        <a:rPr lang="es-MX" sz="800" b="0" spc="0" dirty="0">
                          <a:effectLst/>
                          <a:latin typeface="Calibri Light" panose="020F0302020204030204" pitchFamily="34" charset="0"/>
                          <a:cs typeface="Calibri Light" panose="020F0302020204030204" pitchFamily="34" charset="0"/>
                        </a:rPr>
                        <a:t>Su infancia era estricta, así que su tiempo libre solo era los domingos  y la obligaban ir a la iglesia y muchas beses no entraba para irse donde sus amigas porque como no las dejaban salir.</a:t>
                      </a:r>
                    </a:p>
                    <a:p>
                      <a:pPr algn="l"/>
                      <a:r>
                        <a:rPr lang="es-MX" sz="800" b="0" spc="0" dirty="0">
                          <a:effectLst/>
                          <a:latin typeface="Calibri Light" panose="020F0302020204030204" pitchFamily="34" charset="0"/>
                          <a:cs typeface="Calibri Light" panose="020F0302020204030204" pitchFamily="34" charset="0"/>
                        </a:rPr>
                        <a:t>Jugaba y estudiaba con tus amigas, oíamos música religiosa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Leer</a:t>
                      </a:r>
                    </a:p>
                    <a:p>
                      <a:pPr algn="l"/>
                      <a:r>
                        <a:rPr lang="es-MX" sz="800" b="0" spc="0" dirty="0">
                          <a:effectLst/>
                          <a:latin typeface="Calibri Light" panose="020F0302020204030204" pitchFamily="34" charset="0"/>
                          <a:cs typeface="Calibri Light" panose="020F0302020204030204" pitchFamily="34" charset="0"/>
                        </a:rPr>
                        <a:t>JUGAR</a:t>
                      </a:r>
                    </a:p>
                    <a:p>
                      <a:pPr algn="l"/>
                      <a:r>
                        <a:rPr lang="es-MX" sz="800" b="0" spc="0" dirty="0">
                          <a:effectLst/>
                          <a:latin typeface="Calibri Light" panose="020F0302020204030204" pitchFamily="34" charset="0"/>
                          <a:cs typeface="Calibri Light" panose="020F0302020204030204" pitchFamily="34" charset="0"/>
                        </a:rPr>
                        <a:t>Yo fui un niño muy quieto, de la casa ver televisión, si no fui callejero, un niño quieto.</a:t>
                      </a:r>
                    </a:p>
                    <a:p>
                      <a:pPr algn="l"/>
                      <a:r>
                        <a:rPr lang="es-MX" sz="800" b="0" spc="0" dirty="0">
                          <a:effectLst/>
                          <a:latin typeface="Calibri Light" panose="020F0302020204030204" pitchFamily="34" charset="0"/>
                          <a:cs typeface="Calibri Light" panose="020F0302020204030204" pitchFamily="34" charset="0"/>
                        </a:rPr>
                        <a:t>jugar</a:t>
                      </a:r>
                    </a:p>
                    <a:p>
                      <a:pPr algn="l"/>
                      <a:r>
                        <a:rPr lang="es-MX" sz="800" b="0" spc="0" dirty="0">
                          <a:effectLst/>
                          <a:latin typeface="Calibri Light" panose="020F0302020204030204" pitchFamily="34" charset="0"/>
                          <a:cs typeface="Calibri Light" panose="020F0302020204030204" pitchFamily="34" charset="0"/>
                        </a:rPr>
                        <a:t>Jugar </a:t>
                      </a:r>
                    </a:p>
                    <a:p>
                      <a:pPr algn="l"/>
                      <a:r>
                        <a:rPr lang="es-MX" sz="800" b="0" spc="0" dirty="0">
                          <a:effectLst/>
                          <a:latin typeface="Calibri Light" panose="020F0302020204030204" pitchFamily="34" charset="0"/>
                          <a:cs typeface="Calibri Light" panose="020F0302020204030204" pitchFamily="34" charset="0"/>
                        </a:rPr>
                        <a:t>Jugar, pintar, estar en la calle</a:t>
                      </a:r>
                    </a:p>
                    <a:p>
                      <a:pPr algn="l"/>
                      <a:r>
                        <a:rPr lang="es-MX" sz="800" b="0" spc="0" dirty="0">
                          <a:effectLst/>
                          <a:latin typeface="Calibri Light" panose="020F0302020204030204" pitchFamily="34" charset="0"/>
                          <a:cs typeface="Calibri Light" panose="020F0302020204030204" pitchFamily="34" charset="0"/>
                        </a:rPr>
                        <a:t>Me gustaba mucho jugar, tenia muñecas, compartía tiempo con mis hermanos, y también invertía tiempo en visitar otros familiares generalmente llegaba a visitar donde mi abuela y mi tía paterna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Leer novelas.</a:t>
                      </a:r>
                    </a:p>
                    <a:p>
                      <a:pPr algn="l"/>
                      <a:r>
                        <a:rPr lang="es-MX" sz="800" b="0" spc="0" dirty="0">
                          <a:effectLst/>
                          <a:latin typeface="Calibri Light" panose="020F0302020204030204" pitchFamily="34" charset="0"/>
                          <a:cs typeface="Calibri Light" panose="020F0302020204030204" pitchFamily="34" charset="0"/>
                        </a:rPr>
                        <a:t>Jugar.</a:t>
                      </a:r>
                    </a:p>
                    <a:p>
                      <a:pPr algn="l"/>
                      <a:r>
                        <a:rPr lang="es-MX" sz="800" b="0" spc="0" dirty="0">
                          <a:effectLst/>
                          <a:latin typeface="Calibri Light" panose="020F0302020204030204" pitchFamily="34" charset="0"/>
                          <a:cs typeface="Calibri Light" panose="020F0302020204030204" pitchFamily="34" charset="0"/>
                        </a:rPr>
                        <a:t>Jugar con mis vecinos</a:t>
                      </a:r>
                    </a:p>
                    <a:p>
                      <a:pPr algn="l"/>
                      <a:r>
                        <a:rPr lang="es-MX" sz="800" b="0" spc="0" dirty="0">
                          <a:effectLst/>
                          <a:latin typeface="Calibri Light" panose="020F0302020204030204" pitchFamily="34" charset="0"/>
                          <a:cs typeface="Calibri Light" panose="020F0302020204030204" pitchFamily="34" charset="0"/>
                        </a:rPr>
                        <a:t>Jugar y me ocupaba  de los quehaceres de mi hogar </a:t>
                      </a:r>
                    </a:p>
                    <a:p>
                      <a:pPr algn="l"/>
                      <a:r>
                        <a:rPr lang="es-MX" sz="800" b="0" spc="0" dirty="0">
                          <a:effectLst/>
                          <a:latin typeface="Calibri Light" panose="020F0302020204030204" pitchFamily="34" charset="0"/>
                          <a:cs typeface="Calibri Light" panose="020F0302020204030204" pitchFamily="34" charset="0"/>
                        </a:rPr>
                        <a:t>Jugar.</a:t>
                      </a:r>
                    </a:p>
                    <a:p>
                      <a:pPr algn="l"/>
                      <a:r>
                        <a:rPr lang="es-MX" sz="800" b="0" spc="0" dirty="0">
                          <a:effectLst/>
                          <a:latin typeface="Calibri Light" panose="020F0302020204030204" pitchFamily="34" charset="0"/>
                          <a:cs typeface="Calibri Light" panose="020F0302020204030204" pitchFamily="34" charset="0"/>
                        </a:rPr>
                        <a:t>A jugar  o ver televisión.</a:t>
                      </a:r>
                    </a:p>
                    <a:p>
                      <a:pPr algn="l"/>
                      <a:r>
                        <a:rPr lang="es-MX" sz="800" b="0" spc="0" dirty="0">
                          <a:effectLst/>
                          <a:latin typeface="Calibri Light" panose="020F0302020204030204" pitchFamily="34" charset="0"/>
                          <a:cs typeface="Calibri Light" panose="020F0302020204030204" pitchFamily="34" charset="0"/>
                        </a:rPr>
                        <a:t>jugaba o se iba para la finca con su mama </a:t>
                      </a:r>
                    </a:p>
                    <a:p>
                      <a:pPr algn="l"/>
                      <a:r>
                        <a:rPr lang="es-MX" sz="800" b="0" spc="0" dirty="0">
                          <a:effectLst/>
                          <a:latin typeface="Calibri Light" panose="020F0302020204030204" pitchFamily="34" charset="0"/>
                          <a:cs typeface="Calibri Light" panose="020F0302020204030204" pitchFamily="34" charset="0"/>
                        </a:rPr>
                        <a:t>Jugar</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Jugaba con los hermanos de el, </a:t>
                      </a:r>
                      <a:r>
                        <a:rPr lang="es-MX" sz="800" b="0" spc="0" dirty="0" err="1">
                          <a:effectLst/>
                          <a:latin typeface="Calibri Light" panose="020F0302020204030204" pitchFamily="34" charset="0"/>
                          <a:cs typeface="Calibri Light" panose="020F0302020204030204" pitchFamily="34" charset="0"/>
                        </a:rPr>
                        <a:t>ahi</a:t>
                      </a:r>
                      <a:r>
                        <a:rPr lang="es-MX" sz="800" b="0" spc="0" dirty="0">
                          <a:effectLst/>
                          <a:latin typeface="Calibri Light" panose="020F0302020204030204" pitchFamily="34" charset="0"/>
                          <a:cs typeface="Calibri Light" panose="020F0302020204030204" pitchFamily="34" charset="0"/>
                        </a:rPr>
                        <a:t> mismo en la casa en el patio por que el patio era grande</a:t>
                      </a:r>
                    </a:p>
                    <a:p>
                      <a:pPr algn="l"/>
                      <a:r>
                        <a:rPr lang="es-MX" sz="800" b="0" spc="0" dirty="0">
                          <a:effectLst/>
                          <a:latin typeface="Calibri Light" panose="020F0302020204030204" pitchFamily="34" charset="0"/>
                          <a:cs typeface="Calibri Light" panose="020F0302020204030204" pitchFamily="34" charset="0"/>
                        </a:rPr>
                        <a:t>Pasar en la calle</a:t>
                      </a:r>
                    </a:p>
                    <a:p>
                      <a:pPr algn="l"/>
                      <a:r>
                        <a:rPr lang="es-MX" sz="800" b="0" spc="0" dirty="0">
                          <a:effectLst/>
                          <a:latin typeface="Calibri Light" panose="020F0302020204030204" pitchFamily="34" charset="0"/>
                          <a:cs typeface="Calibri Light" panose="020F0302020204030204" pitchFamily="34" charset="0"/>
                        </a:rPr>
                        <a:t>Jugar</a:t>
                      </a:r>
                    </a:p>
                    <a:p>
                      <a:pPr algn="l"/>
                      <a:r>
                        <a:rPr lang="es-MX" sz="800" b="0" spc="0" dirty="0">
                          <a:effectLst/>
                          <a:latin typeface="Calibri Light" panose="020F0302020204030204" pitchFamily="34" charset="0"/>
                          <a:cs typeface="Calibri Light" panose="020F0302020204030204" pitchFamily="34" charset="0"/>
                        </a:rPr>
                        <a:t>Mi tiempo libre siempre era jugar </a:t>
                      </a:r>
                      <a:r>
                        <a:rPr lang="es-MX" sz="800" b="0" spc="0" dirty="0" err="1">
                          <a:effectLst/>
                          <a:latin typeface="Calibri Light" panose="020F0302020204030204" pitchFamily="34" charset="0"/>
                          <a:cs typeface="Calibri Light" panose="020F0302020204030204" pitchFamily="34" charset="0"/>
                        </a:rPr>
                        <a:t>chocoritos</a:t>
                      </a:r>
                      <a:r>
                        <a:rPr lang="es-MX" sz="800" b="0" spc="0" dirty="0">
                          <a:effectLst/>
                          <a:latin typeface="Calibri Light" panose="020F0302020204030204" pitchFamily="34" charset="0"/>
                          <a:cs typeface="Calibri Light" panose="020F0302020204030204" pitchFamily="34" charset="0"/>
                        </a:rPr>
                        <a:t>, bicicleta, patines.</a:t>
                      </a:r>
                    </a:p>
                    <a:p>
                      <a:pPr algn="l"/>
                      <a:r>
                        <a:rPr lang="es-MX" sz="800" b="0" spc="0" dirty="0">
                          <a:effectLst/>
                          <a:latin typeface="Calibri Light" panose="020F0302020204030204" pitchFamily="34" charset="0"/>
                          <a:cs typeface="Calibri Light" panose="020F0302020204030204" pitchFamily="34" charset="0"/>
                        </a:rPr>
                        <a:t>Ver TV.</a:t>
                      </a:r>
                    </a:p>
                    <a:p>
                      <a:pPr algn="l"/>
                      <a:r>
                        <a:rPr lang="es-MX" sz="800" b="0" spc="0" dirty="0">
                          <a:effectLst/>
                          <a:latin typeface="Calibri Light" panose="020F0302020204030204" pitchFamily="34" charset="0"/>
                          <a:cs typeface="Calibri Light" panose="020F0302020204030204" pitchFamily="34" charset="0"/>
                        </a:rPr>
                        <a:t>Jugar y hacer planas</a:t>
                      </a:r>
                    </a:p>
                    <a:p>
                      <a:pPr algn="l"/>
                      <a:r>
                        <a:rPr lang="es-MX" sz="800" b="0" spc="0" dirty="0">
                          <a:effectLst/>
                          <a:latin typeface="Calibri Light" panose="020F0302020204030204" pitchFamily="34" charset="0"/>
                          <a:cs typeface="Calibri Light" panose="020F0302020204030204" pitchFamily="34" charset="0"/>
                        </a:rPr>
                        <a:t>Jugar y dormir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MX" sz="800" b="0" spc="0" dirty="0">
                          <a:effectLst/>
                          <a:latin typeface="Calibri Light" panose="020F0302020204030204" pitchFamily="34" charset="0"/>
                          <a:cs typeface="Calibri Light" panose="020F0302020204030204" pitchFamily="34" charset="0"/>
                        </a:rPr>
                        <a:t>Me gustaba colorear</a:t>
                      </a:r>
                    </a:p>
                    <a:p>
                      <a:pPr algn="l"/>
                      <a:r>
                        <a:rPr lang="es-MX" sz="800" b="0" spc="0" dirty="0">
                          <a:effectLst/>
                          <a:latin typeface="Calibri Light" panose="020F0302020204030204" pitchFamily="34" charset="0"/>
                          <a:cs typeface="Calibri Light" panose="020F0302020204030204" pitchFamily="34" charset="0"/>
                        </a:rPr>
                        <a:t>Play (Jugar)</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4159715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¿Cuándo fue niño/a cómo era la relación padre-hijo?</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32</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3673085178"/>
              </p:ext>
            </p:extLst>
          </p:nvPr>
        </p:nvGraphicFramePr>
        <p:xfrm>
          <a:off x="133350" y="879471"/>
          <a:ext cx="8940692" cy="437388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err="1">
                          <a:effectLst/>
                          <a:latin typeface="Calibri Light" panose="020F0302020204030204" pitchFamily="34" charset="0"/>
                          <a:cs typeface="Calibri Light" panose="020F0302020204030204" pitchFamily="34" charset="0"/>
                        </a:rPr>
                        <a:t>Corriguiendo</a:t>
                      </a:r>
                      <a:r>
                        <a:rPr lang="es-MX" sz="800" b="0" spc="0" dirty="0">
                          <a:effectLst/>
                          <a:latin typeface="Calibri Light" panose="020F0302020204030204" pitchFamily="34" charset="0"/>
                          <a:cs typeface="Calibri Light" panose="020F0302020204030204" pitchFamily="34" charset="0"/>
                        </a:rPr>
                        <a:t> a uno, que no hagas esto, mira muchacho no andes en la calle</a:t>
                      </a:r>
                    </a:p>
                    <a:p>
                      <a:pPr algn="l"/>
                      <a:r>
                        <a:rPr lang="es-MX" sz="800" b="0" spc="0" dirty="0">
                          <a:effectLst/>
                          <a:latin typeface="Calibri Light" panose="020F0302020204030204" pitchFamily="34" charset="0"/>
                          <a:cs typeface="Calibri Light" panose="020F0302020204030204" pitchFamily="34" charset="0"/>
                        </a:rPr>
                        <a:t>Bien</a:t>
                      </a:r>
                    </a:p>
                    <a:p>
                      <a:pPr algn="l"/>
                      <a:r>
                        <a:rPr lang="es-MX" sz="800" b="0" spc="0" dirty="0">
                          <a:effectLst/>
                          <a:latin typeface="Calibri Light" panose="020F0302020204030204" pitchFamily="34" charset="0"/>
                          <a:cs typeface="Calibri Light" panose="020F0302020204030204" pitchFamily="34" charset="0"/>
                        </a:rPr>
                        <a:t>Cordial. Era que antes uno era muy respetuoso y no habían motivos no sé si hoy por no tener antes lo que era el teléfono, el celular, el cine había más comunicación, podía uno conversar con los padres uno no se entretenía como hoy que unos están sentados en el celular y otros en el tv. Inclusive cuando se iba a la misa no se escuchaba ni siquiera una música porque no había. Entonces se comenzaba por ahí había comunicación y al haber comunicación probablemente se evitaba mucho el hacer una travesura porque no había razones.</a:t>
                      </a:r>
                    </a:p>
                    <a:p>
                      <a:pPr algn="l"/>
                      <a:r>
                        <a:rPr lang="es-MX" sz="800" b="0" spc="0" dirty="0">
                          <a:effectLst/>
                          <a:latin typeface="Calibri Light" panose="020F0302020204030204" pitchFamily="34" charset="0"/>
                          <a:cs typeface="Calibri Light" panose="020F0302020204030204" pitchFamily="34" charset="0"/>
                        </a:rPr>
                        <a:t>Muy bien, muy llevada.</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Regular</a:t>
                      </a:r>
                    </a:p>
                    <a:p>
                      <a:pPr algn="l"/>
                      <a:r>
                        <a:rPr lang="es-MX" sz="800" b="0" spc="0" dirty="0">
                          <a:effectLst/>
                          <a:latin typeface="Calibri Light" panose="020F0302020204030204" pitchFamily="34" charset="0"/>
                          <a:cs typeface="Calibri Light" panose="020F0302020204030204" pitchFamily="34" charset="0"/>
                        </a:rPr>
                        <a:t>Relación normal de familia.</a:t>
                      </a:r>
                    </a:p>
                    <a:p>
                      <a:pPr algn="l"/>
                      <a:r>
                        <a:rPr lang="es-MX" sz="800" b="0" spc="0" dirty="0">
                          <a:effectLst/>
                          <a:latin typeface="Calibri Light" panose="020F0302020204030204" pitchFamily="34" charset="0"/>
                          <a:cs typeface="Calibri Light" panose="020F0302020204030204" pitchFamily="34" charset="0"/>
                        </a:rPr>
                        <a:t> No se </a:t>
                      </a:r>
                      <a:r>
                        <a:rPr lang="es-MX" sz="800" b="0" spc="0" dirty="0" err="1">
                          <a:effectLst/>
                          <a:latin typeface="Calibri Light" panose="020F0302020204030204" pitchFamily="34" charset="0"/>
                          <a:cs typeface="Calibri Light" panose="020F0302020204030204" pitchFamily="34" charset="0"/>
                        </a:rPr>
                        <a:t>crió</a:t>
                      </a:r>
                      <a:r>
                        <a:rPr lang="es-MX" sz="800" b="0" spc="0" dirty="0">
                          <a:effectLst/>
                          <a:latin typeface="Calibri Light" panose="020F0302020204030204" pitchFamily="34" charset="0"/>
                          <a:cs typeface="Calibri Light" panose="020F0302020204030204" pitchFamily="34" charset="0"/>
                        </a:rPr>
                        <a:t> con su padre.</a:t>
                      </a:r>
                    </a:p>
                    <a:p>
                      <a:pPr algn="l"/>
                      <a:r>
                        <a:rPr lang="es-MX" sz="800" b="0" spc="0" dirty="0">
                          <a:effectLst/>
                          <a:latin typeface="Calibri Light" panose="020F0302020204030204" pitchFamily="34" charset="0"/>
                          <a:cs typeface="Calibri Light" panose="020F0302020204030204" pitchFamily="34" charset="0"/>
                        </a:rPr>
                        <a:t>Muy </a:t>
                      </a:r>
                      <a:r>
                        <a:rPr lang="es-MX" sz="800" b="0" spc="0" dirty="0" err="1">
                          <a:effectLst/>
                          <a:latin typeface="Calibri Light" panose="020F0302020204030204" pitchFamily="34" charset="0"/>
                          <a:cs typeface="Calibri Light" panose="020F0302020204030204" pitchFamily="34" charset="0"/>
                        </a:rPr>
                        <a:t>respetuosa,confianza,y</a:t>
                      </a:r>
                      <a:r>
                        <a:rPr lang="es-MX" sz="800" b="0" spc="0" dirty="0">
                          <a:effectLst/>
                          <a:latin typeface="Calibri Light" panose="020F0302020204030204" pitchFamily="34" charset="0"/>
                          <a:cs typeface="Calibri Light" panose="020F0302020204030204" pitchFamily="34" charset="0"/>
                        </a:rPr>
                        <a:t> mucho amor</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Excelente</a:t>
                      </a:r>
                    </a:p>
                    <a:p>
                      <a:pPr algn="l"/>
                      <a:r>
                        <a:rPr lang="es-MX" sz="800" b="0" spc="0" dirty="0">
                          <a:effectLst/>
                          <a:latin typeface="Calibri Light" panose="020F0302020204030204" pitchFamily="34" charset="0"/>
                          <a:cs typeface="Calibri Light" panose="020F0302020204030204" pitchFamily="34" charset="0"/>
                        </a:rPr>
                        <a:t>MUY BIEN </a:t>
                      </a:r>
                    </a:p>
                    <a:p>
                      <a:pPr algn="l"/>
                      <a:r>
                        <a:rPr lang="es-MX" sz="800" b="0" spc="0" dirty="0">
                          <a:effectLst/>
                          <a:latin typeface="Calibri Light" panose="020F0302020204030204" pitchFamily="34" charset="0"/>
                          <a:cs typeface="Calibri Light" panose="020F0302020204030204" pitchFamily="34" charset="0"/>
                        </a:rPr>
                        <a:t>Espectacular, la mejor</a:t>
                      </a:r>
                    </a:p>
                    <a:p>
                      <a:pPr algn="l"/>
                      <a:r>
                        <a:rPr lang="es-MX" sz="800" b="0" spc="0" dirty="0">
                          <a:effectLst/>
                          <a:latin typeface="Calibri Light" panose="020F0302020204030204" pitchFamily="34" charset="0"/>
                          <a:cs typeface="Calibri Light" panose="020F0302020204030204" pitchFamily="34" charset="0"/>
                        </a:rPr>
                        <a:t>una relación buena y estable</a:t>
                      </a:r>
                    </a:p>
                    <a:p>
                      <a:pPr algn="l"/>
                      <a:r>
                        <a:rPr lang="es-MX" sz="800" b="0" spc="0" dirty="0">
                          <a:effectLst/>
                          <a:latin typeface="Calibri Light" panose="020F0302020204030204" pitchFamily="34" charset="0"/>
                          <a:cs typeface="Calibri Light" panose="020F0302020204030204" pitchFamily="34" charset="0"/>
                        </a:rPr>
                        <a:t>No convivía mucho tiempo con mi padre porque pasaba viajando por su profesión </a:t>
                      </a:r>
                    </a:p>
                    <a:p>
                      <a:pPr algn="l"/>
                      <a:r>
                        <a:rPr lang="es-MX" sz="800" b="0" spc="0" dirty="0">
                          <a:effectLst/>
                          <a:latin typeface="Calibri Light" panose="020F0302020204030204" pitchFamily="34" charset="0"/>
                          <a:cs typeface="Calibri Light" panose="020F0302020204030204" pitchFamily="34" charset="0"/>
                        </a:rPr>
                        <a:t>No tiene ningún recuerdo</a:t>
                      </a:r>
                    </a:p>
                    <a:p>
                      <a:pPr algn="l"/>
                      <a:r>
                        <a:rPr lang="es-MX" sz="800" b="0" spc="0" dirty="0">
                          <a:effectLst/>
                          <a:latin typeface="Calibri Light" panose="020F0302020204030204" pitchFamily="34" charset="0"/>
                          <a:cs typeface="Calibri Light" panose="020F0302020204030204" pitchFamily="34" charset="0"/>
                        </a:rPr>
                        <a:t>Muy cercana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Fue buena, mi padre nunca me pego, simplemente me llamaba la atención, en su tiempo libre me enseñó a leer.</a:t>
                      </a:r>
                    </a:p>
                    <a:p>
                      <a:pPr algn="l"/>
                      <a:r>
                        <a:rPr lang="es-MX" sz="800" b="0" spc="0" dirty="0">
                          <a:effectLst/>
                          <a:latin typeface="Calibri Light" panose="020F0302020204030204" pitchFamily="34" charset="0"/>
                          <a:cs typeface="Calibri Light" panose="020F0302020204030204" pitchFamily="34" charset="0"/>
                        </a:rPr>
                        <a:t>Yo no vivía con mi padre.</a:t>
                      </a:r>
                    </a:p>
                    <a:p>
                      <a:pPr algn="l"/>
                      <a:r>
                        <a:rPr lang="es-MX" sz="800" b="0" spc="0" dirty="0">
                          <a:effectLst/>
                          <a:latin typeface="Calibri Light" panose="020F0302020204030204" pitchFamily="34" charset="0"/>
                          <a:cs typeface="Calibri Light" panose="020F0302020204030204" pitchFamily="34" charset="0"/>
                        </a:rPr>
                        <a:t>Normal, ni muy afectiva, pero tampoco muy alejada</a:t>
                      </a:r>
                    </a:p>
                    <a:p>
                      <a:pPr algn="l"/>
                      <a:r>
                        <a:rPr lang="es-MX" sz="800" b="0" spc="0" dirty="0">
                          <a:effectLst/>
                          <a:latin typeface="Calibri Light" panose="020F0302020204030204" pitchFamily="34" charset="0"/>
                          <a:cs typeface="Calibri Light" panose="020F0302020204030204" pitchFamily="34" charset="0"/>
                        </a:rPr>
                        <a:t>Buena. mi padre no era de estar dando besos ni abrazos pero siempre estuvo cuando lo necesitábamos pero todo el tiempo nos a querido  </a:t>
                      </a:r>
                    </a:p>
                    <a:p>
                      <a:pPr algn="l"/>
                      <a:r>
                        <a:rPr lang="es-MX" sz="800" b="0" spc="0" dirty="0">
                          <a:effectLst/>
                          <a:latin typeface="Calibri Light" panose="020F0302020204030204" pitchFamily="34" charset="0"/>
                          <a:cs typeface="Calibri Light" panose="020F0302020204030204" pitchFamily="34" charset="0"/>
                        </a:rPr>
                        <a:t>Estricta.</a:t>
                      </a:r>
                    </a:p>
                    <a:p>
                      <a:pPr algn="l"/>
                      <a:r>
                        <a:rPr lang="es-MX" sz="800" b="0" spc="0" dirty="0">
                          <a:effectLst/>
                          <a:latin typeface="Calibri Light" panose="020F0302020204030204" pitchFamily="34" charset="0"/>
                          <a:cs typeface="Calibri Light" panose="020F0302020204030204" pitchFamily="34" charset="0"/>
                        </a:rPr>
                        <a:t>Muy bien, el trato muy excelente y como es hija única y la trato muy bien.</a:t>
                      </a:r>
                    </a:p>
                    <a:p>
                      <a:pPr algn="l"/>
                      <a:r>
                        <a:rPr lang="es-MX" sz="800" b="0" spc="0" dirty="0" err="1">
                          <a:effectLst/>
                          <a:latin typeface="Calibri Light" panose="020F0302020204030204" pitchFamily="34" charset="0"/>
                          <a:cs typeface="Calibri Light" panose="020F0302020204030204" pitchFamily="34" charset="0"/>
                        </a:rPr>
                        <a:t>excelente,su</a:t>
                      </a:r>
                      <a:r>
                        <a:rPr lang="es-MX" sz="800" b="0" spc="0" dirty="0">
                          <a:effectLst/>
                          <a:latin typeface="Calibri Light" panose="020F0302020204030204" pitchFamily="34" charset="0"/>
                          <a:cs typeface="Calibri Light" panose="020F0302020204030204" pitchFamily="34" charset="0"/>
                        </a:rPr>
                        <a:t> papa trabaja todo el día y por la noche que llegaba el le preguntaba que como se había portado durante el día </a:t>
                      </a:r>
                    </a:p>
                    <a:p>
                      <a:pPr algn="l"/>
                      <a:r>
                        <a:rPr lang="es-MX" sz="800" b="0" spc="0" dirty="0">
                          <a:effectLst/>
                          <a:latin typeface="Calibri Light" panose="020F0302020204030204" pitchFamily="34" charset="0"/>
                          <a:cs typeface="Calibri Light" panose="020F0302020204030204" pitchFamily="34" charset="0"/>
                        </a:rPr>
                        <a:t>Bien, muy afectuosa</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el padre era muy callado y era una </a:t>
                      </a:r>
                      <a:r>
                        <a:rPr lang="es-MX" sz="800" b="0" spc="0" dirty="0" err="1">
                          <a:effectLst/>
                          <a:latin typeface="Calibri Light" panose="020F0302020204030204" pitchFamily="34" charset="0"/>
                          <a:cs typeface="Calibri Light" panose="020F0302020204030204" pitchFamily="34" charset="0"/>
                        </a:rPr>
                        <a:t>relacion</a:t>
                      </a:r>
                      <a:r>
                        <a:rPr lang="es-MX" sz="800" b="0" spc="0" dirty="0">
                          <a:effectLst/>
                          <a:latin typeface="Calibri Light" panose="020F0302020204030204" pitchFamily="34" charset="0"/>
                          <a:cs typeface="Calibri Light" panose="020F0302020204030204" pitchFamily="34" charset="0"/>
                        </a:rPr>
                        <a:t> de respeto</a:t>
                      </a:r>
                    </a:p>
                    <a:p>
                      <a:pPr algn="l"/>
                      <a:r>
                        <a:rPr lang="es-MX" sz="800" b="0" spc="0" dirty="0">
                          <a:effectLst/>
                          <a:latin typeface="Calibri Light" panose="020F0302020204030204" pitchFamily="34" charset="0"/>
                          <a:cs typeface="Calibri Light" panose="020F0302020204030204" pitchFamily="34" charset="0"/>
                        </a:rPr>
                        <a:t>Buena</a:t>
                      </a:r>
                    </a:p>
                    <a:p>
                      <a:pPr algn="l"/>
                      <a:r>
                        <a:rPr lang="es-MX" sz="800" b="0" spc="0" dirty="0">
                          <a:effectLst/>
                          <a:latin typeface="Calibri Light" panose="020F0302020204030204" pitchFamily="34" charset="0"/>
                          <a:cs typeface="Calibri Light" panose="020F0302020204030204" pitchFamily="34" charset="0"/>
                        </a:rPr>
                        <a:t>Bien</a:t>
                      </a:r>
                    </a:p>
                    <a:p>
                      <a:pPr algn="l"/>
                      <a:r>
                        <a:rPr lang="es-MX" sz="800" b="0" spc="0" dirty="0">
                          <a:effectLst/>
                          <a:latin typeface="Calibri Light" panose="020F0302020204030204" pitchFamily="34" charset="0"/>
                          <a:cs typeface="Calibri Light" panose="020F0302020204030204" pitchFamily="34" charset="0"/>
                        </a:rPr>
                        <a:t>Con mi papa no conviví mucho tiempo por lo que el tenia otro hogar. No tengo muchas experiencia en esto  </a:t>
                      </a:r>
                    </a:p>
                    <a:p>
                      <a:pPr algn="l"/>
                      <a:r>
                        <a:rPr lang="es-MX" sz="800" b="0" spc="0" dirty="0">
                          <a:effectLst/>
                          <a:latin typeface="Calibri Light" panose="020F0302020204030204" pitchFamily="34" charset="0"/>
                          <a:cs typeface="Calibri Light" panose="020F0302020204030204" pitchFamily="34" charset="0"/>
                        </a:rPr>
                        <a:t>Desde pequeña siempre he tenido buena relación con mi padre.</a:t>
                      </a:r>
                    </a:p>
                    <a:p>
                      <a:pPr algn="l"/>
                      <a:r>
                        <a:rPr lang="es-MX" sz="800" b="0" spc="0" dirty="0">
                          <a:effectLst/>
                          <a:latin typeface="Calibri Light" panose="020F0302020204030204" pitchFamily="34" charset="0"/>
                          <a:cs typeface="Calibri Light" panose="020F0302020204030204" pitchFamily="34" charset="0"/>
                        </a:rPr>
                        <a:t>Excelente </a:t>
                      </a:r>
                    </a:p>
                    <a:p>
                      <a:pPr algn="l"/>
                      <a:r>
                        <a:rPr lang="es-MX" sz="800" b="0" spc="0" dirty="0">
                          <a:effectLst/>
                          <a:latin typeface="Calibri Light" panose="020F0302020204030204" pitchFamily="34" charset="0"/>
                          <a:cs typeface="Calibri Light" panose="020F0302020204030204" pitchFamily="34" charset="0"/>
                        </a:rPr>
                        <a:t>Era buena, mi papá eran quien me hacía mi jugo favorito y me acostaba a dormir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CO" sz="800" b="0" spc="0" dirty="0">
                          <a:effectLst/>
                          <a:latin typeface="Calibri Light" panose="020F0302020204030204" pitchFamily="34" charset="0"/>
                          <a:cs typeface="Calibri Light" panose="020F0302020204030204" pitchFamily="34" charset="0"/>
                        </a:rPr>
                        <a:t>Muy bien</a:t>
                      </a:r>
                    </a:p>
                    <a:p>
                      <a:pPr algn="l"/>
                      <a:r>
                        <a:rPr lang="es-CO" sz="800" b="0" spc="0" dirty="0">
                          <a:effectLst/>
                          <a:latin typeface="Calibri Light" panose="020F0302020204030204" pitchFamily="34" charset="0"/>
                          <a:cs typeface="Calibri Light" panose="020F0302020204030204" pitchFamily="34" charset="0"/>
                        </a:rPr>
                        <a:t>Good (Bien)</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2266696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¿Cuándo fue niño/a cómo era la relación madre-hijo?</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33</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1694392758"/>
              </p:ext>
            </p:extLst>
          </p:nvPr>
        </p:nvGraphicFramePr>
        <p:xfrm>
          <a:off x="133350" y="879471"/>
          <a:ext cx="8940692" cy="364236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La misma cosa, ven </a:t>
                      </a:r>
                      <a:r>
                        <a:rPr lang="es-MX" sz="800" b="0" spc="0" dirty="0" err="1">
                          <a:effectLst/>
                          <a:latin typeface="Calibri Light" panose="020F0302020204030204" pitchFamily="34" charset="0"/>
                          <a:cs typeface="Calibri Light" panose="020F0302020204030204" pitchFamily="34" charset="0"/>
                        </a:rPr>
                        <a:t>aca</a:t>
                      </a:r>
                      <a:r>
                        <a:rPr lang="es-MX" sz="800" b="0" spc="0" dirty="0">
                          <a:effectLst/>
                          <a:latin typeface="Calibri Light" panose="020F0302020204030204" pitchFamily="34" charset="0"/>
                          <a:cs typeface="Calibri Light" panose="020F0302020204030204" pitchFamily="34" charset="0"/>
                        </a:rPr>
                        <a:t> mijo, ven </a:t>
                      </a:r>
                      <a:r>
                        <a:rPr lang="es-MX" sz="800" b="0" spc="0" dirty="0" err="1">
                          <a:effectLst/>
                          <a:latin typeface="Calibri Light" panose="020F0302020204030204" pitchFamily="34" charset="0"/>
                          <a:cs typeface="Calibri Light" panose="020F0302020204030204" pitchFamily="34" charset="0"/>
                        </a:rPr>
                        <a:t>acuestate</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aca</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vee</a:t>
                      </a:r>
                      <a:r>
                        <a:rPr lang="es-MX" sz="800" b="0" spc="0" dirty="0">
                          <a:effectLst/>
                          <a:latin typeface="Calibri Light" panose="020F0302020204030204" pitchFamily="34" charset="0"/>
                          <a:cs typeface="Calibri Light" panose="020F0302020204030204" pitchFamily="34" charset="0"/>
                        </a:rPr>
                        <a:t> no te acueste tarde de la noche mira que por </a:t>
                      </a:r>
                      <a:r>
                        <a:rPr lang="es-MX" sz="800" b="0" spc="0" dirty="0" err="1">
                          <a:effectLst/>
                          <a:latin typeface="Calibri Light" panose="020F0302020204030204" pitchFamily="34" charset="0"/>
                          <a:cs typeface="Calibri Light" panose="020F0302020204030204" pitchFamily="34" charset="0"/>
                        </a:rPr>
                        <a:t>ahi</a:t>
                      </a:r>
                      <a:r>
                        <a:rPr lang="es-MX" sz="800" b="0" spc="0" dirty="0">
                          <a:effectLst/>
                          <a:latin typeface="Calibri Light" panose="020F0302020204030204" pitchFamily="34" charset="0"/>
                          <a:cs typeface="Calibri Light" panose="020F0302020204030204" pitchFamily="34" charset="0"/>
                        </a:rPr>
                        <a:t> sale una bruja, mira que te va a </a:t>
                      </a:r>
                      <a:r>
                        <a:rPr lang="es-MX" sz="800" b="0" spc="0" dirty="0" err="1">
                          <a:effectLst/>
                          <a:latin typeface="Calibri Light" panose="020F0302020204030204" pitchFamily="34" charset="0"/>
                          <a:cs typeface="Calibri Light" panose="020F0302020204030204" pitchFamily="34" charset="0"/>
                        </a:rPr>
                        <a:t>corretiar</a:t>
                      </a:r>
                      <a:r>
                        <a:rPr lang="es-MX" sz="800" b="0" spc="0" dirty="0">
                          <a:effectLst/>
                          <a:latin typeface="Calibri Light" panose="020F0302020204030204" pitchFamily="34" charset="0"/>
                          <a:cs typeface="Calibri Light" panose="020F0302020204030204" pitchFamily="34" charset="0"/>
                        </a:rPr>
                        <a:t> una bruja y ya uno le </a:t>
                      </a:r>
                      <a:r>
                        <a:rPr lang="es-MX" sz="800" b="0" spc="0" dirty="0" err="1">
                          <a:effectLst/>
                          <a:latin typeface="Calibri Light" panose="020F0302020204030204" pitchFamily="34" charset="0"/>
                          <a:cs typeface="Calibri Light" panose="020F0302020204030204" pitchFamily="34" charset="0"/>
                        </a:rPr>
                        <a:t>cojia</a:t>
                      </a:r>
                      <a:r>
                        <a:rPr lang="es-MX" sz="800" b="0" spc="0" dirty="0">
                          <a:effectLst/>
                          <a:latin typeface="Calibri Light" panose="020F0302020204030204" pitchFamily="34" charset="0"/>
                          <a:cs typeface="Calibri Light" panose="020F0302020204030204" pitchFamily="34" charset="0"/>
                        </a:rPr>
                        <a:t> miedo a eso y le </a:t>
                      </a:r>
                      <a:r>
                        <a:rPr lang="es-MX" sz="800" b="0" spc="0" dirty="0" err="1">
                          <a:effectLst/>
                          <a:latin typeface="Calibri Light" panose="020F0302020204030204" pitchFamily="34" charset="0"/>
                          <a:cs typeface="Calibri Light" panose="020F0302020204030204" pitchFamily="34" charset="0"/>
                        </a:rPr>
                        <a:t>temia</a:t>
                      </a:r>
                      <a:r>
                        <a:rPr lang="es-MX" sz="800" b="0" spc="0" dirty="0">
                          <a:effectLst/>
                          <a:latin typeface="Calibri Light" panose="020F0302020204030204" pitchFamily="34" charset="0"/>
                          <a:cs typeface="Calibri Light" panose="020F0302020204030204" pitchFamily="34" charset="0"/>
                        </a:rPr>
                        <a:t>, pero ahora los niños no </a:t>
                      </a:r>
                      <a:r>
                        <a:rPr lang="es-MX" sz="800" b="0" spc="0" dirty="0" err="1">
                          <a:effectLst/>
                          <a:latin typeface="Calibri Light" panose="020F0302020204030204" pitchFamily="34" charset="0"/>
                          <a:cs typeface="Calibri Light" panose="020F0302020204030204" pitchFamily="34" charset="0"/>
                        </a:rPr>
                        <a:t>cojen</a:t>
                      </a:r>
                      <a:r>
                        <a:rPr lang="es-MX" sz="800" b="0" spc="0" dirty="0">
                          <a:effectLst/>
                          <a:latin typeface="Calibri Light" panose="020F0302020204030204" pitchFamily="34" charset="0"/>
                          <a:cs typeface="Calibri Light" panose="020F0302020204030204" pitchFamily="34" charset="0"/>
                        </a:rPr>
                        <a:t> miedo a eso</a:t>
                      </a:r>
                    </a:p>
                    <a:p>
                      <a:pPr algn="l"/>
                      <a:r>
                        <a:rPr lang="es-MX" sz="800" b="0" spc="0" dirty="0">
                          <a:effectLst/>
                          <a:latin typeface="Calibri Light" panose="020F0302020204030204" pitchFamily="34" charset="0"/>
                          <a:cs typeface="Calibri Light" panose="020F0302020204030204" pitchFamily="34" charset="0"/>
                        </a:rPr>
                        <a:t>Perfecta, se </a:t>
                      </a:r>
                      <a:r>
                        <a:rPr lang="es-MX" sz="800" b="0" spc="0" dirty="0" err="1">
                          <a:effectLst/>
                          <a:latin typeface="Calibri Light" panose="020F0302020204030204" pitchFamily="34" charset="0"/>
                          <a:cs typeface="Calibri Light" panose="020F0302020204030204" pitchFamily="34" charset="0"/>
                        </a:rPr>
                        <a:t>crió</a:t>
                      </a:r>
                      <a:r>
                        <a:rPr lang="es-MX" sz="800" b="0" spc="0" dirty="0">
                          <a:effectLst/>
                          <a:latin typeface="Calibri Light" panose="020F0302020204030204" pitchFamily="34" charset="0"/>
                          <a:cs typeface="Calibri Light" panose="020F0302020204030204" pitchFamily="34" charset="0"/>
                        </a:rPr>
                        <a:t> con ella</a:t>
                      </a:r>
                    </a:p>
                    <a:p>
                      <a:pPr algn="l"/>
                      <a:r>
                        <a:rPr lang="es-MX" sz="800" b="0" spc="0" dirty="0">
                          <a:effectLst/>
                          <a:latin typeface="Calibri Light" panose="020F0302020204030204" pitchFamily="34" charset="0"/>
                          <a:cs typeface="Calibri Light" panose="020F0302020204030204" pitchFamily="34" charset="0"/>
                        </a:rPr>
                        <a:t>Rafael: Con decirte que yo a mis amigos les decía que mi mamá se parecía a la imagen del corazón de Jesús ya con eso te quiero decir todo.</a:t>
                      </a:r>
                    </a:p>
                    <a:p>
                      <a:pPr algn="l"/>
                      <a:r>
                        <a:rPr lang="es-MX" sz="800" b="0" spc="0" dirty="0">
                          <a:effectLst/>
                          <a:latin typeface="Calibri Light" panose="020F0302020204030204" pitchFamily="34" charset="0"/>
                          <a:cs typeface="Calibri Light" panose="020F0302020204030204" pitchFamily="34" charset="0"/>
                        </a:rPr>
                        <a:t>Fue perfecta, muy buena gracias a Dios </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Excelente</a:t>
                      </a:r>
                    </a:p>
                    <a:p>
                      <a:pPr algn="l"/>
                      <a:r>
                        <a:rPr lang="es-MX" sz="800" b="0" spc="0" dirty="0">
                          <a:effectLst/>
                          <a:latin typeface="Calibri Light" panose="020F0302020204030204" pitchFamily="34" charset="0"/>
                          <a:cs typeface="Calibri Light" panose="020F0302020204030204" pitchFamily="34" charset="0"/>
                        </a:rPr>
                        <a:t>Relación normal de familia.</a:t>
                      </a:r>
                    </a:p>
                    <a:p>
                      <a:pPr algn="l"/>
                      <a:r>
                        <a:rPr lang="es-MX" sz="800" b="0" spc="0" dirty="0">
                          <a:effectLst/>
                          <a:latin typeface="Calibri Light" panose="020F0302020204030204" pitchFamily="34" charset="0"/>
                          <a:cs typeface="Calibri Light" panose="020F0302020204030204" pitchFamily="34" charset="0"/>
                        </a:rPr>
                        <a:t>No se </a:t>
                      </a:r>
                      <a:r>
                        <a:rPr lang="es-MX" sz="800" b="0" spc="0" dirty="0" err="1">
                          <a:effectLst/>
                          <a:latin typeface="Calibri Light" panose="020F0302020204030204" pitchFamily="34" charset="0"/>
                          <a:cs typeface="Calibri Light" panose="020F0302020204030204" pitchFamily="34" charset="0"/>
                        </a:rPr>
                        <a:t>crió</a:t>
                      </a:r>
                      <a:r>
                        <a:rPr lang="es-MX" sz="800" b="0" spc="0" dirty="0">
                          <a:effectLst/>
                          <a:latin typeface="Calibri Light" panose="020F0302020204030204" pitchFamily="34" charset="0"/>
                          <a:cs typeface="Calibri Light" panose="020F0302020204030204" pitchFamily="34" charset="0"/>
                        </a:rPr>
                        <a:t> con su madre.</a:t>
                      </a:r>
                    </a:p>
                    <a:p>
                      <a:pPr algn="l"/>
                      <a:r>
                        <a:rPr lang="es-MX" sz="800" b="0" spc="0" dirty="0">
                          <a:effectLst/>
                          <a:latin typeface="Calibri Light" panose="020F0302020204030204" pitchFamily="34" charset="0"/>
                          <a:cs typeface="Calibri Light" panose="020F0302020204030204" pitchFamily="34" charset="0"/>
                        </a:rPr>
                        <a:t>Muy respetuosa, confianza y mucho amor</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Muy buena</a:t>
                      </a:r>
                    </a:p>
                    <a:p>
                      <a:pPr algn="l"/>
                      <a:r>
                        <a:rPr lang="es-MX" sz="800" b="0" spc="0" dirty="0">
                          <a:effectLst/>
                          <a:latin typeface="Calibri Light" panose="020F0302020204030204" pitchFamily="34" charset="0"/>
                          <a:cs typeface="Calibri Light" panose="020F0302020204030204" pitchFamily="34" charset="0"/>
                        </a:rPr>
                        <a:t>MUY BIEN </a:t>
                      </a:r>
                    </a:p>
                    <a:p>
                      <a:pPr algn="l"/>
                      <a:r>
                        <a:rPr lang="es-MX" sz="800" b="0" spc="0" dirty="0">
                          <a:effectLst/>
                          <a:latin typeface="Calibri Light" panose="020F0302020204030204" pitchFamily="34" charset="0"/>
                          <a:cs typeface="Calibri Light" panose="020F0302020204030204" pitchFamily="34" charset="0"/>
                        </a:rPr>
                        <a:t>Súper especial</a:t>
                      </a:r>
                    </a:p>
                    <a:p>
                      <a:pPr algn="l"/>
                      <a:r>
                        <a:rPr lang="es-MX" sz="800" b="0" spc="0" dirty="0">
                          <a:effectLst/>
                          <a:latin typeface="Calibri Light" panose="020F0302020204030204" pitchFamily="34" charset="0"/>
                          <a:cs typeface="Calibri Light" panose="020F0302020204030204" pitchFamily="34" charset="0"/>
                        </a:rPr>
                        <a:t>también buena y estable</a:t>
                      </a:r>
                    </a:p>
                    <a:p>
                      <a:pPr algn="l"/>
                      <a:r>
                        <a:rPr lang="es-MX" sz="800" b="0" spc="0" dirty="0">
                          <a:effectLst/>
                          <a:latin typeface="Calibri Light" panose="020F0302020204030204" pitchFamily="34" charset="0"/>
                          <a:cs typeface="Calibri Light" panose="020F0302020204030204" pitchFamily="34" charset="0"/>
                        </a:rPr>
                        <a:t>Buena porque pasábamos mucho más tiempo con ella en la casa </a:t>
                      </a:r>
                    </a:p>
                    <a:p>
                      <a:pPr algn="l"/>
                      <a:r>
                        <a:rPr lang="es-MX" sz="800" b="0" spc="0" dirty="0">
                          <a:effectLst/>
                          <a:latin typeface="Calibri Light" panose="020F0302020204030204" pitchFamily="34" charset="0"/>
                          <a:cs typeface="Calibri Light" panose="020F0302020204030204" pitchFamily="34" charset="0"/>
                        </a:rPr>
                        <a:t>A las 6 de la tarde me sentaba en las piernas de ella mientras comenzaban a hablar con los vecinos y ahí me dormía.</a:t>
                      </a:r>
                    </a:p>
                    <a:p>
                      <a:pPr algn="l"/>
                      <a:r>
                        <a:rPr lang="es-MX" sz="800" b="0" spc="0" dirty="0">
                          <a:effectLst/>
                          <a:latin typeface="Calibri Light" panose="020F0302020204030204" pitchFamily="34" charset="0"/>
                          <a:cs typeface="Calibri Light" panose="020F0302020204030204" pitchFamily="34" charset="0"/>
                        </a:rPr>
                        <a:t>También bastante cercana de bastante apego en la parte emocional</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Era muy compresiva, muy cariñosa siempre pendiente que estuviera bien aseada, bien organizada y que siempre mantuviéramos la casa de igual forma.</a:t>
                      </a:r>
                    </a:p>
                    <a:p>
                      <a:pPr algn="l"/>
                      <a:r>
                        <a:rPr lang="es-MX" sz="800" b="0" spc="0" dirty="0">
                          <a:effectLst/>
                          <a:latin typeface="Calibri Light" panose="020F0302020204030204" pitchFamily="34" charset="0"/>
                          <a:cs typeface="Calibri Light" panose="020F0302020204030204" pitchFamily="34" charset="0"/>
                        </a:rPr>
                        <a:t>Muy bien.</a:t>
                      </a:r>
                    </a:p>
                    <a:p>
                      <a:pPr algn="l"/>
                      <a:r>
                        <a:rPr lang="es-MX" sz="800" b="0" spc="0" dirty="0">
                          <a:effectLst/>
                          <a:latin typeface="Calibri Light" panose="020F0302020204030204" pitchFamily="34" charset="0"/>
                          <a:cs typeface="Calibri Light" panose="020F0302020204030204" pitchFamily="34" charset="0"/>
                        </a:rPr>
                        <a:t> Bien normal, mi mama no fue muy comunicativa</a:t>
                      </a:r>
                    </a:p>
                    <a:p>
                      <a:pPr algn="l"/>
                      <a:r>
                        <a:rPr lang="es-MX" sz="800" b="0" spc="0" dirty="0">
                          <a:effectLst/>
                          <a:latin typeface="Calibri Light" panose="020F0302020204030204" pitchFamily="34" charset="0"/>
                          <a:cs typeface="Calibri Light" panose="020F0302020204030204" pitchFamily="34" charset="0"/>
                        </a:rPr>
                        <a:t>Excelente.</a:t>
                      </a:r>
                    </a:p>
                    <a:p>
                      <a:pPr algn="l"/>
                      <a:r>
                        <a:rPr lang="es-MX" sz="800" b="0" spc="0" dirty="0">
                          <a:effectLst/>
                          <a:latin typeface="Calibri Light" panose="020F0302020204030204" pitchFamily="34" charset="0"/>
                          <a:cs typeface="Calibri Light" panose="020F0302020204030204" pitchFamily="34" charset="0"/>
                        </a:rPr>
                        <a:t>Casi nunca pasaba con sus padres si no con la abuela.</a:t>
                      </a:r>
                    </a:p>
                    <a:p>
                      <a:pPr algn="l"/>
                      <a:r>
                        <a:rPr lang="es-MX" sz="800" b="0" spc="0" dirty="0">
                          <a:effectLst/>
                          <a:latin typeface="Calibri Light" panose="020F0302020204030204" pitchFamily="34" charset="0"/>
                          <a:cs typeface="Calibri Light" panose="020F0302020204030204" pitchFamily="34" charset="0"/>
                        </a:rPr>
                        <a:t>Muy bien, se preocupaba mucho y estaba muy pendiente que haga las tareas.</a:t>
                      </a:r>
                    </a:p>
                    <a:p>
                      <a:pPr algn="l"/>
                      <a:r>
                        <a:rPr lang="es-MX" sz="800" b="0" spc="0" dirty="0">
                          <a:effectLst/>
                          <a:latin typeface="Calibri Light" panose="020F0302020204030204" pitchFamily="34" charset="0"/>
                          <a:cs typeface="Calibri Light" panose="020F0302020204030204" pitchFamily="34" charset="0"/>
                        </a:rPr>
                        <a:t>ella siempre fue un poco mas regañona que mi </a:t>
                      </a:r>
                      <a:r>
                        <a:rPr lang="es-MX" sz="800" b="0" spc="0" dirty="0" err="1">
                          <a:effectLst/>
                          <a:latin typeface="Calibri Light" panose="020F0302020204030204" pitchFamily="34" charset="0"/>
                          <a:cs typeface="Calibri Light" panose="020F0302020204030204" pitchFamily="34" charset="0"/>
                        </a:rPr>
                        <a:t>papa,pero</a:t>
                      </a:r>
                      <a:r>
                        <a:rPr lang="es-MX" sz="800" b="0" spc="0" dirty="0">
                          <a:effectLst/>
                          <a:latin typeface="Calibri Light" panose="020F0302020204030204" pitchFamily="34" charset="0"/>
                          <a:cs typeface="Calibri Light" panose="020F0302020204030204" pitchFamily="34" charset="0"/>
                        </a:rPr>
                        <a:t> obviamente me trata bien </a:t>
                      </a:r>
                    </a:p>
                    <a:p>
                      <a:pPr algn="l"/>
                      <a:r>
                        <a:rPr lang="es-MX" sz="800" b="0" spc="0" dirty="0">
                          <a:effectLst/>
                          <a:latin typeface="Calibri Light" panose="020F0302020204030204" pitchFamily="34" charset="0"/>
                          <a:cs typeface="Calibri Light" panose="020F0302020204030204" pitchFamily="34" charset="0"/>
                        </a:rPr>
                        <a:t>Muy afectuosa</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bueno su mama era mas alcahueta, ella si </a:t>
                      </a:r>
                      <a:r>
                        <a:rPr lang="es-MX" sz="800" b="0" spc="0" dirty="0" err="1">
                          <a:effectLst/>
                          <a:latin typeface="Calibri Light" panose="020F0302020204030204" pitchFamily="34" charset="0"/>
                          <a:cs typeface="Calibri Light" panose="020F0302020204030204" pitchFamily="34" charset="0"/>
                        </a:rPr>
                        <a:t>permitia</a:t>
                      </a:r>
                      <a:r>
                        <a:rPr lang="es-MX" sz="800" b="0" spc="0" dirty="0">
                          <a:effectLst/>
                          <a:latin typeface="Calibri Light" panose="020F0302020204030204" pitchFamily="34" charset="0"/>
                          <a:cs typeface="Calibri Light" panose="020F0302020204030204" pitchFamily="34" charset="0"/>
                        </a:rPr>
                        <a:t> hacer mas cosas el padre si era estricto, su mama era amiga de el</a:t>
                      </a:r>
                    </a:p>
                    <a:p>
                      <a:pPr algn="l"/>
                      <a:r>
                        <a:rPr lang="es-MX" sz="800" b="0" spc="0" dirty="0">
                          <a:effectLst/>
                          <a:latin typeface="Calibri Light" panose="020F0302020204030204" pitchFamily="34" charset="0"/>
                          <a:cs typeface="Calibri Light" panose="020F0302020204030204" pitchFamily="34" charset="0"/>
                        </a:rPr>
                        <a:t>Buena</a:t>
                      </a:r>
                    </a:p>
                    <a:p>
                      <a:pPr algn="l"/>
                      <a:r>
                        <a:rPr lang="es-MX" sz="800" b="0" spc="0" dirty="0">
                          <a:effectLst/>
                          <a:latin typeface="Calibri Light" panose="020F0302020204030204" pitchFamily="34" charset="0"/>
                          <a:cs typeface="Calibri Light" panose="020F0302020204030204" pitchFamily="34" charset="0"/>
                        </a:rPr>
                        <a:t>Bien</a:t>
                      </a:r>
                    </a:p>
                    <a:p>
                      <a:pPr algn="l"/>
                      <a:r>
                        <a:rPr lang="es-MX" sz="800" b="0" spc="0" dirty="0">
                          <a:effectLst/>
                          <a:latin typeface="Calibri Light" panose="020F0302020204030204" pitchFamily="34" charset="0"/>
                          <a:cs typeface="Calibri Light" panose="020F0302020204030204" pitchFamily="34" charset="0"/>
                        </a:rPr>
                        <a:t>Con mi mama desde el nacimiento fue todo excelente, mi mama es el apoyo de nosotras. Gracias a Dios sigue en el proceso de lo que es el aprendizaje y enseñanza </a:t>
                      </a:r>
                    </a:p>
                    <a:p>
                      <a:pPr algn="l"/>
                      <a:r>
                        <a:rPr lang="es-MX" sz="800" b="0" spc="0" dirty="0">
                          <a:effectLst/>
                          <a:latin typeface="Calibri Light" panose="020F0302020204030204" pitchFamily="34" charset="0"/>
                          <a:cs typeface="Calibri Light" panose="020F0302020204030204" pitchFamily="34" charset="0"/>
                        </a:rPr>
                        <a:t>Muy buena, ambas nos respetamos.</a:t>
                      </a:r>
                    </a:p>
                    <a:p>
                      <a:pPr algn="l"/>
                      <a:r>
                        <a:rPr lang="es-MX" sz="800" b="0" spc="0" dirty="0">
                          <a:effectLst/>
                          <a:latin typeface="Calibri Light" panose="020F0302020204030204" pitchFamily="34" charset="0"/>
                          <a:cs typeface="Calibri Light" panose="020F0302020204030204" pitchFamily="34" charset="0"/>
                        </a:rPr>
                        <a:t>Excelente </a:t>
                      </a:r>
                    </a:p>
                    <a:p>
                      <a:pPr algn="l"/>
                      <a:r>
                        <a:rPr lang="es-MX" sz="800" b="0" spc="0" dirty="0">
                          <a:effectLst/>
                          <a:latin typeface="Calibri Light" panose="020F0302020204030204" pitchFamily="34" charset="0"/>
                          <a:cs typeface="Calibri Light" panose="020F0302020204030204" pitchFamily="34" charset="0"/>
                        </a:rPr>
                        <a:t>La relación con mi mamá siempre fue excelente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CO" sz="800" b="0" spc="0" dirty="0">
                          <a:effectLst/>
                          <a:latin typeface="Calibri Light" panose="020F0302020204030204" pitchFamily="34" charset="0"/>
                          <a:cs typeface="Calibri Light" panose="020F0302020204030204" pitchFamily="34" charset="0"/>
                        </a:rPr>
                        <a:t>Muy bien</a:t>
                      </a:r>
                    </a:p>
                    <a:p>
                      <a:pPr algn="l"/>
                      <a:r>
                        <a:rPr lang="es-CO" sz="800" b="0" spc="0" dirty="0">
                          <a:effectLst/>
                          <a:latin typeface="Calibri Light" panose="020F0302020204030204" pitchFamily="34" charset="0"/>
                          <a:cs typeface="Calibri Light" panose="020F0302020204030204" pitchFamily="34" charset="0"/>
                        </a:rPr>
                        <a:t>Good (Bien)</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1533039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sz="3200" dirty="0"/>
              <a:t>¿Cuándo fue niño/a cómo era la relación entre hermanos?</a:t>
            </a:r>
            <a:endParaRPr lang="es-MX" dirty="0"/>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34</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1050807954"/>
              </p:ext>
            </p:extLst>
          </p:nvPr>
        </p:nvGraphicFramePr>
        <p:xfrm>
          <a:off x="133350" y="879471"/>
          <a:ext cx="8940692" cy="522732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Unos buenos y unos malos</a:t>
                      </a:r>
                    </a:p>
                    <a:p>
                      <a:pPr algn="l"/>
                      <a:r>
                        <a:rPr lang="es-MX" sz="800" b="0" spc="0" dirty="0">
                          <a:effectLst/>
                          <a:latin typeface="Calibri Light" panose="020F0302020204030204" pitchFamily="34" charset="0"/>
                          <a:cs typeface="Calibri Light" panose="020F0302020204030204" pitchFamily="34" charset="0"/>
                        </a:rPr>
                        <a:t>Bien</a:t>
                      </a:r>
                    </a:p>
                    <a:p>
                      <a:pPr algn="l"/>
                      <a:r>
                        <a:rPr lang="es-MX" sz="800" b="0" spc="0" dirty="0">
                          <a:effectLst/>
                          <a:latin typeface="Calibri Light" panose="020F0302020204030204" pitchFamily="34" charset="0"/>
                          <a:cs typeface="Calibri Light" panose="020F0302020204030204" pitchFamily="34" charset="0"/>
                        </a:rPr>
                        <a:t>"Rafael: Muy bien también, era que antes los amigos que yo tuve en mi niñez y de joven, esos amigos contribuían a que uno tuviese un buen comportamiento familiar. Uno iba a la casa de los amigos y los amigos iban a la casa de uno y ese tipo de relación se mantenía es decir no había razón ni motivo para portarse mal porque era de la casa al colegio y del colegio a la casa, era una relación casi familiar que teníamos con los </a:t>
                      </a:r>
                      <a:r>
                        <a:rPr lang="es-MX" sz="800" b="0" spc="0" dirty="0" err="1">
                          <a:effectLst/>
                          <a:latin typeface="Calibri Light" panose="020F0302020204030204" pitchFamily="34" charset="0"/>
                          <a:cs typeface="Calibri Light" panose="020F0302020204030204" pitchFamily="34" charset="0"/>
                        </a:rPr>
                        <a:t>amigos.Entrevistadora</a:t>
                      </a:r>
                      <a:r>
                        <a:rPr lang="es-MX" sz="800" b="0" spc="0" dirty="0">
                          <a:effectLst/>
                          <a:latin typeface="Calibri Light" panose="020F0302020204030204" pitchFamily="34" charset="0"/>
                          <a:cs typeface="Calibri Light" panose="020F0302020204030204" pitchFamily="34" charset="0"/>
                        </a:rPr>
                        <a:t>: Pero te llevabas bien con tus </a:t>
                      </a:r>
                      <a:r>
                        <a:rPr lang="es-MX" sz="800" b="0" spc="0" dirty="0" err="1">
                          <a:effectLst/>
                          <a:latin typeface="Calibri Light" panose="020F0302020204030204" pitchFamily="34" charset="0"/>
                          <a:cs typeface="Calibri Light" panose="020F0302020204030204" pitchFamily="34" charset="0"/>
                        </a:rPr>
                        <a:t>hermanos?Rafael</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Sii</a:t>
                      </a:r>
                      <a:r>
                        <a:rPr lang="es-MX" sz="800" b="0" spc="0" dirty="0">
                          <a:effectLst/>
                          <a:latin typeface="Calibri Light" panose="020F0302020204030204" pitchFamily="34" charset="0"/>
                          <a:cs typeface="Calibri Light" panose="020F0302020204030204" pitchFamily="34" charset="0"/>
                        </a:rPr>
                        <a:t> claro, por eso los hermanos eran hermanos y amigos. Yo era el mayor de  mis hermanos."</a:t>
                      </a:r>
                    </a:p>
                    <a:p>
                      <a:pPr algn="l"/>
                      <a:r>
                        <a:rPr lang="es-MX" sz="800" b="0" spc="0" dirty="0">
                          <a:effectLst/>
                          <a:latin typeface="Calibri Light" panose="020F0302020204030204" pitchFamily="34" charset="0"/>
                          <a:cs typeface="Calibri Light" panose="020F0302020204030204" pitchFamily="34" charset="0"/>
                        </a:rPr>
                        <a:t>"Uno no se da cuenta de lo que va a pasar porque a los 6 años es chiquito uno por lo cual no es </a:t>
                      </a:r>
                      <a:r>
                        <a:rPr lang="es-MX" sz="800" b="0" spc="0" dirty="0" err="1">
                          <a:effectLst/>
                          <a:latin typeface="Calibri Light" panose="020F0302020204030204" pitchFamily="34" charset="0"/>
                          <a:cs typeface="Calibri Light" panose="020F0302020204030204" pitchFamily="34" charset="0"/>
                        </a:rPr>
                        <a:t>orgulloso.Entrevistadora</a:t>
                      </a:r>
                      <a:r>
                        <a:rPr lang="es-MX" sz="800" b="0" spc="0" dirty="0">
                          <a:effectLst/>
                          <a:latin typeface="Calibri Light" panose="020F0302020204030204" pitchFamily="34" charset="0"/>
                          <a:cs typeface="Calibri Light" panose="020F0302020204030204" pitchFamily="34" charset="0"/>
                        </a:rPr>
                        <a:t>: O sea era buena la relación con tus </a:t>
                      </a:r>
                      <a:r>
                        <a:rPr lang="es-MX" sz="800" b="0" spc="0" dirty="0" err="1">
                          <a:effectLst/>
                          <a:latin typeface="Calibri Light" panose="020F0302020204030204" pitchFamily="34" charset="0"/>
                          <a:cs typeface="Calibri Light" panose="020F0302020204030204" pitchFamily="34" charset="0"/>
                        </a:rPr>
                        <a:t>hermanos?Noris</a:t>
                      </a:r>
                      <a:r>
                        <a:rPr lang="es-MX" sz="800" b="0" spc="0" dirty="0">
                          <a:effectLst/>
                          <a:latin typeface="Calibri Light" panose="020F0302020204030204" pitchFamily="34" charset="0"/>
                          <a:cs typeface="Calibri Light" panose="020F0302020204030204" pitchFamily="34" charset="0"/>
                        </a:rPr>
                        <a:t>: Era magnifica, muy buena de mucho respeto."</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Bien</a:t>
                      </a:r>
                    </a:p>
                    <a:p>
                      <a:pPr algn="l"/>
                      <a:r>
                        <a:rPr lang="es-MX" sz="800" b="0" spc="0" dirty="0" err="1">
                          <a:effectLst/>
                          <a:latin typeface="Calibri Light" panose="020F0302020204030204" pitchFamily="34" charset="0"/>
                          <a:cs typeface="Calibri Light" panose="020F0302020204030204" pitchFamily="34" charset="0"/>
                        </a:rPr>
                        <a:t>Habia</a:t>
                      </a:r>
                      <a:r>
                        <a:rPr lang="es-MX" sz="800" b="0" spc="0" dirty="0">
                          <a:effectLst/>
                          <a:latin typeface="Calibri Light" panose="020F0302020204030204" pitchFamily="34" charset="0"/>
                          <a:cs typeface="Calibri Light" panose="020F0302020204030204" pitchFamily="34" charset="0"/>
                        </a:rPr>
                        <a:t> mucha hermandad en el trato </a:t>
                      </a:r>
                    </a:p>
                    <a:p>
                      <a:pPr algn="l"/>
                      <a:r>
                        <a:rPr lang="es-MX" sz="800" b="0" spc="0" dirty="0">
                          <a:effectLst/>
                          <a:latin typeface="Calibri Light" panose="020F0302020204030204" pitchFamily="34" charset="0"/>
                          <a:cs typeface="Calibri Light" panose="020F0302020204030204" pitchFamily="34" charset="0"/>
                        </a:rPr>
                        <a:t>Tuvo muchos hermanos pero solo se </a:t>
                      </a:r>
                      <a:r>
                        <a:rPr lang="es-MX" sz="800" b="0" spc="0" dirty="0" err="1">
                          <a:effectLst/>
                          <a:latin typeface="Calibri Light" panose="020F0302020204030204" pitchFamily="34" charset="0"/>
                          <a:cs typeface="Calibri Light" panose="020F0302020204030204" pitchFamily="34" charset="0"/>
                        </a:rPr>
                        <a:t>crió</a:t>
                      </a:r>
                      <a:r>
                        <a:rPr lang="es-MX" sz="800" b="0" spc="0" dirty="0">
                          <a:effectLst/>
                          <a:latin typeface="Calibri Light" panose="020F0302020204030204" pitchFamily="34" charset="0"/>
                          <a:cs typeface="Calibri Light" panose="020F0302020204030204" pitchFamily="34" charset="0"/>
                        </a:rPr>
                        <a:t> con su segunda hermana la cual tuvieron una buena relación. </a:t>
                      </a:r>
                    </a:p>
                    <a:p>
                      <a:pPr algn="l"/>
                      <a:r>
                        <a:rPr lang="es-MX" sz="800" b="0" spc="0" dirty="0">
                          <a:effectLst/>
                          <a:latin typeface="Calibri Light" panose="020F0302020204030204" pitchFamily="34" charset="0"/>
                          <a:cs typeface="Calibri Light" panose="020F0302020204030204" pitchFamily="34" charset="0"/>
                        </a:rPr>
                        <a:t>Mis hermanos </a:t>
                      </a:r>
                      <a:r>
                        <a:rPr lang="es-MX" sz="800" b="0" spc="0" dirty="0" err="1">
                          <a:effectLst/>
                          <a:latin typeface="Calibri Light" panose="020F0302020204030204" pitchFamily="34" charset="0"/>
                          <a:cs typeface="Calibri Light" panose="020F0302020204030204" pitchFamily="34" charset="0"/>
                        </a:rPr>
                        <a:t>mallores</a:t>
                      </a:r>
                      <a:r>
                        <a:rPr lang="es-MX" sz="800" b="0" spc="0" dirty="0">
                          <a:effectLst/>
                          <a:latin typeface="Calibri Light" panose="020F0302020204030204" pitchFamily="34" charset="0"/>
                          <a:cs typeface="Calibri Light" panose="020F0302020204030204" pitchFamily="34" charset="0"/>
                        </a:rPr>
                        <a:t> me dirigían y nos amábamos mucho, nos </a:t>
                      </a:r>
                      <a:r>
                        <a:rPr lang="es-MX" sz="800" b="0" spc="0" dirty="0" err="1">
                          <a:effectLst/>
                          <a:latin typeface="Calibri Light" panose="020F0302020204030204" pitchFamily="34" charset="0"/>
                          <a:cs typeface="Calibri Light" panose="020F0302020204030204" pitchFamily="34" charset="0"/>
                        </a:rPr>
                        <a:t>respetabamos</a:t>
                      </a:r>
                      <a:endParaRPr lang="es-MX" sz="800" b="0" spc="0" dirty="0">
                        <a:effectLst/>
                        <a:latin typeface="Calibri Light" panose="020F0302020204030204" pitchFamily="34" charset="0"/>
                        <a:cs typeface="Calibri Light" panose="020F0302020204030204" pitchFamily="34" charset="0"/>
                      </a:endParaRP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Muy buena</a:t>
                      </a:r>
                    </a:p>
                    <a:p>
                      <a:pPr algn="l"/>
                      <a:r>
                        <a:rPr lang="es-MX" sz="800" b="0" spc="0" dirty="0">
                          <a:effectLst/>
                          <a:latin typeface="Calibri Light" panose="020F0302020204030204" pitchFamily="34" charset="0"/>
                          <a:cs typeface="Calibri Light" panose="020F0302020204030204" pitchFamily="34" charset="0"/>
                        </a:rPr>
                        <a:t>NOS LLEVAMOS MUY BIEN </a:t>
                      </a:r>
                    </a:p>
                    <a:p>
                      <a:pPr algn="l"/>
                      <a:r>
                        <a:rPr lang="es-MX" sz="800" b="0" spc="0" dirty="0">
                          <a:effectLst/>
                          <a:latin typeface="Calibri Light" panose="020F0302020204030204" pitchFamily="34" charset="0"/>
                          <a:cs typeface="Calibri Light" panose="020F0302020204030204" pitchFamily="34" charset="0"/>
                        </a:rPr>
                        <a:t>Súper, </a:t>
                      </a:r>
                      <a:r>
                        <a:rPr lang="es-MX" sz="800" b="0" spc="0" dirty="0" err="1">
                          <a:effectLst/>
                          <a:latin typeface="Calibri Light" panose="020F0302020204030204" pitchFamily="34" charset="0"/>
                          <a:cs typeface="Calibri Light" panose="020F0302020204030204" pitchFamily="34" charset="0"/>
                        </a:rPr>
                        <a:t>eramos</a:t>
                      </a:r>
                      <a:r>
                        <a:rPr lang="es-MX" sz="800" b="0" spc="0" dirty="0">
                          <a:effectLst/>
                          <a:latin typeface="Calibri Light" panose="020F0302020204030204" pitchFamily="34" charset="0"/>
                          <a:cs typeface="Calibri Light" panose="020F0302020204030204" pitchFamily="34" charset="0"/>
                        </a:rPr>
                        <a:t> 9 se han muerto dos ahora mismo somos 7 la relación con mis hermanos espectacular parece que estuviéramos todo el tiempo juntos todo los días nos monitoreamos.</a:t>
                      </a:r>
                    </a:p>
                    <a:p>
                      <a:pPr algn="l"/>
                      <a:r>
                        <a:rPr lang="es-MX" sz="800" b="0" spc="0" dirty="0">
                          <a:effectLst/>
                          <a:latin typeface="Calibri Light" panose="020F0302020204030204" pitchFamily="34" charset="0"/>
                          <a:cs typeface="Calibri Light" panose="020F0302020204030204" pitchFamily="34" charset="0"/>
                        </a:rPr>
                        <a:t>buena y  sin problemas </a:t>
                      </a:r>
                    </a:p>
                    <a:p>
                      <a:pPr algn="l"/>
                      <a:r>
                        <a:rPr lang="es-MX" sz="800" b="0" spc="0" dirty="0">
                          <a:effectLst/>
                          <a:latin typeface="Calibri Light" panose="020F0302020204030204" pitchFamily="34" charset="0"/>
                          <a:cs typeface="Calibri Light" panose="020F0302020204030204" pitchFamily="34" charset="0"/>
                        </a:rPr>
                        <a:t>Excelente que nos dábamos puños y trompas </a:t>
                      </a:r>
                    </a:p>
                    <a:p>
                      <a:pPr algn="l"/>
                      <a:r>
                        <a:rPr lang="es-MX" sz="800" b="0" spc="0" dirty="0">
                          <a:effectLst/>
                          <a:latin typeface="Calibri Light" panose="020F0302020204030204" pitchFamily="34" charset="0"/>
                          <a:cs typeface="Calibri Light" panose="020F0302020204030204" pitchFamily="34" charset="0"/>
                        </a:rPr>
                        <a:t>Bien</a:t>
                      </a:r>
                    </a:p>
                    <a:p>
                      <a:pPr algn="l"/>
                      <a:r>
                        <a:rPr lang="es-MX" sz="800" b="0" spc="0" dirty="0">
                          <a:effectLst/>
                          <a:latin typeface="Calibri Light" panose="020F0302020204030204" pitchFamily="34" charset="0"/>
                          <a:cs typeface="Calibri Light" panose="020F0302020204030204" pitchFamily="34" charset="0"/>
                        </a:rPr>
                        <a:t>Muy buena bastante comunicación y siempre estábamos los 3 muy unidos</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Somos 5 hermanos, siempre tuvimos nuestros inconvenientes, que si uno le quitaba una cosa al otro, nos molestábamos pero de igual manera mi mamá nos llamaba la atención a ambos y así nos tranquilizábamos,  sobre todo siempre jugábamos, compartíamos pero cómo todos los hermanos siempre habían peleas y siempre habían reconciliaciones. </a:t>
                      </a:r>
                    </a:p>
                    <a:p>
                      <a:pPr algn="l"/>
                      <a:r>
                        <a:rPr lang="es-MX" sz="800" b="0" spc="0" dirty="0">
                          <a:effectLst/>
                          <a:latin typeface="Calibri Light" panose="020F0302020204030204" pitchFamily="34" charset="0"/>
                          <a:cs typeface="Calibri Light" panose="020F0302020204030204" pitchFamily="34" charset="0"/>
                        </a:rPr>
                        <a:t>Normal.</a:t>
                      </a:r>
                    </a:p>
                    <a:p>
                      <a:pPr algn="l"/>
                      <a:r>
                        <a:rPr lang="es-MX" sz="800" b="0" spc="0" dirty="0">
                          <a:effectLst/>
                          <a:latin typeface="Calibri Light" panose="020F0302020204030204" pitchFamily="34" charset="0"/>
                          <a:cs typeface="Calibri Light" panose="020F0302020204030204" pitchFamily="34" charset="0"/>
                        </a:rPr>
                        <a:t>Peleas, normales </a:t>
                      </a:r>
                    </a:p>
                    <a:p>
                      <a:pPr algn="l"/>
                      <a:r>
                        <a:rPr lang="es-MX" sz="800" b="0" spc="0" dirty="0">
                          <a:effectLst/>
                          <a:latin typeface="Calibri Light" panose="020F0302020204030204" pitchFamily="34" charset="0"/>
                          <a:cs typeface="Calibri Light" panose="020F0302020204030204" pitchFamily="34" charset="0"/>
                        </a:rPr>
                        <a:t>Buena jugábamos, </a:t>
                      </a:r>
                      <a:r>
                        <a:rPr lang="es-MX" sz="800" b="0" spc="0" dirty="0" err="1">
                          <a:effectLst/>
                          <a:latin typeface="Calibri Light" panose="020F0302020204030204" pitchFamily="34" charset="0"/>
                          <a:cs typeface="Calibri Light" panose="020F0302020204030204" pitchFamily="34" charset="0"/>
                        </a:rPr>
                        <a:t>peliabamos</a:t>
                      </a:r>
                      <a:r>
                        <a:rPr lang="es-MX" sz="800" b="0" spc="0" dirty="0">
                          <a:effectLst/>
                          <a:latin typeface="Calibri Light" panose="020F0302020204030204" pitchFamily="34" charset="0"/>
                          <a:cs typeface="Calibri Light" panose="020F0302020204030204" pitchFamily="34" charset="0"/>
                        </a:rPr>
                        <a:t> pero siempre hemos estado juntos.</a:t>
                      </a:r>
                    </a:p>
                    <a:p>
                      <a:pPr algn="l"/>
                      <a:r>
                        <a:rPr lang="es-MX" sz="800" b="0" spc="0" dirty="0">
                          <a:effectLst/>
                          <a:latin typeface="Calibri Light" panose="020F0302020204030204" pitchFamily="34" charset="0"/>
                          <a:cs typeface="Calibri Light" panose="020F0302020204030204" pitchFamily="34" charset="0"/>
                        </a:rPr>
                        <a:t>No eran muy unidos.</a:t>
                      </a:r>
                    </a:p>
                    <a:p>
                      <a:pPr algn="l"/>
                      <a:r>
                        <a:rPr lang="es-MX" sz="800" b="0" spc="0" dirty="0">
                          <a:effectLst/>
                          <a:latin typeface="Calibri Light" panose="020F0302020204030204" pitchFamily="34" charset="0"/>
                          <a:cs typeface="Calibri Light" panose="020F0302020204030204" pitchFamily="34" charset="0"/>
                        </a:rPr>
                        <a:t>No tengo hermanos.</a:t>
                      </a:r>
                    </a:p>
                    <a:p>
                      <a:pPr algn="l"/>
                      <a:r>
                        <a:rPr lang="es-MX" sz="800" b="0" spc="0" dirty="0">
                          <a:effectLst/>
                          <a:latin typeface="Calibri Light" panose="020F0302020204030204" pitchFamily="34" charset="0"/>
                          <a:cs typeface="Calibri Light" panose="020F0302020204030204" pitchFamily="34" charset="0"/>
                        </a:rPr>
                        <a:t>excelente ,aun es la hora y nos llevamos super bien </a:t>
                      </a:r>
                    </a:p>
                    <a:p>
                      <a:pPr algn="l"/>
                      <a:r>
                        <a:rPr lang="es-MX" sz="800" b="0" spc="0" dirty="0">
                          <a:effectLst/>
                          <a:latin typeface="Calibri Light" panose="020F0302020204030204" pitchFamily="34" charset="0"/>
                          <a:cs typeface="Calibri Light" panose="020F0302020204030204" pitchFamily="34" charset="0"/>
                        </a:rPr>
                        <a:t>Muy afectuosa </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eran muy unidos, pasaban todo el tiempo juntos, eran mejores amigos y </a:t>
                      </a:r>
                      <a:r>
                        <a:rPr lang="es-MX" sz="800" b="0" spc="0" dirty="0" err="1">
                          <a:effectLst/>
                          <a:latin typeface="Calibri Light" panose="020F0302020204030204" pitchFamily="34" charset="0"/>
                          <a:cs typeface="Calibri Light" panose="020F0302020204030204" pitchFamily="34" charset="0"/>
                        </a:rPr>
                        <a:t>practicamente</a:t>
                      </a:r>
                      <a:r>
                        <a:rPr lang="es-MX" sz="800" b="0" spc="0" dirty="0">
                          <a:effectLst/>
                          <a:latin typeface="Calibri Light" panose="020F0302020204030204" pitchFamily="34" charset="0"/>
                          <a:cs typeface="Calibri Light" panose="020F0302020204030204" pitchFamily="34" charset="0"/>
                        </a:rPr>
                        <a:t> lo </a:t>
                      </a:r>
                      <a:r>
                        <a:rPr lang="es-MX" sz="800" b="0" spc="0" dirty="0" err="1">
                          <a:effectLst/>
                          <a:latin typeface="Calibri Light" panose="020F0302020204030204" pitchFamily="34" charset="0"/>
                          <a:cs typeface="Calibri Light" panose="020F0302020204030204" pitchFamily="34" charset="0"/>
                        </a:rPr>
                        <a:t>hacian</a:t>
                      </a:r>
                      <a:r>
                        <a:rPr lang="es-MX" sz="800" b="0" spc="0" dirty="0">
                          <a:effectLst/>
                          <a:latin typeface="Calibri Light" panose="020F0302020204030204" pitchFamily="34" charset="0"/>
                          <a:cs typeface="Calibri Light" panose="020F0302020204030204" pitchFamily="34" charset="0"/>
                        </a:rPr>
                        <a:t> todo juntos</a:t>
                      </a:r>
                    </a:p>
                    <a:p>
                      <a:pPr algn="l"/>
                      <a:r>
                        <a:rPr lang="es-MX" sz="800" b="0" spc="0" dirty="0">
                          <a:effectLst/>
                          <a:latin typeface="Calibri Light" panose="020F0302020204030204" pitchFamily="34" charset="0"/>
                          <a:cs typeface="Calibri Light" panose="020F0302020204030204" pitchFamily="34" charset="0"/>
                        </a:rPr>
                        <a:t>Buena</a:t>
                      </a:r>
                    </a:p>
                    <a:p>
                      <a:pPr algn="l"/>
                      <a:r>
                        <a:rPr lang="es-MX" sz="800" b="0" spc="0" dirty="0">
                          <a:effectLst/>
                          <a:latin typeface="Calibri Light" panose="020F0302020204030204" pitchFamily="34" charset="0"/>
                          <a:cs typeface="Calibri Light" panose="020F0302020204030204" pitchFamily="34" charset="0"/>
                        </a:rPr>
                        <a:t>Bien</a:t>
                      </a:r>
                    </a:p>
                    <a:p>
                      <a:pPr algn="l"/>
                      <a:r>
                        <a:rPr lang="es-MX" sz="800" b="0" spc="0" dirty="0">
                          <a:effectLst/>
                          <a:latin typeface="Calibri Light" panose="020F0302020204030204" pitchFamily="34" charset="0"/>
                          <a:cs typeface="Calibri Light" panose="020F0302020204030204" pitchFamily="34" charset="0"/>
                        </a:rPr>
                        <a:t>"Les cuento una anécdota cuando nací mi hermana  de celos me puso una trompeta en el oído. No llevamos 7 años de diferencias, somos capricornianas, ella cumple el 16 de enero y yo el 19 de enero. Hasta la actualidad parecemos gemelas"</a:t>
                      </a:r>
                    </a:p>
                    <a:p>
                      <a:pPr algn="l"/>
                      <a:r>
                        <a:rPr lang="es-MX" sz="800" b="0" spc="0" dirty="0">
                          <a:effectLst/>
                          <a:latin typeface="Calibri Light" panose="020F0302020204030204" pitchFamily="34" charset="0"/>
                          <a:cs typeface="Calibri Light" panose="020F0302020204030204" pitchFamily="34" charset="0"/>
                        </a:rPr>
                        <a:t>Muy buena siempre he sido cariñosa con mi hermano y siempre llevamos una buena relación.</a:t>
                      </a:r>
                    </a:p>
                    <a:p>
                      <a:pPr algn="l"/>
                      <a:r>
                        <a:rPr lang="es-MX" sz="800" b="0" spc="0" dirty="0">
                          <a:effectLst/>
                          <a:latin typeface="Calibri Light" panose="020F0302020204030204" pitchFamily="34" charset="0"/>
                          <a:cs typeface="Calibri Light" panose="020F0302020204030204" pitchFamily="34" charset="0"/>
                        </a:rPr>
                        <a:t>Buenas </a:t>
                      </a:r>
                    </a:p>
                    <a:p>
                      <a:pPr algn="l"/>
                      <a:r>
                        <a:rPr lang="es-MX" sz="800" b="0" spc="0" dirty="0">
                          <a:effectLst/>
                          <a:latin typeface="Calibri Light" panose="020F0302020204030204" pitchFamily="34" charset="0"/>
                          <a:cs typeface="Calibri Light" panose="020F0302020204030204" pitchFamily="34" charset="0"/>
                        </a:rPr>
                        <a:t>No tengo hermanos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CO" sz="800" b="0" spc="0" dirty="0">
                          <a:effectLst/>
                          <a:latin typeface="Calibri Light" panose="020F0302020204030204" pitchFamily="34" charset="0"/>
                          <a:cs typeface="Calibri Light" panose="020F0302020204030204" pitchFamily="34" charset="0"/>
                        </a:rPr>
                        <a:t>Muy bien</a:t>
                      </a:r>
                    </a:p>
                    <a:p>
                      <a:pPr algn="l"/>
                      <a:r>
                        <a:rPr lang="es-CO" sz="800" b="0" spc="0" dirty="0">
                          <a:effectLst/>
                          <a:latin typeface="Calibri Light" panose="020F0302020204030204" pitchFamily="34" charset="0"/>
                          <a:cs typeface="Calibri Light" panose="020F0302020204030204" pitchFamily="34" charset="0"/>
                        </a:rPr>
                        <a:t>Good (Bien)</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272385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¿Cuándo fue niño/a cómo era la escuela?</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35</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1278041004"/>
              </p:ext>
            </p:extLst>
          </p:nvPr>
        </p:nvGraphicFramePr>
        <p:xfrm>
          <a:off x="133350" y="879471"/>
          <a:ext cx="8940692" cy="681228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Los colegios eran sentados en banquitos, con unas cartillitas uno sentado y nos </a:t>
                      </a:r>
                      <a:r>
                        <a:rPr lang="es-MX" sz="800" b="0" spc="0" dirty="0" err="1">
                          <a:effectLst/>
                          <a:latin typeface="Calibri Light" panose="020F0302020204030204" pitchFamily="34" charset="0"/>
                          <a:cs typeface="Calibri Light" panose="020F0302020204030204" pitchFamily="34" charset="0"/>
                        </a:rPr>
                        <a:t>ponian</a:t>
                      </a:r>
                      <a:r>
                        <a:rPr lang="es-MX" sz="800" b="0" spc="0" dirty="0">
                          <a:effectLst/>
                          <a:latin typeface="Calibri Light" panose="020F0302020204030204" pitchFamily="34" charset="0"/>
                          <a:cs typeface="Calibri Light" panose="020F0302020204030204" pitchFamily="34" charset="0"/>
                        </a:rPr>
                        <a:t> tanto </a:t>
                      </a:r>
                      <a:r>
                        <a:rPr lang="es-MX" sz="800" b="0" spc="0" dirty="0" err="1">
                          <a:effectLst/>
                          <a:latin typeface="Calibri Light" panose="020F0302020204030204" pitchFamily="34" charset="0"/>
                          <a:cs typeface="Calibri Light" panose="020F0302020204030204" pitchFamily="34" charset="0"/>
                        </a:rPr>
                        <a:t>respaso</a:t>
                      </a:r>
                      <a:r>
                        <a:rPr lang="es-MX" sz="800" b="0" spc="0" dirty="0">
                          <a:effectLst/>
                          <a:latin typeface="Calibri Light" panose="020F0302020204030204" pitchFamily="34" charset="0"/>
                          <a:cs typeface="Calibri Light" panose="020F0302020204030204" pitchFamily="34" charset="0"/>
                        </a:rPr>
                        <a:t> de tareas y si uno se propasaba nos daban 20 repasos cuando </a:t>
                      </a:r>
                      <a:r>
                        <a:rPr lang="es-MX" sz="800" b="0" spc="0" dirty="0" err="1">
                          <a:effectLst/>
                          <a:latin typeface="Calibri Light" panose="020F0302020204030204" pitchFamily="34" charset="0"/>
                          <a:cs typeface="Calibri Light" panose="020F0302020204030204" pitchFamily="34" charset="0"/>
                        </a:rPr>
                        <a:t>llevabamos</a:t>
                      </a:r>
                      <a:r>
                        <a:rPr lang="es-MX" sz="800" b="0" spc="0" dirty="0">
                          <a:effectLst/>
                          <a:latin typeface="Calibri Light" panose="020F0302020204030204" pitchFamily="34" charset="0"/>
                          <a:cs typeface="Calibri Light" panose="020F0302020204030204" pitchFamily="34" charset="0"/>
                        </a:rPr>
                        <a:t> 10 uno </a:t>
                      </a:r>
                      <a:r>
                        <a:rPr lang="es-MX" sz="800" b="0" spc="0" dirty="0" err="1">
                          <a:effectLst/>
                          <a:latin typeface="Calibri Light" panose="020F0302020204030204" pitchFamily="34" charset="0"/>
                          <a:cs typeface="Calibri Light" panose="020F0302020204030204" pitchFamily="34" charset="0"/>
                        </a:rPr>
                        <a:t>decia</a:t>
                      </a:r>
                      <a:r>
                        <a:rPr lang="es-MX" sz="800" b="0" spc="0" dirty="0">
                          <a:effectLst/>
                          <a:latin typeface="Calibri Light" panose="020F0302020204030204" pitchFamily="34" charset="0"/>
                          <a:cs typeface="Calibri Light" panose="020F0302020204030204" pitchFamily="34" charset="0"/>
                        </a:rPr>
                        <a:t> que </a:t>
                      </a:r>
                      <a:r>
                        <a:rPr lang="es-MX" sz="800" b="0" spc="0" dirty="0" err="1">
                          <a:effectLst/>
                          <a:latin typeface="Calibri Light" panose="020F0302020204030204" pitchFamily="34" charset="0"/>
                          <a:cs typeface="Calibri Light" panose="020F0302020204030204" pitchFamily="34" charset="0"/>
                        </a:rPr>
                        <a:t>llevabamos</a:t>
                      </a:r>
                      <a:r>
                        <a:rPr lang="es-MX" sz="800" b="0" spc="0" dirty="0">
                          <a:effectLst/>
                          <a:latin typeface="Calibri Light" panose="020F0302020204030204" pitchFamily="34" charset="0"/>
                          <a:cs typeface="Calibri Light" panose="020F0302020204030204" pitchFamily="34" charset="0"/>
                        </a:rPr>
                        <a:t> 12 y nos </a:t>
                      </a:r>
                      <a:r>
                        <a:rPr lang="es-MX" sz="800" b="0" spc="0" dirty="0" err="1">
                          <a:effectLst/>
                          <a:latin typeface="Calibri Light" panose="020F0302020204030204" pitchFamily="34" charset="0"/>
                          <a:cs typeface="Calibri Light" panose="020F0302020204030204" pitchFamily="34" charset="0"/>
                        </a:rPr>
                        <a:t>decian</a:t>
                      </a:r>
                      <a:r>
                        <a:rPr lang="es-MX" sz="800" b="0" spc="0" dirty="0">
                          <a:effectLst/>
                          <a:latin typeface="Calibri Light" panose="020F0302020204030204" pitchFamily="34" charset="0"/>
                          <a:cs typeface="Calibri Light" panose="020F0302020204030204" pitchFamily="34" charset="0"/>
                        </a:rPr>
                        <a:t> el profesor devuelva para </a:t>
                      </a:r>
                      <a:r>
                        <a:rPr lang="es-MX" sz="800" b="0" spc="0" dirty="0" err="1">
                          <a:effectLst/>
                          <a:latin typeface="Calibri Light" panose="020F0302020204030204" pitchFamily="34" charset="0"/>
                          <a:cs typeface="Calibri Light" panose="020F0302020204030204" pitchFamily="34" charset="0"/>
                        </a:rPr>
                        <a:t>atras</a:t>
                      </a:r>
                      <a:r>
                        <a:rPr lang="es-MX" sz="800" b="0" spc="0" dirty="0">
                          <a:effectLst/>
                          <a:latin typeface="Calibri Light" panose="020F0302020204030204" pitchFamily="34" charset="0"/>
                          <a:cs typeface="Calibri Light" panose="020F0302020204030204" pitchFamily="34" charset="0"/>
                        </a:rPr>
                        <a:t>, uno no </a:t>
                      </a:r>
                      <a:r>
                        <a:rPr lang="es-MX" sz="800" b="0" spc="0" dirty="0" err="1">
                          <a:effectLst/>
                          <a:latin typeface="Calibri Light" panose="020F0302020204030204" pitchFamily="34" charset="0"/>
                          <a:cs typeface="Calibri Light" panose="020F0302020204030204" pitchFamily="34" charset="0"/>
                        </a:rPr>
                        <a:t>podia</a:t>
                      </a:r>
                      <a:r>
                        <a:rPr lang="es-MX" sz="800" b="0" spc="0" dirty="0">
                          <a:effectLst/>
                          <a:latin typeface="Calibri Light" panose="020F0302020204030204" pitchFamily="34" charset="0"/>
                          <a:cs typeface="Calibri Light" panose="020F0302020204030204" pitchFamily="34" charset="0"/>
                        </a:rPr>
                        <a:t> poner de mas </a:t>
                      </a:r>
                    </a:p>
                    <a:p>
                      <a:pPr algn="l"/>
                      <a:r>
                        <a:rPr lang="es-MX" sz="800" b="0" spc="0" dirty="0">
                          <a:effectLst/>
                          <a:latin typeface="Calibri Light" panose="020F0302020204030204" pitchFamily="34" charset="0"/>
                          <a:cs typeface="Calibri Light" panose="020F0302020204030204" pitchFamily="34" charset="0"/>
                        </a:rPr>
                        <a:t>Escuela de Banquitos</a:t>
                      </a:r>
                    </a:p>
                    <a:p>
                      <a:pPr algn="l"/>
                      <a:r>
                        <a:rPr lang="es-MX" sz="800" b="0" spc="0" dirty="0">
                          <a:effectLst/>
                          <a:latin typeface="Calibri Light" panose="020F0302020204030204" pitchFamily="34" charset="0"/>
                          <a:cs typeface="Calibri Light" panose="020F0302020204030204" pitchFamily="34" charset="0"/>
                        </a:rPr>
                        <a:t>Era muy tranquilo, nunca tuve una pelea con ningún amigo, con nadie.</a:t>
                      </a:r>
                    </a:p>
                    <a:p>
                      <a:pPr algn="l"/>
                      <a:r>
                        <a:rPr lang="es-MX" sz="800" b="0" spc="0" dirty="0">
                          <a:effectLst/>
                          <a:latin typeface="Calibri Light" panose="020F0302020204030204" pitchFamily="34" charset="0"/>
                          <a:cs typeface="Calibri Light" panose="020F0302020204030204" pitchFamily="34" charset="0"/>
                        </a:rPr>
                        <a:t>"Noris: Yo hice una travesura una vez cuando estaba chiquita, me metí por un callejón y todos los niños se metieron al salón y cuando me encontraron la maestra me fue a llevar a la casa y dijo que Noris no entró a la clase hoy y nos ha dado ese </a:t>
                      </a:r>
                      <a:r>
                        <a:rPr lang="es-MX" sz="800" b="0" spc="0" dirty="0" err="1">
                          <a:effectLst/>
                          <a:latin typeface="Calibri Light" panose="020F0302020204030204" pitchFamily="34" charset="0"/>
                          <a:cs typeface="Calibri Light" panose="020F0302020204030204" pitchFamily="34" charset="0"/>
                        </a:rPr>
                        <a:t>sustoEntrevistadora</a:t>
                      </a:r>
                      <a:r>
                        <a:rPr lang="es-MX" sz="800" b="0" spc="0" dirty="0">
                          <a:effectLst/>
                          <a:latin typeface="Calibri Light" panose="020F0302020204030204" pitchFamily="34" charset="0"/>
                          <a:cs typeface="Calibri Light" panose="020F0302020204030204" pitchFamily="34" charset="0"/>
                        </a:rPr>
                        <a:t>: Pero tenías un comportamiento de niña tremenda o solo fue esa vez? Noris: No, eso fue lo más resaltante y osado que me atreví hacer "</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Entro a los 7 años a estudiar a un colegio de Monjas como tal ya que a esa edad era que entraban en su época, ante de eso era educada en una escuela de banquitos.</a:t>
                      </a:r>
                    </a:p>
                    <a:p>
                      <a:pPr algn="l"/>
                      <a:r>
                        <a:rPr lang="es-MX" sz="800" b="0" spc="0" dirty="0">
                          <a:effectLst/>
                          <a:latin typeface="Calibri Light" panose="020F0302020204030204" pitchFamily="34" charset="0"/>
                          <a:cs typeface="Calibri Light" panose="020F0302020204030204" pitchFamily="34" charset="0"/>
                        </a:rPr>
                        <a:t>Inicialmente era escuela de banquitos, donde había una sola maestra,  </a:t>
                      </a:r>
                      <a:r>
                        <a:rPr lang="es-MX" sz="800" b="0" spc="0" dirty="0" err="1">
                          <a:effectLst/>
                          <a:latin typeface="Calibri Light" panose="020F0302020204030204" pitchFamily="34" charset="0"/>
                          <a:cs typeface="Calibri Light" panose="020F0302020204030204" pitchFamily="34" charset="0"/>
                        </a:rPr>
                        <a:t>despues</a:t>
                      </a:r>
                      <a:r>
                        <a:rPr lang="es-MX" sz="800" b="0" spc="0" dirty="0">
                          <a:effectLst/>
                          <a:latin typeface="Calibri Light" panose="020F0302020204030204" pitchFamily="34" charset="0"/>
                          <a:cs typeface="Calibri Light" panose="020F0302020204030204" pitchFamily="34" charset="0"/>
                        </a:rPr>
                        <a:t> en la etapa de primaria se paso a colegios oficiales.</a:t>
                      </a:r>
                    </a:p>
                    <a:p>
                      <a:pPr algn="l"/>
                      <a:r>
                        <a:rPr lang="es-MX" sz="800" b="0" spc="0" dirty="0">
                          <a:effectLst/>
                          <a:latin typeface="Calibri Light" panose="020F0302020204030204" pitchFamily="34" charset="0"/>
                          <a:cs typeface="Calibri Light" panose="020F0302020204030204" pitchFamily="34" charset="0"/>
                        </a:rPr>
                        <a:t>Su abuelo era profesor, les enseño a escribir a leer, hasta tercero y ya después la metió a un colegio.</a:t>
                      </a:r>
                    </a:p>
                    <a:p>
                      <a:pPr algn="l"/>
                      <a:r>
                        <a:rPr lang="es-MX" sz="800" b="0" spc="0" dirty="0">
                          <a:effectLst/>
                          <a:latin typeface="Calibri Light" panose="020F0302020204030204" pitchFamily="34" charset="0"/>
                          <a:cs typeface="Calibri Light" panose="020F0302020204030204" pitchFamily="34" charset="0"/>
                        </a:rPr>
                        <a:t>De banquillos y los profesores muy recto, no se veía desobediencia con ellos</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Primero fue de monjas, luego paso a ser normal</a:t>
                      </a:r>
                    </a:p>
                    <a:p>
                      <a:pPr algn="l"/>
                      <a:r>
                        <a:rPr lang="es-MX" sz="800" b="0" spc="0" dirty="0">
                          <a:effectLst/>
                          <a:latin typeface="Calibri Light" panose="020F0302020204030204" pitchFamily="34" charset="0"/>
                          <a:cs typeface="Calibri Light" panose="020F0302020204030204" pitchFamily="34" charset="0"/>
                        </a:rPr>
                        <a:t>ERA MUY BUENA APRENDI MUCHOS VALORES </a:t>
                      </a:r>
                    </a:p>
                    <a:p>
                      <a:pPr algn="l"/>
                      <a:r>
                        <a:rPr lang="es-MX" sz="800" b="0" spc="0" dirty="0">
                          <a:effectLst/>
                          <a:latin typeface="Calibri Light" panose="020F0302020204030204" pitchFamily="34" charset="0"/>
                          <a:cs typeface="Calibri Light" panose="020F0302020204030204" pitchFamily="34" charset="0"/>
                        </a:rPr>
                        <a:t>No, espectacular, siempre fui un líder desde pequeñito en el colegio siempre</a:t>
                      </a:r>
                    </a:p>
                    <a:p>
                      <a:pPr algn="l"/>
                      <a:r>
                        <a:rPr lang="es-MX" sz="800" b="0" spc="0" dirty="0">
                          <a:effectLst/>
                          <a:latin typeface="Calibri Light" panose="020F0302020204030204" pitchFamily="34" charset="0"/>
                          <a:cs typeface="Calibri Light" panose="020F0302020204030204" pitchFamily="34" charset="0"/>
                        </a:rPr>
                        <a:t> las escuelas de antes eran femeninas y masculinas </a:t>
                      </a:r>
                    </a:p>
                    <a:p>
                      <a:pPr algn="l"/>
                      <a:r>
                        <a:rPr lang="es-MX" sz="800" b="0" spc="0" dirty="0">
                          <a:effectLst/>
                          <a:latin typeface="Calibri Light" panose="020F0302020204030204" pitchFamily="34" charset="0"/>
                          <a:cs typeface="Calibri Light" panose="020F0302020204030204" pitchFamily="34" charset="0"/>
                        </a:rPr>
                        <a:t>Solo de niñas </a:t>
                      </a:r>
                    </a:p>
                    <a:p>
                      <a:pPr algn="l"/>
                      <a:r>
                        <a:rPr lang="es-MX" sz="800" b="0" spc="0" dirty="0">
                          <a:effectLst/>
                          <a:latin typeface="Calibri Light" panose="020F0302020204030204" pitchFamily="34" charset="0"/>
                          <a:cs typeface="Calibri Light" panose="020F0302020204030204" pitchFamily="34" charset="0"/>
                        </a:rPr>
                        <a:t>Una casa normal, donde vendían chicha de arroz</a:t>
                      </a:r>
                    </a:p>
                    <a:p>
                      <a:pPr algn="l"/>
                      <a:r>
                        <a:rPr lang="es-MX" sz="800" b="0" spc="0" dirty="0">
                          <a:effectLst/>
                          <a:latin typeface="Calibri Light" panose="020F0302020204030204" pitchFamily="34" charset="0"/>
                          <a:cs typeface="Calibri Light" panose="020F0302020204030204" pitchFamily="34" charset="0"/>
                        </a:rPr>
                        <a:t>Era una escuela de carácter mixtos habían niños y niñas un colegio bastante grande , bastante amplio y si tuve buenas relaciones y conservo algunos recuerdos de mi época preescolar.</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Una escuela de monjas, hice toda mi primaria, éramos los que hacíamos el aseo en los salones, había un mejor comportamiento tanto en los niños como las niñas, éramos más respetuosos con los profesores, antes lo que decía el profesor eso era lo que se así, ahora yo noto que los estudiantes no son los mismos con los profesores, antes en las escuelas nos daban una asignatura que se llamaba urbanidad, donde nos enseñaban cómo tratar a los mayores, anteriormente la escuela me parecía que es mucho más disciplinada.</a:t>
                      </a:r>
                    </a:p>
                    <a:p>
                      <a:pPr algn="l"/>
                      <a:r>
                        <a:rPr lang="es-MX" sz="800" b="0" spc="0" dirty="0">
                          <a:effectLst/>
                          <a:latin typeface="Calibri Light" panose="020F0302020204030204" pitchFamily="34" charset="0"/>
                          <a:cs typeface="Calibri Light" panose="020F0302020204030204" pitchFamily="34" charset="0"/>
                        </a:rPr>
                        <a:t>Estudiosa y aplicada.</a:t>
                      </a:r>
                    </a:p>
                    <a:p>
                      <a:pPr algn="l"/>
                      <a:r>
                        <a:rPr lang="es-MX" sz="800" b="0" spc="0" dirty="0">
                          <a:effectLst/>
                          <a:latin typeface="Calibri Light" panose="020F0302020204030204" pitchFamily="34" charset="0"/>
                          <a:cs typeface="Calibri Light" panose="020F0302020204030204" pitchFamily="34" charset="0"/>
                        </a:rPr>
                        <a:t>La </a:t>
                      </a:r>
                      <a:r>
                        <a:rPr lang="es-MX" sz="800" b="0" spc="0" dirty="0" err="1">
                          <a:effectLst/>
                          <a:latin typeface="Calibri Light" panose="020F0302020204030204" pitchFamily="34" charset="0"/>
                          <a:cs typeface="Calibri Light" panose="020F0302020204030204" pitchFamily="34" charset="0"/>
                        </a:rPr>
                        <a:t>educacion</a:t>
                      </a:r>
                      <a:r>
                        <a:rPr lang="es-MX" sz="800" b="0" spc="0" dirty="0">
                          <a:effectLst/>
                          <a:latin typeface="Calibri Light" panose="020F0302020204030204" pitchFamily="34" charset="0"/>
                          <a:cs typeface="Calibri Light" panose="020F0302020204030204" pitchFamily="34" charset="0"/>
                        </a:rPr>
                        <a:t> era mejor que ahora, teníamos clase de religión, ética y valores, la pulcritud y teníamos respeto por los maestros</a:t>
                      </a:r>
                    </a:p>
                    <a:p>
                      <a:pPr algn="l"/>
                      <a:r>
                        <a:rPr lang="es-MX" sz="800" b="0" spc="0" dirty="0">
                          <a:effectLst/>
                          <a:latin typeface="Calibri Light" panose="020F0302020204030204" pitchFamily="34" charset="0"/>
                          <a:cs typeface="Calibri Light" panose="020F0302020204030204" pitchFamily="34" charset="0"/>
                        </a:rPr>
                        <a:t>Era una escuela del barrio, publica, buena donde termine toda mi primaria</a:t>
                      </a:r>
                    </a:p>
                    <a:p>
                      <a:pPr algn="l"/>
                      <a:r>
                        <a:rPr lang="es-MX" sz="800" b="0" spc="0" dirty="0">
                          <a:effectLst/>
                          <a:latin typeface="Calibri Light" panose="020F0302020204030204" pitchFamily="34" charset="0"/>
                          <a:cs typeface="Calibri Light" panose="020F0302020204030204" pitchFamily="34" charset="0"/>
                        </a:rPr>
                        <a:t>Normal como los colegios de ahora pero enseñaban más.</a:t>
                      </a:r>
                    </a:p>
                    <a:p>
                      <a:pPr algn="l"/>
                      <a:r>
                        <a:rPr lang="es-MX" sz="800" b="0" spc="0" dirty="0">
                          <a:effectLst/>
                          <a:latin typeface="Calibri Light" panose="020F0302020204030204" pitchFamily="34" charset="0"/>
                          <a:cs typeface="Calibri Light" panose="020F0302020204030204" pitchFamily="34" charset="0"/>
                        </a:rPr>
                        <a:t>Exigían mucho, estaban muy pendiente a las tareas, no existía todo esto que es el Internet, a leer, </a:t>
                      </a:r>
                      <a:r>
                        <a:rPr lang="es-MX" sz="800" b="0" spc="0" dirty="0" err="1">
                          <a:effectLst/>
                          <a:latin typeface="Calibri Light" panose="020F0302020204030204" pitchFamily="34" charset="0"/>
                          <a:cs typeface="Calibri Light" panose="020F0302020204030204" pitchFamily="34" charset="0"/>
                        </a:rPr>
                        <a:t>hibamos</a:t>
                      </a:r>
                      <a:r>
                        <a:rPr lang="es-MX" sz="800" b="0" spc="0" dirty="0">
                          <a:effectLst/>
                          <a:latin typeface="Calibri Light" panose="020F0302020204030204" pitchFamily="34" charset="0"/>
                          <a:cs typeface="Calibri Light" panose="020F0302020204030204" pitchFamily="34" charset="0"/>
                        </a:rPr>
                        <a:t> a biblioteca para investigar.</a:t>
                      </a:r>
                    </a:p>
                    <a:p>
                      <a:pPr algn="l"/>
                      <a:r>
                        <a:rPr lang="es-MX" sz="800" b="0" spc="0" dirty="0">
                          <a:effectLst/>
                          <a:latin typeface="Calibri Light" panose="020F0302020204030204" pitchFamily="34" charset="0"/>
                          <a:cs typeface="Calibri Light" panose="020F0302020204030204" pitchFamily="34" charset="0"/>
                        </a:rPr>
                        <a:t>me portaba </a:t>
                      </a:r>
                      <a:r>
                        <a:rPr lang="es-MX" sz="800" b="0" spc="0" dirty="0" err="1">
                          <a:effectLst/>
                          <a:latin typeface="Calibri Light" panose="020F0302020204030204" pitchFamily="34" charset="0"/>
                          <a:cs typeface="Calibri Light" panose="020F0302020204030204" pitchFamily="34" charset="0"/>
                        </a:rPr>
                        <a:t>bien,porque</a:t>
                      </a:r>
                      <a:r>
                        <a:rPr lang="es-MX" sz="800" b="0" spc="0" dirty="0">
                          <a:effectLst/>
                          <a:latin typeface="Calibri Light" panose="020F0302020204030204" pitchFamily="34" charset="0"/>
                          <a:cs typeface="Calibri Light" panose="020F0302020204030204" pitchFamily="34" charset="0"/>
                        </a:rPr>
                        <a:t> en ese entonces castigaban en el sol y nos colocaban de </a:t>
                      </a:r>
                      <a:r>
                        <a:rPr lang="es-MX" sz="800" b="0" spc="0" dirty="0" err="1">
                          <a:effectLst/>
                          <a:latin typeface="Calibri Light" panose="020F0302020204030204" pitchFamily="34" charset="0"/>
                          <a:cs typeface="Calibri Light" panose="020F0302020204030204" pitchFamily="34" charset="0"/>
                        </a:rPr>
                        <a:t>rodillas,por</a:t>
                      </a:r>
                      <a:r>
                        <a:rPr lang="es-MX" sz="800" b="0" spc="0" dirty="0">
                          <a:effectLst/>
                          <a:latin typeface="Calibri Light" panose="020F0302020204030204" pitchFamily="34" charset="0"/>
                          <a:cs typeface="Calibri Light" panose="020F0302020204030204" pitchFamily="34" charset="0"/>
                        </a:rPr>
                        <a:t> eso yo me portaba bien para no pasar por eso</a:t>
                      </a:r>
                    </a:p>
                    <a:p>
                      <a:pPr algn="l"/>
                      <a:r>
                        <a:rPr lang="es-MX" sz="800" b="0" spc="0" dirty="0">
                          <a:effectLst/>
                          <a:latin typeface="Calibri Light" panose="020F0302020204030204" pitchFamily="34" charset="0"/>
                          <a:cs typeface="Calibri Light" panose="020F0302020204030204" pitchFamily="34" charset="0"/>
                        </a:rPr>
                        <a:t>Era dura, no había tanta tecnología, todo era en tablero, teníamos que estudiar con libros, iba a la biblioteca y buscaba las tareas</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pues, era mas pequeña solo </a:t>
                      </a:r>
                      <a:r>
                        <a:rPr lang="es-MX" sz="800" b="0" spc="0" dirty="0" err="1">
                          <a:effectLst/>
                          <a:latin typeface="Calibri Light" panose="020F0302020204030204" pitchFamily="34" charset="0"/>
                          <a:cs typeface="Calibri Light" panose="020F0302020204030204" pitchFamily="34" charset="0"/>
                        </a:rPr>
                        <a:t>habian</a:t>
                      </a:r>
                      <a:r>
                        <a:rPr lang="es-MX" sz="800" b="0" spc="0" dirty="0">
                          <a:effectLst/>
                          <a:latin typeface="Calibri Light" panose="020F0302020204030204" pitchFamily="34" charset="0"/>
                          <a:cs typeface="Calibri Light" panose="020F0302020204030204" pitchFamily="34" charset="0"/>
                        </a:rPr>
                        <a:t> 3 salones, como el pueblo era pequeño </a:t>
                      </a:r>
                      <a:r>
                        <a:rPr lang="es-MX" sz="800" b="0" spc="0" dirty="0" err="1">
                          <a:effectLst/>
                          <a:latin typeface="Calibri Light" panose="020F0302020204030204" pitchFamily="34" charset="0"/>
                          <a:cs typeface="Calibri Light" panose="020F0302020204030204" pitchFamily="34" charset="0"/>
                        </a:rPr>
                        <a:t>habian</a:t>
                      </a:r>
                      <a:r>
                        <a:rPr lang="es-MX" sz="800" b="0" spc="0" dirty="0">
                          <a:effectLst/>
                          <a:latin typeface="Calibri Light" panose="020F0302020204030204" pitchFamily="34" charset="0"/>
                          <a:cs typeface="Calibri Light" panose="020F0302020204030204" pitchFamily="34" charset="0"/>
                        </a:rPr>
                        <a:t> muy pocos, los padre de uno no estudiaban mucho, pero uno si hizo la primaria y eso</a:t>
                      </a:r>
                    </a:p>
                    <a:p>
                      <a:pPr algn="l"/>
                      <a:r>
                        <a:rPr lang="es-MX" sz="800" b="0" spc="0" dirty="0">
                          <a:effectLst/>
                          <a:latin typeface="Calibri Light" panose="020F0302020204030204" pitchFamily="34" charset="0"/>
                          <a:cs typeface="Calibri Light" panose="020F0302020204030204" pitchFamily="34" charset="0"/>
                        </a:rPr>
                        <a:t>Luis Carlos, grande, pasaba haciendo desorden todo el día </a:t>
                      </a:r>
                    </a:p>
                    <a:p>
                      <a:pPr algn="l"/>
                      <a:r>
                        <a:rPr lang="es-MX" sz="800" b="0" spc="0" dirty="0">
                          <a:effectLst/>
                          <a:latin typeface="Calibri Light" panose="020F0302020204030204" pitchFamily="34" charset="0"/>
                          <a:cs typeface="Calibri Light" panose="020F0302020204030204" pitchFamily="34" charset="0"/>
                        </a:rPr>
                        <a:t>Hermosa</a:t>
                      </a:r>
                    </a:p>
                    <a:p>
                      <a:pPr algn="l"/>
                      <a:r>
                        <a:rPr lang="es-MX" sz="800" b="0" spc="0" dirty="0">
                          <a:effectLst/>
                          <a:latin typeface="Calibri Light" panose="020F0302020204030204" pitchFamily="34" charset="0"/>
                          <a:cs typeface="Calibri Light" panose="020F0302020204030204" pitchFamily="34" charset="0"/>
                        </a:rPr>
                        <a:t>Mi escuela, eran pupitres compartidas con mis compañeros</a:t>
                      </a:r>
                    </a:p>
                    <a:p>
                      <a:pPr algn="l"/>
                      <a:r>
                        <a:rPr lang="es-MX" sz="800" b="0" spc="0" dirty="0">
                          <a:effectLst/>
                          <a:latin typeface="Calibri Light" panose="020F0302020204030204" pitchFamily="34" charset="0"/>
                          <a:cs typeface="Calibri Light" panose="020F0302020204030204" pitchFamily="34" charset="0"/>
                        </a:rPr>
                        <a:t>Buena, donde </a:t>
                      </a:r>
                      <a:r>
                        <a:rPr lang="es-MX" sz="800" b="0" spc="0" dirty="0" err="1">
                          <a:effectLst/>
                          <a:latin typeface="Calibri Light" panose="020F0302020204030204" pitchFamily="34" charset="0"/>
                          <a:cs typeface="Calibri Light" panose="020F0302020204030204" pitchFamily="34" charset="0"/>
                        </a:rPr>
                        <a:t>dabamos</a:t>
                      </a:r>
                      <a:r>
                        <a:rPr lang="es-MX" sz="800" b="0" spc="0" dirty="0">
                          <a:effectLst/>
                          <a:latin typeface="Calibri Light" panose="020F0302020204030204" pitchFamily="34" charset="0"/>
                          <a:cs typeface="Calibri Light" panose="020F0302020204030204" pitchFamily="34" charset="0"/>
                        </a:rPr>
                        <a:t> clase era un salón con ambiente sano.</a:t>
                      </a:r>
                    </a:p>
                    <a:p>
                      <a:pPr algn="l"/>
                      <a:r>
                        <a:rPr lang="es-MX" sz="800" b="0" spc="0" dirty="0">
                          <a:effectLst/>
                          <a:latin typeface="Calibri Light" panose="020F0302020204030204" pitchFamily="34" charset="0"/>
                          <a:cs typeface="Calibri Light" panose="020F0302020204030204" pitchFamily="34" charset="0"/>
                        </a:rPr>
                        <a:t> Eran pequeñas,  tenían espacios de juegos.</a:t>
                      </a:r>
                    </a:p>
                    <a:p>
                      <a:pPr algn="l"/>
                      <a:r>
                        <a:rPr lang="es-MX" sz="800" b="0" spc="0" dirty="0">
                          <a:effectLst/>
                          <a:latin typeface="Calibri Light" panose="020F0302020204030204" pitchFamily="34" charset="0"/>
                          <a:cs typeface="Calibri Light" panose="020F0302020204030204" pitchFamily="34" charset="0"/>
                        </a:rPr>
                        <a:t>Era grande con muchos salones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MX" sz="800" b="0" spc="0" dirty="0">
                          <a:effectLst/>
                          <a:latin typeface="Calibri Light" panose="020F0302020204030204" pitchFamily="34" charset="0"/>
                          <a:cs typeface="Calibri Light" panose="020F0302020204030204" pitchFamily="34" charset="0"/>
                        </a:rPr>
                        <a:t>Muy bonito</a:t>
                      </a:r>
                    </a:p>
                    <a:p>
                      <a:pPr algn="l"/>
                      <a:r>
                        <a:rPr lang="es-MX" sz="800" b="0" spc="0" dirty="0" err="1">
                          <a:effectLst/>
                          <a:latin typeface="Calibri Light" panose="020F0302020204030204" pitchFamily="34" charset="0"/>
                          <a:cs typeface="Calibri Light" panose="020F0302020204030204" pitchFamily="34" charset="0"/>
                        </a:rPr>
                        <a:t>Fun</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It</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was</a:t>
                      </a:r>
                      <a:r>
                        <a:rPr lang="es-MX" sz="800" b="0" spc="0" dirty="0">
                          <a:effectLst/>
                          <a:latin typeface="Calibri Light" panose="020F0302020204030204" pitchFamily="34" charset="0"/>
                          <a:cs typeface="Calibri Light" panose="020F0302020204030204" pitchFamily="34" charset="0"/>
                        </a:rPr>
                        <a:t> a </a:t>
                      </a:r>
                      <a:r>
                        <a:rPr lang="es-MX" sz="800" b="0" spc="0" dirty="0" err="1">
                          <a:effectLst/>
                          <a:latin typeface="Calibri Light" panose="020F0302020204030204" pitchFamily="34" charset="0"/>
                          <a:cs typeface="Calibri Light" panose="020F0302020204030204" pitchFamily="34" charset="0"/>
                        </a:rPr>
                        <a:t>big</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school</a:t>
                      </a:r>
                      <a:r>
                        <a:rPr lang="es-MX" sz="800" b="0" spc="0" dirty="0">
                          <a:effectLst/>
                          <a:latin typeface="Calibri Light" panose="020F0302020204030204" pitchFamily="34" charset="0"/>
                          <a:cs typeface="Calibri Light" panose="020F0302020204030204" pitchFamily="34" charset="0"/>
                        </a:rPr>
                        <a:t> (Divertida era una escuela muy grande)</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3732353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¿Cuándo fue niño/a cómo era la maestra del preescolar?</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36</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1994646325"/>
              </p:ext>
            </p:extLst>
          </p:nvPr>
        </p:nvGraphicFramePr>
        <p:xfrm>
          <a:off x="133350" y="879471"/>
          <a:ext cx="8940692" cy="461772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La profesora  muy bien </a:t>
                      </a:r>
                      <a:r>
                        <a:rPr lang="es-MX" sz="800" b="0" spc="0" dirty="0" err="1">
                          <a:effectLst/>
                          <a:latin typeface="Calibri Light" panose="020F0302020204030204" pitchFamily="34" charset="0"/>
                          <a:cs typeface="Calibri Light" panose="020F0302020204030204" pitchFamily="34" charset="0"/>
                        </a:rPr>
                        <a:t>corregia</a:t>
                      </a:r>
                      <a:r>
                        <a:rPr lang="es-MX" sz="800" b="0" spc="0" dirty="0">
                          <a:effectLst/>
                          <a:latin typeface="Calibri Light" panose="020F0302020204030204" pitchFamily="34" charset="0"/>
                          <a:cs typeface="Calibri Light" panose="020F0302020204030204" pitchFamily="34" charset="0"/>
                        </a:rPr>
                        <a:t> a uno mucho, eran muy buenos aquellos maestros nos </a:t>
                      </a:r>
                      <a:r>
                        <a:rPr lang="es-MX" sz="800" b="0" spc="0" dirty="0" err="1">
                          <a:effectLst/>
                          <a:latin typeface="Calibri Light" panose="020F0302020204030204" pitchFamily="34" charset="0"/>
                          <a:cs typeface="Calibri Light" panose="020F0302020204030204" pitchFamily="34" charset="0"/>
                        </a:rPr>
                        <a:t>corregian</a:t>
                      </a:r>
                      <a:r>
                        <a:rPr lang="es-MX" sz="800" b="0" spc="0" dirty="0">
                          <a:effectLst/>
                          <a:latin typeface="Calibri Light" panose="020F0302020204030204" pitchFamily="34" charset="0"/>
                          <a:cs typeface="Calibri Light" panose="020F0302020204030204" pitchFamily="34" charset="0"/>
                        </a:rPr>
                        <a:t> bien </a:t>
                      </a:r>
                    </a:p>
                    <a:p>
                      <a:pPr algn="l"/>
                      <a:r>
                        <a:rPr lang="es-MX" sz="800" b="0" spc="0" dirty="0">
                          <a:effectLst/>
                          <a:latin typeface="Calibri Light" panose="020F0302020204030204" pitchFamily="34" charset="0"/>
                          <a:cs typeface="Calibri Light" panose="020F0302020204030204" pitchFamily="34" charset="0"/>
                        </a:rPr>
                        <a:t>Tiene 100 años, Leticia Martínez, era bien</a:t>
                      </a:r>
                    </a:p>
                    <a:p>
                      <a:pPr algn="l"/>
                      <a:r>
                        <a:rPr lang="es-MX" sz="800" b="0" spc="0" dirty="0">
                          <a:effectLst/>
                          <a:latin typeface="Calibri Light" panose="020F0302020204030204" pitchFamily="34" charset="0"/>
                          <a:cs typeface="Calibri Light" panose="020F0302020204030204" pitchFamily="34" charset="0"/>
                        </a:rPr>
                        <a:t>Era casi como de la familia, muy cariñosa.</a:t>
                      </a:r>
                    </a:p>
                    <a:p>
                      <a:pPr algn="l"/>
                      <a:r>
                        <a:rPr lang="es-MX" sz="800" b="0" spc="0" dirty="0">
                          <a:effectLst/>
                          <a:latin typeface="Calibri Light" panose="020F0302020204030204" pitchFamily="34" charset="0"/>
                          <a:cs typeface="Calibri Light" panose="020F0302020204030204" pitchFamily="34" charset="0"/>
                        </a:rPr>
                        <a:t>Era de una bondad natural, era casi parte de la familia. No es como en el caso tuyo que las maestras tienen que prepararse tal vez uno disfrutaba de una educación más natural que las personas que se encargaban de instruir. Las escuelitas quedaban a la cuadra de donde uno vivía y muchas veces los niños hacían travesuras, decían que se sentían mal y se iba a su casa junto a su </a:t>
                      </a:r>
                      <a:r>
                        <a:rPr lang="es-MX" sz="800" b="0" spc="0" dirty="0" err="1">
                          <a:effectLst/>
                          <a:latin typeface="Calibri Light" panose="020F0302020204030204" pitchFamily="34" charset="0"/>
                          <a:cs typeface="Calibri Light" panose="020F0302020204030204" pitchFamily="34" charset="0"/>
                        </a:rPr>
                        <a:t>taburetico</a:t>
                      </a:r>
                      <a:r>
                        <a:rPr lang="es-MX" sz="800" b="0" spc="0" dirty="0">
                          <a:effectLst/>
                          <a:latin typeface="Calibri Light" panose="020F0302020204030204" pitchFamily="34" charset="0"/>
                          <a:cs typeface="Calibri Light" panose="020F0302020204030204" pitchFamily="34" charset="0"/>
                        </a:rPr>
                        <a:t> porque antes se llevaban taburetes. </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Una señora bastante estricta</a:t>
                      </a:r>
                    </a:p>
                    <a:p>
                      <a:pPr algn="l"/>
                      <a:r>
                        <a:rPr lang="es-MX" sz="800" b="0" spc="0" dirty="0">
                          <a:effectLst/>
                          <a:latin typeface="Calibri Light" panose="020F0302020204030204" pitchFamily="34" charset="0"/>
                          <a:cs typeface="Calibri Light" panose="020F0302020204030204" pitchFamily="34" charset="0"/>
                        </a:rPr>
                        <a:t>Era una persona integra en sus actividades educativas, se hacían llamar maestras.</a:t>
                      </a:r>
                    </a:p>
                    <a:p>
                      <a:pPr algn="l"/>
                      <a:r>
                        <a:rPr lang="es-MX" sz="800" b="0" spc="0" dirty="0">
                          <a:effectLst/>
                          <a:latin typeface="Calibri Light" panose="020F0302020204030204" pitchFamily="34" charset="0"/>
                          <a:cs typeface="Calibri Light" panose="020F0302020204030204" pitchFamily="34" charset="0"/>
                        </a:rPr>
                        <a:t>Antes no se veía preescolar.</a:t>
                      </a:r>
                    </a:p>
                    <a:p>
                      <a:pPr algn="l"/>
                      <a:r>
                        <a:rPr lang="es-MX" sz="800" b="0" spc="0" dirty="0">
                          <a:effectLst/>
                          <a:latin typeface="Calibri Light" panose="020F0302020204030204" pitchFamily="34" charset="0"/>
                          <a:cs typeface="Calibri Light" panose="020F0302020204030204" pitchFamily="34" charset="0"/>
                        </a:rPr>
                        <a:t>Era un profesor, muy bueno y nos dirigía con mucha rectitud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Era una monja</a:t>
                      </a:r>
                    </a:p>
                    <a:p>
                      <a:pPr algn="l"/>
                      <a:r>
                        <a:rPr lang="es-MX" sz="800" b="0" spc="0" dirty="0">
                          <a:effectLst/>
                          <a:latin typeface="Calibri Light" panose="020F0302020204030204" pitchFamily="34" charset="0"/>
                          <a:cs typeface="Calibri Light" panose="020F0302020204030204" pitchFamily="34" charset="0"/>
                        </a:rPr>
                        <a:t>ERA MUY ESTRICTA Y CORRECTA </a:t>
                      </a:r>
                    </a:p>
                    <a:p>
                      <a:pPr algn="l"/>
                      <a:r>
                        <a:rPr lang="es-MX" sz="800" b="0" spc="0" dirty="0">
                          <a:effectLst/>
                          <a:latin typeface="Calibri Light" panose="020F0302020204030204" pitchFamily="34" charset="0"/>
                          <a:cs typeface="Calibri Light" panose="020F0302020204030204" pitchFamily="34" charset="0"/>
                        </a:rPr>
                        <a:t>La seño </a:t>
                      </a:r>
                      <a:r>
                        <a:rPr lang="es-MX" sz="800" b="0" spc="0" dirty="0" err="1">
                          <a:effectLst/>
                          <a:latin typeface="Calibri Light" panose="020F0302020204030204" pitchFamily="34" charset="0"/>
                          <a:cs typeface="Calibri Light" panose="020F0302020204030204" pitchFamily="34" charset="0"/>
                        </a:rPr>
                        <a:t>Shirli</a:t>
                      </a:r>
                      <a:r>
                        <a:rPr lang="es-MX" sz="800" b="0" spc="0" dirty="0">
                          <a:effectLst/>
                          <a:latin typeface="Calibri Light" panose="020F0302020204030204" pitchFamily="34" charset="0"/>
                          <a:cs typeface="Calibri Light" panose="020F0302020204030204" pitchFamily="34" charset="0"/>
                        </a:rPr>
                        <a:t> no se me olvida, espectacular conmigo y me recuerda me encuentro todavía con ella y me recuerda</a:t>
                      </a:r>
                    </a:p>
                    <a:p>
                      <a:pPr algn="l"/>
                      <a:r>
                        <a:rPr lang="es-MX" sz="800" b="0" spc="0" dirty="0" err="1">
                          <a:effectLst/>
                          <a:latin typeface="Calibri Light" panose="020F0302020204030204" pitchFamily="34" charset="0"/>
                          <a:cs typeface="Calibri Light" panose="020F0302020204030204" pitchFamily="34" charset="0"/>
                        </a:rPr>
                        <a:t>tesas</a:t>
                      </a:r>
                      <a:r>
                        <a:rPr lang="es-MX" sz="800" b="0" spc="0" dirty="0">
                          <a:effectLst/>
                          <a:latin typeface="Calibri Light" panose="020F0302020204030204" pitchFamily="34" charset="0"/>
                          <a:cs typeface="Calibri Light" panose="020F0302020204030204" pitchFamily="34" charset="0"/>
                        </a:rPr>
                        <a:t>, exigentes </a:t>
                      </a:r>
                    </a:p>
                    <a:p>
                      <a:pPr algn="l"/>
                      <a:r>
                        <a:rPr lang="es-MX" sz="800" b="0" spc="0" dirty="0">
                          <a:effectLst/>
                          <a:latin typeface="Calibri Light" panose="020F0302020204030204" pitchFamily="34" charset="0"/>
                          <a:cs typeface="Calibri Light" panose="020F0302020204030204" pitchFamily="34" charset="0"/>
                        </a:rPr>
                        <a:t>No hice preescolar porque no existía en ese entonces </a:t>
                      </a:r>
                    </a:p>
                    <a:p>
                      <a:pPr algn="l"/>
                      <a:r>
                        <a:rPr lang="es-MX" sz="800" b="0" spc="0" dirty="0">
                          <a:effectLst/>
                          <a:latin typeface="Calibri Light" panose="020F0302020204030204" pitchFamily="34" charset="0"/>
                          <a:cs typeface="Calibri Light" panose="020F0302020204030204" pitchFamily="34" charset="0"/>
                        </a:rPr>
                        <a:t>La Seño Magola, regañona, ahí vendían hilo</a:t>
                      </a:r>
                    </a:p>
                    <a:p>
                      <a:pPr algn="l"/>
                      <a:r>
                        <a:rPr lang="es-MX" sz="800" b="0" spc="0" dirty="0">
                          <a:effectLst/>
                          <a:latin typeface="Calibri Light" panose="020F0302020204030204" pitchFamily="34" charset="0"/>
                          <a:cs typeface="Calibri Light" panose="020F0302020204030204" pitchFamily="34" charset="0"/>
                        </a:rPr>
                        <a:t>Bastante amorosa, de hecho como ya dije tengo algunos recuerdos de esa época que quedaron fijados en mi memoria porque fueron gratos.</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No tuve maestra en preescolar puesto que me gustaba leer mucho lo cual me permitió, aprendió muchos cosas a temprana edad, entonces cuando me fueron a escribir me hicieron un mini examen y ahí se dieron cuenta de sabia leer y me pasaron a grado primero.</a:t>
                      </a:r>
                    </a:p>
                    <a:p>
                      <a:pPr algn="l"/>
                      <a:r>
                        <a:rPr lang="es-MX" sz="800" b="0" spc="0" dirty="0">
                          <a:effectLst/>
                          <a:latin typeface="Calibri Light" panose="020F0302020204030204" pitchFamily="34" charset="0"/>
                          <a:cs typeface="Calibri Light" panose="020F0302020204030204" pitchFamily="34" charset="0"/>
                        </a:rPr>
                        <a:t>Regañona pero explicaba muy bien.</a:t>
                      </a:r>
                    </a:p>
                    <a:p>
                      <a:pPr algn="l"/>
                      <a:r>
                        <a:rPr lang="es-MX" sz="800" b="0" spc="0" dirty="0">
                          <a:effectLst/>
                          <a:latin typeface="Calibri Light" panose="020F0302020204030204" pitchFamily="34" charset="0"/>
                          <a:cs typeface="Calibri Light" panose="020F0302020204030204" pitchFamily="34" charset="0"/>
                        </a:rPr>
                        <a:t>Era gruesa, cariñosa, atenta</a:t>
                      </a:r>
                    </a:p>
                    <a:p>
                      <a:pPr algn="l"/>
                      <a:r>
                        <a:rPr lang="es-MX" sz="800" b="0" spc="0" dirty="0">
                          <a:effectLst/>
                          <a:latin typeface="Calibri Light" panose="020F0302020204030204" pitchFamily="34" charset="0"/>
                          <a:cs typeface="Calibri Light" panose="020F0302020204030204" pitchFamily="34" charset="0"/>
                        </a:rPr>
                        <a:t>Era una señora  muy cariñosa nos trataba como sus hijos y recuerdo que siempre decía que cuando los niños decían mentiras los Angelitos se le retiraban</a:t>
                      </a:r>
                    </a:p>
                    <a:p>
                      <a:pPr algn="l"/>
                      <a:r>
                        <a:rPr lang="es-MX" sz="800" b="0" spc="0" dirty="0">
                          <a:effectLst/>
                          <a:latin typeface="Calibri Light" panose="020F0302020204030204" pitchFamily="34" charset="0"/>
                          <a:cs typeface="Calibri Light" panose="020F0302020204030204" pitchFamily="34" charset="0"/>
                        </a:rPr>
                        <a:t>Exigente pero sabía enseñar.</a:t>
                      </a:r>
                    </a:p>
                    <a:p>
                      <a:pPr algn="l"/>
                      <a:r>
                        <a:rPr lang="es-MX" sz="800" b="0" spc="0" dirty="0">
                          <a:effectLst/>
                          <a:latin typeface="Calibri Light" panose="020F0302020204030204" pitchFamily="34" charset="0"/>
                          <a:cs typeface="Calibri Light" panose="020F0302020204030204" pitchFamily="34" charset="0"/>
                        </a:rPr>
                        <a:t>Era muy sociable, muy amigable, estaba muy pendiente a nosotros.</a:t>
                      </a:r>
                    </a:p>
                    <a:p>
                      <a:pPr algn="l"/>
                      <a:r>
                        <a:rPr lang="es-MX" sz="800" b="0" spc="0" dirty="0">
                          <a:effectLst/>
                          <a:latin typeface="Calibri Light" panose="020F0302020204030204" pitchFamily="34" charset="0"/>
                          <a:cs typeface="Calibri Light" panose="020F0302020204030204" pitchFamily="34" charset="0"/>
                        </a:rPr>
                        <a:t>era </a:t>
                      </a:r>
                      <a:r>
                        <a:rPr lang="es-MX" sz="800" b="0" spc="0" dirty="0" err="1">
                          <a:effectLst/>
                          <a:latin typeface="Calibri Light" panose="020F0302020204030204" pitchFamily="34" charset="0"/>
                          <a:cs typeface="Calibri Light" panose="020F0302020204030204" pitchFamily="34" charset="0"/>
                        </a:rPr>
                        <a:t>bien,me</a:t>
                      </a:r>
                      <a:r>
                        <a:rPr lang="es-MX" sz="800" b="0" spc="0" dirty="0">
                          <a:effectLst/>
                          <a:latin typeface="Calibri Light" panose="020F0302020204030204" pitchFamily="34" charset="0"/>
                          <a:cs typeface="Calibri Light" panose="020F0302020204030204" pitchFamily="34" charset="0"/>
                        </a:rPr>
                        <a:t> acompaño hasta quinto te primaria </a:t>
                      </a:r>
                    </a:p>
                    <a:p>
                      <a:pPr algn="l"/>
                      <a:r>
                        <a:rPr lang="es-MX" sz="800" b="0" spc="0" dirty="0">
                          <a:effectLst/>
                          <a:latin typeface="Calibri Light" panose="020F0302020204030204" pitchFamily="34" charset="0"/>
                          <a:cs typeface="Calibri Light" panose="020F0302020204030204" pitchFamily="34" charset="0"/>
                        </a:rPr>
                        <a:t>Excelente, bonita y nos dejaba jugar </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bueno la maestra era una muchacha blanquita bonita y le pegaba a uno unos reglazos cuando no </a:t>
                      </a:r>
                      <a:r>
                        <a:rPr lang="es-MX" sz="800" b="0" spc="0" dirty="0" err="1">
                          <a:effectLst/>
                          <a:latin typeface="Calibri Light" panose="020F0302020204030204" pitchFamily="34" charset="0"/>
                          <a:cs typeface="Calibri Light" panose="020F0302020204030204" pitchFamily="34" charset="0"/>
                        </a:rPr>
                        <a:t>querian</a:t>
                      </a:r>
                      <a:r>
                        <a:rPr lang="es-MX" sz="800" b="0" spc="0" dirty="0">
                          <a:effectLst/>
                          <a:latin typeface="Calibri Light" panose="020F0302020204030204" pitchFamily="34" charset="0"/>
                          <a:cs typeface="Calibri Light" panose="020F0302020204030204" pitchFamily="34" charset="0"/>
                        </a:rPr>
                        <a:t> hacer caso, pero eso ya no lo permiten en estos tiempos eso era antes</a:t>
                      </a:r>
                    </a:p>
                    <a:p>
                      <a:pPr algn="l"/>
                      <a:r>
                        <a:rPr lang="es-MX" sz="800" b="0" spc="0" dirty="0">
                          <a:effectLst/>
                          <a:latin typeface="Calibri Light" panose="020F0302020204030204" pitchFamily="34" charset="0"/>
                          <a:cs typeface="Calibri Light" panose="020F0302020204030204" pitchFamily="34" charset="0"/>
                        </a:rPr>
                        <a:t>Un amor la seño </a:t>
                      </a:r>
                      <a:r>
                        <a:rPr lang="es-MX" sz="800" b="0" spc="0" dirty="0" err="1">
                          <a:effectLst/>
                          <a:latin typeface="Calibri Light" panose="020F0302020204030204" pitchFamily="34" charset="0"/>
                          <a:cs typeface="Calibri Light" panose="020F0302020204030204" pitchFamily="34" charset="0"/>
                        </a:rPr>
                        <a:t>Laris</a:t>
                      </a:r>
                      <a:endParaRPr lang="es-MX" sz="800" b="0" spc="0" dirty="0">
                        <a:effectLst/>
                        <a:latin typeface="Calibri Light" panose="020F0302020204030204" pitchFamily="34" charset="0"/>
                        <a:cs typeface="Calibri Light" panose="020F0302020204030204" pitchFamily="34" charset="0"/>
                      </a:endParaRPr>
                    </a:p>
                    <a:p>
                      <a:pPr algn="l"/>
                      <a:r>
                        <a:rPr lang="es-MX" sz="800" b="0" spc="0" dirty="0">
                          <a:effectLst/>
                          <a:latin typeface="Calibri Light" panose="020F0302020204030204" pitchFamily="34" charset="0"/>
                          <a:cs typeface="Calibri Light" panose="020F0302020204030204" pitchFamily="34" charset="0"/>
                        </a:rPr>
                        <a:t>Bien</a:t>
                      </a:r>
                    </a:p>
                    <a:p>
                      <a:pPr algn="l"/>
                      <a:r>
                        <a:rPr lang="es-MX" sz="800" b="0" spc="0" dirty="0">
                          <a:effectLst/>
                          <a:latin typeface="Calibri Light" panose="020F0302020204030204" pitchFamily="34" charset="0"/>
                          <a:cs typeface="Calibri Light" panose="020F0302020204030204" pitchFamily="34" charset="0"/>
                        </a:rPr>
                        <a:t>Mi maestra de preescolar, era muy </a:t>
                      </a:r>
                      <a:r>
                        <a:rPr lang="es-MX" sz="800" b="0" spc="0" dirty="0" err="1">
                          <a:effectLst/>
                          <a:latin typeface="Calibri Light" panose="020F0302020204030204" pitchFamily="34" charset="0"/>
                          <a:cs typeface="Calibri Light" panose="020F0302020204030204" pitchFamily="34" charset="0"/>
                        </a:rPr>
                        <a:t>rigida</a:t>
                      </a:r>
                      <a:r>
                        <a:rPr lang="es-MX" sz="800" b="0" spc="0" dirty="0">
                          <a:effectLst/>
                          <a:latin typeface="Calibri Light" panose="020F0302020204030204" pitchFamily="34" charset="0"/>
                          <a:cs typeface="Calibri Light" panose="020F0302020204030204" pitchFamily="34" charset="0"/>
                        </a:rPr>
                        <a:t> siempre era como que </a:t>
                      </a:r>
                      <a:r>
                        <a:rPr lang="es-MX" sz="800" b="0" spc="0" dirty="0" err="1">
                          <a:effectLst/>
                          <a:latin typeface="Calibri Light" panose="020F0302020204030204" pitchFamily="34" charset="0"/>
                          <a:cs typeface="Calibri Light" panose="020F0302020204030204" pitchFamily="34" charset="0"/>
                        </a:rPr>
                        <a:t>teniamos</a:t>
                      </a:r>
                      <a:r>
                        <a:rPr lang="es-MX" sz="800" b="0" spc="0" dirty="0">
                          <a:effectLst/>
                          <a:latin typeface="Calibri Light" panose="020F0302020204030204" pitchFamily="34" charset="0"/>
                          <a:cs typeface="Calibri Light" panose="020F0302020204030204" pitchFamily="34" charset="0"/>
                        </a:rPr>
                        <a:t> que aprender lo que ella enseñaba, </a:t>
                      </a:r>
                      <a:r>
                        <a:rPr lang="es-MX" sz="800" b="0" spc="0" dirty="0" err="1">
                          <a:effectLst/>
                          <a:latin typeface="Calibri Light" panose="020F0302020204030204" pitchFamily="34" charset="0"/>
                          <a:cs typeface="Calibri Light" panose="020F0302020204030204" pitchFamily="34" charset="0"/>
                        </a:rPr>
                        <a:t>teniamos</a:t>
                      </a:r>
                      <a:r>
                        <a:rPr lang="es-MX" sz="800" b="0" spc="0" dirty="0">
                          <a:effectLst/>
                          <a:latin typeface="Calibri Light" panose="020F0302020204030204" pitchFamily="34" charset="0"/>
                          <a:cs typeface="Calibri Light" panose="020F0302020204030204" pitchFamily="34" charset="0"/>
                        </a:rPr>
                        <a:t> que participar en todas las actividades que ella </a:t>
                      </a:r>
                      <a:r>
                        <a:rPr lang="es-MX" sz="800" b="0" spc="0" dirty="0" err="1">
                          <a:effectLst/>
                          <a:latin typeface="Calibri Light" panose="020F0302020204030204" pitchFamily="34" charset="0"/>
                          <a:cs typeface="Calibri Light" panose="020F0302020204030204" pitchFamily="34" charset="0"/>
                        </a:rPr>
                        <a:t>ponia</a:t>
                      </a:r>
                      <a:r>
                        <a:rPr lang="es-MX" sz="800" b="0" spc="0" dirty="0">
                          <a:effectLst/>
                          <a:latin typeface="Calibri Light" panose="020F0302020204030204" pitchFamily="34" charset="0"/>
                          <a:cs typeface="Calibri Light" panose="020F0302020204030204" pitchFamily="34" charset="0"/>
                        </a:rPr>
                        <a:t> </a:t>
                      </a:r>
                    </a:p>
                    <a:p>
                      <a:pPr algn="l"/>
                      <a:r>
                        <a:rPr lang="es-MX" sz="800" b="0" spc="0" dirty="0">
                          <a:effectLst/>
                          <a:latin typeface="Calibri Light" panose="020F0302020204030204" pitchFamily="34" charset="0"/>
                          <a:cs typeface="Calibri Light" panose="020F0302020204030204" pitchFamily="34" charset="0"/>
                        </a:rPr>
                        <a:t>Muy buena profesora, respetuosa, amable y comprensiva.</a:t>
                      </a:r>
                    </a:p>
                    <a:p>
                      <a:pPr algn="l"/>
                      <a:r>
                        <a:rPr lang="es-MX" sz="800" b="0" spc="0" dirty="0">
                          <a:effectLst/>
                          <a:latin typeface="Calibri Light" panose="020F0302020204030204" pitchFamily="34" charset="0"/>
                          <a:cs typeface="Calibri Light" panose="020F0302020204030204" pitchFamily="34" charset="0"/>
                        </a:rPr>
                        <a:t> Era amable, cariñosa, atenta, y entregada</a:t>
                      </a:r>
                    </a:p>
                    <a:p>
                      <a:pPr algn="l"/>
                      <a:r>
                        <a:rPr lang="es-MX" sz="800" b="0" spc="0" dirty="0">
                          <a:effectLst/>
                          <a:latin typeface="Calibri Light" panose="020F0302020204030204" pitchFamily="34" charset="0"/>
                          <a:cs typeface="Calibri Light" panose="020F0302020204030204" pitchFamily="34" charset="0"/>
                        </a:rPr>
                        <a:t>Era súper </a:t>
                      </a:r>
                      <a:r>
                        <a:rPr lang="es-MX" sz="800" b="0" spc="0" dirty="0" err="1">
                          <a:effectLst/>
                          <a:latin typeface="Calibri Light" panose="020F0302020204030204" pitchFamily="34" charset="0"/>
                          <a:cs typeface="Calibri Light" panose="020F0302020204030204" pitchFamily="34" charset="0"/>
                        </a:rPr>
                        <a:t>chevere</a:t>
                      </a:r>
                      <a:r>
                        <a:rPr lang="es-MX" sz="800" b="0" spc="0" dirty="0">
                          <a:effectLst/>
                          <a:latin typeface="Calibri Light" panose="020F0302020204030204" pitchFamily="34" charset="0"/>
                          <a:cs typeface="Calibri Light" panose="020F0302020204030204" pitchFamily="34" charset="0"/>
                        </a:rPr>
                        <a:t>, atenta, amable y sobre todo muy cariñosa con nosotros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n-US" sz="800" b="0" spc="0" dirty="0" err="1">
                          <a:effectLst/>
                          <a:latin typeface="Calibri Light" panose="020F0302020204030204" pitchFamily="34" charset="0"/>
                          <a:cs typeface="Calibri Light" panose="020F0302020204030204" pitchFamily="34" charset="0"/>
                        </a:rPr>
                        <a:t>Muy</a:t>
                      </a:r>
                      <a:r>
                        <a:rPr lang="en-US" sz="800" b="0" spc="0" dirty="0">
                          <a:effectLst/>
                          <a:latin typeface="Calibri Light" panose="020F0302020204030204" pitchFamily="34" charset="0"/>
                          <a:cs typeface="Calibri Light" panose="020F0302020204030204" pitchFamily="34" charset="0"/>
                        </a:rPr>
                        <a:t> </a:t>
                      </a:r>
                      <a:r>
                        <a:rPr lang="en-US" sz="800" b="0" spc="0" dirty="0" err="1">
                          <a:effectLst/>
                          <a:latin typeface="Calibri Light" panose="020F0302020204030204" pitchFamily="34" charset="0"/>
                          <a:cs typeface="Calibri Light" panose="020F0302020204030204" pitchFamily="34" charset="0"/>
                        </a:rPr>
                        <a:t>linda</a:t>
                      </a:r>
                      <a:endParaRPr lang="en-US" sz="800" b="0" spc="0" dirty="0">
                        <a:effectLst/>
                        <a:latin typeface="Calibri Light" panose="020F0302020204030204" pitchFamily="34" charset="0"/>
                        <a:cs typeface="Calibri Light" panose="020F0302020204030204" pitchFamily="34" charset="0"/>
                      </a:endParaRPr>
                    </a:p>
                    <a:p>
                      <a:pPr algn="l"/>
                      <a:r>
                        <a:rPr lang="en-US" sz="800" b="0" spc="0" dirty="0">
                          <a:effectLst/>
                          <a:latin typeface="Calibri Light" panose="020F0302020204030204" pitchFamily="34" charset="0"/>
                          <a:cs typeface="Calibri Light" panose="020F0302020204030204" pitchFamily="34" charset="0"/>
                        </a:rPr>
                        <a:t>She was kind to him when he was good and she was mean to him when he was bad. (Ella era </a:t>
                      </a:r>
                      <a:r>
                        <a:rPr lang="en-US" sz="800" b="0" spc="0" dirty="0" err="1">
                          <a:effectLst/>
                          <a:latin typeface="Calibri Light" panose="020F0302020204030204" pitchFamily="34" charset="0"/>
                          <a:cs typeface="Calibri Light" panose="020F0302020204030204" pitchFamily="34" charset="0"/>
                        </a:rPr>
                        <a:t>amable</a:t>
                      </a:r>
                      <a:r>
                        <a:rPr lang="en-US" sz="800" b="0" spc="0" dirty="0">
                          <a:effectLst/>
                          <a:latin typeface="Calibri Light" panose="020F0302020204030204" pitchFamily="34" charset="0"/>
                          <a:cs typeface="Calibri Light" panose="020F0302020204030204" pitchFamily="34" charset="0"/>
                        </a:rPr>
                        <a:t> con </a:t>
                      </a:r>
                      <a:r>
                        <a:rPr lang="en-US" sz="800" b="0" spc="0" dirty="0" err="1">
                          <a:effectLst/>
                          <a:latin typeface="Calibri Light" panose="020F0302020204030204" pitchFamily="34" charset="0"/>
                          <a:cs typeface="Calibri Light" panose="020F0302020204030204" pitchFamily="34" charset="0"/>
                        </a:rPr>
                        <a:t>él</a:t>
                      </a:r>
                      <a:r>
                        <a:rPr lang="en-US" sz="800" b="0" spc="0" dirty="0">
                          <a:effectLst/>
                          <a:latin typeface="Calibri Light" panose="020F0302020204030204" pitchFamily="34" charset="0"/>
                          <a:cs typeface="Calibri Light" panose="020F0302020204030204" pitchFamily="34" charset="0"/>
                        </a:rPr>
                        <a:t> </a:t>
                      </a:r>
                      <a:r>
                        <a:rPr lang="en-US" sz="800" b="0" spc="0" dirty="0" err="1">
                          <a:effectLst/>
                          <a:latin typeface="Calibri Light" panose="020F0302020204030204" pitchFamily="34" charset="0"/>
                          <a:cs typeface="Calibri Light" panose="020F0302020204030204" pitchFamily="34" charset="0"/>
                        </a:rPr>
                        <a:t>cuando</a:t>
                      </a:r>
                      <a:r>
                        <a:rPr lang="en-US" sz="800" b="0" spc="0" dirty="0">
                          <a:effectLst/>
                          <a:latin typeface="Calibri Light" panose="020F0302020204030204" pitchFamily="34" charset="0"/>
                          <a:cs typeface="Calibri Light" panose="020F0302020204030204" pitchFamily="34" charset="0"/>
                        </a:rPr>
                        <a:t> se </a:t>
                      </a:r>
                      <a:r>
                        <a:rPr lang="en-US" sz="800" b="0" spc="0" dirty="0" err="1">
                          <a:effectLst/>
                          <a:latin typeface="Calibri Light" panose="020F0302020204030204" pitchFamily="34" charset="0"/>
                          <a:cs typeface="Calibri Light" panose="020F0302020204030204" pitchFamily="34" charset="0"/>
                        </a:rPr>
                        <a:t>portaba</a:t>
                      </a:r>
                      <a:r>
                        <a:rPr lang="en-US" sz="800" b="0" spc="0" dirty="0">
                          <a:effectLst/>
                          <a:latin typeface="Calibri Light" panose="020F0302020204030204" pitchFamily="34" charset="0"/>
                          <a:cs typeface="Calibri Light" panose="020F0302020204030204" pitchFamily="34" charset="0"/>
                        </a:rPr>
                        <a:t> bien y era </a:t>
                      </a:r>
                      <a:r>
                        <a:rPr lang="en-US" sz="800" b="0" spc="0" dirty="0" err="1">
                          <a:effectLst/>
                          <a:latin typeface="Calibri Light" panose="020F0302020204030204" pitchFamily="34" charset="0"/>
                          <a:cs typeface="Calibri Light" panose="020F0302020204030204" pitchFamily="34" charset="0"/>
                        </a:rPr>
                        <a:t>grosera</a:t>
                      </a:r>
                      <a:r>
                        <a:rPr lang="en-US" sz="800" b="0" spc="0" dirty="0">
                          <a:effectLst/>
                          <a:latin typeface="Calibri Light" panose="020F0302020204030204" pitchFamily="34" charset="0"/>
                          <a:cs typeface="Calibri Light" panose="020F0302020204030204" pitchFamily="34" charset="0"/>
                        </a:rPr>
                        <a:t> con </a:t>
                      </a:r>
                      <a:r>
                        <a:rPr lang="en-US" sz="800" b="0" spc="0" dirty="0" err="1">
                          <a:effectLst/>
                          <a:latin typeface="Calibri Light" panose="020F0302020204030204" pitchFamily="34" charset="0"/>
                          <a:cs typeface="Calibri Light" panose="020F0302020204030204" pitchFamily="34" charset="0"/>
                        </a:rPr>
                        <a:t>él</a:t>
                      </a:r>
                      <a:r>
                        <a:rPr lang="en-US" sz="800" b="0" spc="0" dirty="0">
                          <a:effectLst/>
                          <a:latin typeface="Calibri Light" panose="020F0302020204030204" pitchFamily="34" charset="0"/>
                          <a:cs typeface="Calibri Light" panose="020F0302020204030204" pitchFamily="34" charset="0"/>
                        </a:rPr>
                        <a:t> </a:t>
                      </a:r>
                      <a:r>
                        <a:rPr lang="en-US" sz="800" b="0" spc="0" dirty="0" err="1">
                          <a:effectLst/>
                          <a:latin typeface="Calibri Light" panose="020F0302020204030204" pitchFamily="34" charset="0"/>
                          <a:cs typeface="Calibri Light" panose="020F0302020204030204" pitchFamily="34" charset="0"/>
                        </a:rPr>
                        <a:t>cuando</a:t>
                      </a:r>
                      <a:r>
                        <a:rPr lang="en-US" sz="800" b="0" spc="0" dirty="0">
                          <a:effectLst/>
                          <a:latin typeface="Calibri Light" panose="020F0302020204030204" pitchFamily="34" charset="0"/>
                          <a:cs typeface="Calibri Light" panose="020F0302020204030204" pitchFamily="34" charset="0"/>
                        </a:rPr>
                        <a:t> se </a:t>
                      </a:r>
                      <a:r>
                        <a:rPr lang="en-US" sz="800" b="0" spc="0" dirty="0" err="1">
                          <a:effectLst/>
                          <a:latin typeface="Calibri Light" panose="020F0302020204030204" pitchFamily="34" charset="0"/>
                          <a:cs typeface="Calibri Light" panose="020F0302020204030204" pitchFamily="34" charset="0"/>
                        </a:rPr>
                        <a:t>portaba</a:t>
                      </a:r>
                      <a:r>
                        <a:rPr lang="en-US" sz="800" b="0" spc="0" dirty="0">
                          <a:effectLst/>
                          <a:latin typeface="Calibri Light" panose="020F0302020204030204" pitchFamily="34" charset="0"/>
                          <a:cs typeface="Calibri Light" panose="020F0302020204030204" pitchFamily="34" charset="0"/>
                        </a:rPr>
                        <a:t> mal)</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827237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sz="3200" dirty="0"/>
              <a:t>¿Qué estrategias implementaba la maestra para enseñar?</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37</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1363521755"/>
              </p:ext>
            </p:extLst>
          </p:nvPr>
        </p:nvGraphicFramePr>
        <p:xfrm>
          <a:off x="133350" y="879471"/>
          <a:ext cx="8940692" cy="510540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Muy bien nos </a:t>
                      </a:r>
                      <a:r>
                        <a:rPr lang="es-MX" sz="800" b="0" spc="0" dirty="0" err="1">
                          <a:effectLst/>
                          <a:latin typeface="Calibri Light" panose="020F0302020204030204" pitchFamily="34" charset="0"/>
                          <a:cs typeface="Calibri Light" panose="020F0302020204030204" pitchFamily="34" charset="0"/>
                        </a:rPr>
                        <a:t>cojian</a:t>
                      </a:r>
                      <a:r>
                        <a:rPr lang="es-MX" sz="800" b="0" spc="0" dirty="0">
                          <a:effectLst/>
                          <a:latin typeface="Calibri Light" panose="020F0302020204030204" pitchFamily="34" charset="0"/>
                          <a:cs typeface="Calibri Light" panose="020F0302020204030204" pitchFamily="34" charset="0"/>
                        </a:rPr>
                        <a:t> a uno por delante nos </a:t>
                      </a:r>
                      <a:r>
                        <a:rPr lang="es-MX" sz="800" b="0" spc="0" dirty="0" err="1">
                          <a:effectLst/>
                          <a:latin typeface="Calibri Light" panose="020F0302020204030204" pitchFamily="34" charset="0"/>
                          <a:cs typeface="Calibri Light" panose="020F0302020204030204" pitchFamily="34" charset="0"/>
                        </a:rPr>
                        <a:t>ponian</a:t>
                      </a:r>
                      <a:r>
                        <a:rPr lang="es-MX" sz="800" b="0" spc="0" dirty="0">
                          <a:effectLst/>
                          <a:latin typeface="Calibri Light" panose="020F0302020204030204" pitchFamily="34" charset="0"/>
                          <a:cs typeface="Calibri Light" panose="020F0302020204030204" pitchFamily="34" charset="0"/>
                        </a:rPr>
                        <a:t> libros enseñar digan esto digan este repaso nos </a:t>
                      </a:r>
                      <a:r>
                        <a:rPr lang="es-MX" sz="800" b="0" spc="0" dirty="0" err="1">
                          <a:effectLst/>
                          <a:latin typeface="Calibri Light" panose="020F0302020204030204" pitchFamily="34" charset="0"/>
                          <a:cs typeface="Calibri Light" panose="020F0302020204030204" pitchFamily="34" charset="0"/>
                        </a:rPr>
                        <a:t>ponian</a:t>
                      </a:r>
                      <a:r>
                        <a:rPr lang="es-MX" sz="800" b="0" spc="0" dirty="0">
                          <a:effectLst/>
                          <a:latin typeface="Calibri Light" panose="020F0302020204030204" pitchFamily="34" charset="0"/>
                          <a:cs typeface="Calibri Light" panose="020F0302020204030204" pitchFamily="34" charset="0"/>
                        </a:rPr>
                        <a:t> al pie del profesor si nos </a:t>
                      </a:r>
                      <a:r>
                        <a:rPr lang="es-MX" sz="800" b="0" spc="0" dirty="0" err="1">
                          <a:effectLst/>
                          <a:latin typeface="Calibri Light" panose="020F0302020204030204" pitchFamily="34" charset="0"/>
                          <a:cs typeface="Calibri Light" panose="020F0302020204030204" pitchFamily="34" charset="0"/>
                        </a:rPr>
                        <a:t>equivocabamos</a:t>
                      </a:r>
                      <a:r>
                        <a:rPr lang="es-MX" sz="800" b="0" spc="0" dirty="0">
                          <a:effectLst/>
                          <a:latin typeface="Calibri Light" panose="020F0302020204030204" pitchFamily="34" charset="0"/>
                          <a:cs typeface="Calibri Light" panose="020F0302020204030204" pitchFamily="34" charset="0"/>
                        </a:rPr>
                        <a:t> vuelve y </a:t>
                      </a:r>
                      <a:r>
                        <a:rPr lang="es-MX" sz="800" b="0" spc="0" dirty="0" err="1">
                          <a:effectLst/>
                          <a:latin typeface="Calibri Light" panose="020F0302020204030204" pitchFamily="34" charset="0"/>
                          <a:cs typeface="Calibri Light" panose="020F0302020204030204" pitchFamily="34" charset="0"/>
                        </a:rPr>
                        <a:t>reguesa</a:t>
                      </a:r>
                      <a:r>
                        <a:rPr lang="es-MX" sz="800" b="0" spc="0" dirty="0">
                          <a:effectLst/>
                          <a:latin typeface="Calibri Light" panose="020F0302020204030204" pitchFamily="34" charset="0"/>
                          <a:cs typeface="Calibri Light" panose="020F0302020204030204" pitchFamily="34" charset="0"/>
                        </a:rPr>
                        <a:t> vuelva y haga</a:t>
                      </a:r>
                    </a:p>
                    <a:p>
                      <a:pPr algn="l"/>
                      <a:r>
                        <a:rPr lang="es-MX" sz="800" b="0" spc="0" dirty="0">
                          <a:effectLst/>
                          <a:latin typeface="Calibri Light" panose="020F0302020204030204" pitchFamily="34" charset="0"/>
                          <a:cs typeface="Calibri Light" panose="020F0302020204030204" pitchFamily="34" charset="0"/>
                        </a:rPr>
                        <a:t>La ponía con cartilla, </a:t>
                      </a:r>
                    </a:p>
                    <a:p>
                      <a:pPr algn="l"/>
                      <a:r>
                        <a:rPr lang="es-MX" sz="800" b="0" spc="0" dirty="0">
                          <a:effectLst/>
                          <a:latin typeface="Calibri Light" panose="020F0302020204030204" pitchFamily="34" charset="0"/>
                          <a:cs typeface="Calibri Light" panose="020F0302020204030204" pitchFamily="34" charset="0"/>
                        </a:rPr>
                        <a:t>Como la maestra era muy cariñosa y la relación era casi familiar, no habían motivos para portarse mal ni ningún tipo de distracción como tv, teléfono por lo que se hacían todas las tareas.</a:t>
                      </a:r>
                    </a:p>
                    <a:p>
                      <a:pPr algn="l"/>
                      <a:r>
                        <a:rPr lang="es-MX" sz="800" b="0" spc="0" dirty="0">
                          <a:effectLst/>
                          <a:latin typeface="Calibri Light" panose="020F0302020204030204" pitchFamily="34" charset="0"/>
                          <a:cs typeface="Calibri Light" panose="020F0302020204030204" pitchFamily="34" charset="0"/>
                        </a:rPr>
                        <a:t>Opino lo mismo que tu abuelo (Como la maestra era muy cariñosa y la relación era casi familiar, no habían motivos para portarse mal ni ningún tipo de distracción como tv, teléfono por lo que se hacían todas las tareas.)</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Con cartillas, bastante estricta.</a:t>
                      </a:r>
                    </a:p>
                    <a:p>
                      <a:pPr algn="l"/>
                      <a:r>
                        <a:rPr lang="es-MX" sz="800" b="0" spc="0" dirty="0">
                          <a:effectLst/>
                          <a:latin typeface="Calibri Light" panose="020F0302020204030204" pitchFamily="34" charset="0"/>
                          <a:cs typeface="Calibri Light" panose="020F0302020204030204" pitchFamily="34" charset="0"/>
                        </a:rPr>
                        <a:t>Eran métodos de aprendizaje personalizado mediante tableros, tareas en cuaderno, y aprendizajes de las lecciones, se utilizaba mucho el método de memorizar las lecciones.</a:t>
                      </a:r>
                    </a:p>
                    <a:p>
                      <a:pPr algn="l"/>
                      <a:r>
                        <a:rPr lang="es-MX" sz="800" b="0" spc="0" dirty="0">
                          <a:effectLst/>
                          <a:latin typeface="Calibri Light" panose="020F0302020204030204" pitchFamily="34" charset="0"/>
                          <a:cs typeface="Calibri Light" panose="020F0302020204030204" pitchFamily="34" charset="0"/>
                        </a:rPr>
                        <a:t>Eran libros, llamados cartillas y venial las tablas de multiplicar, las vocales y abecedarios.</a:t>
                      </a:r>
                    </a:p>
                    <a:p>
                      <a:pPr algn="l"/>
                      <a:r>
                        <a:rPr lang="es-MX" sz="800" b="0" spc="0" dirty="0">
                          <a:effectLst/>
                          <a:latin typeface="Calibri Light" panose="020F0302020204030204" pitchFamily="34" charset="0"/>
                          <a:cs typeface="Calibri Light" panose="020F0302020204030204" pitchFamily="34" charset="0"/>
                        </a:rPr>
                        <a:t>La estrategia que Si no presentábamos atención hay estaba la regla arriba de la mesa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Usaba el juego, las actividades lúdicas e </a:t>
                      </a:r>
                      <a:r>
                        <a:rPr lang="es-MX" sz="800" b="0" spc="0" dirty="0" err="1">
                          <a:effectLst/>
                          <a:latin typeface="Calibri Light" panose="020F0302020204030204" pitchFamily="34" charset="0"/>
                          <a:cs typeface="Calibri Light" panose="020F0302020204030204" pitchFamily="34" charset="0"/>
                        </a:rPr>
                        <a:t>ilustració</a:t>
                      </a:r>
                      <a:endParaRPr lang="es-MX" sz="800" b="0" spc="0" dirty="0">
                        <a:effectLst/>
                        <a:latin typeface="Calibri Light" panose="020F0302020204030204" pitchFamily="34" charset="0"/>
                        <a:cs typeface="Calibri Light" panose="020F0302020204030204" pitchFamily="34" charset="0"/>
                      </a:endParaRPr>
                    </a:p>
                    <a:p>
                      <a:pPr algn="l"/>
                      <a:r>
                        <a:rPr lang="es-MX" sz="800" b="0" spc="0" dirty="0">
                          <a:effectLst/>
                          <a:latin typeface="Calibri Light" panose="020F0302020204030204" pitchFamily="34" charset="0"/>
                          <a:cs typeface="Calibri Light" panose="020F0302020204030204" pitchFamily="34" charset="0"/>
                        </a:rPr>
                        <a:t>NO PONÍA MUCHA TAREA </a:t>
                      </a:r>
                    </a:p>
                    <a:p>
                      <a:pPr algn="l"/>
                      <a:r>
                        <a:rPr lang="es-MX" sz="800" b="0" spc="0" dirty="0">
                          <a:effectLst/>
                          <a:latin typeface="Calibri Light" panose="020F0302020204030204" pitchFamily="34" charset="0"/>
                          <a:cs typeface="Calibri Light" panose="020F0302020204030204" pitchFamily="34" charset="0"/>
                        </a:rPr>
                        <a:t>Ja, bueno, en ese entonces se usaba era la regla, en ese entonces</a:t>
                      </a:r>
                    </a:p>
                    <a:p>
                      <a:pPr algn="l"/>
                      <a:r>
                        <a:rPr lang="es-MX" sz="800" b="0" spc="0" dirty="0">
                          <a:effectLst/>
                          <a:latin typeface="Calibri Light" panose="020F0302020204030204" pitchFamily="34" charset="0"/>
                          <a:cs typeface="Calibri Light" panose="020F0302020204030204" pitchFamily="34" charset="0"/>
                        </a:rPr>
                        <a:t>con palitos, hojas, granos de maíz, con los dedos  para contar </a:t>
                      </a:r>
                    </a:p>
                    <a:p>
                      <a:pPr algn="l"/>
                      <a:r>
                        <a:rPr lang="es-MX" sz="800" b="0" spc="0" dirty="0">
                          <a:effectLst/>
                          <a:latin typeface="Calibri Light" panose="020F0302020204030204" pitchFamily="34" charset="0"/>
                          <a:cs typeface="Calibri Light" panose="020F0302020204030204" pitchFamily="34" charset="0"/>
                        </a:rPr>
                        <a:t>Se dedicaba a nosotros a los alumnos mucho con cariño se veía mucho su respeto y educación </a:t>
                      </a:r>
                    </a:p>
                    <a:p>
                      <a:pPr algn="l"/>
                      <a:r>
                        <a:rPr lang="es-MX" sz="800" b="0" spc="0" dirty="0">
                          <a:effectLst/>
                          <a:latin typeface="Calibri Light" panose="020F0302020204030204" pitchFamily="34" charset="0"/>
                          <a:cs typeface="Calibri Light" panose="020F0302020204030204" pitchFamily="34" charset="0"/>
                        </a:rPr>
                        <a:t>No recuerda</a:t>
                      </a:r>
                    </a:p>
                    <a:p>
                      <a:pPr algn="l"/>
                      <a:r>
                        <a:rPr lang="es-MX" sz="800" b="0" spc="0" dirty="0">
                          <a:effectLst/>
                          <a:latin typeface="Calibri Light" panose="020F0302020204030204" pitchFamily="34" charset="0"/>
                          <a:cs typeface="Calibri Light" panose="020F0302020204030204" pitchFamily="34" charset="0"/>
                        </a:rPr>
                        <a:t>Básicamente en ese momento Era una profesora que tenia muchas estrategias a nivel </a:t>
                      </a:r>
                      <a:r>
                        <a:rPr lang="es-MX" sz="800" b="0" spc="0" dirty="0" err="1">
                          <a:effectLst/>
                          <a:latin typeface="Calibri Light" panose="020F0302020204030204" pitchFamily="34" charset="0"/>
                          <a:cs typeface="Calibri Light" panose="020F0302020204030204" pitchFamily="34" charset="0"/>
                        </a:rPr>
                        <a:t>ludico</a:t>
                      </a:r>
                      <a:r>
                        <a:rPr lang="es-MX" sz="800" b="0" spc="0" dirty="0">
                          <a:effectLst/>
                          <a:latin typeface="Calibri Light" panose="020F0302020204030204" pitchFamily="34" charset="0"/>
                          <a:cs typeface="Calibri Light" panose="020F0302020204030204" pitchFamily="34" charset="0"/>
                        </a:rPr>
                        <a:t> a nivel de juego impartiendo de las inclinaciones y de los intereses de los niños iba haciendo el desarrollo de las temáticas.</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La energía, la alegría que ella tenía cuando empezaba a dar las clases. </a:t>
                      </a:r>
                      <a:r>
                        <a:rPr lang="es-MX" sz="800" b="0" spc="0" dirty="0" err="1">
                          <a:effectLst/>
                          <a:latin typeface="Calibri Light" panose="020F0302020204030204" pitchFamily="34" charset="0"/>
                          <a:cs typeface="Calibri Light" panose="020F0302020204030204" pitchFamily="34" charset="0"/>
                        </a:rPr>
                        <a:t>Aveces</a:t>
                      </a:r>
                      <a:r>
                        <a:rPr lang="es-MX" sz="800" b="0" spc="0" dirty="0">
                          <a:effectLst/>
                          <a:latin typeface="Calibri Light" panose="020F0302020204030204" pitchFamily="34" charset="0"/>
                          <a:cs typeface="Calibri Light" panose="020F0302020204030204" pitchFamily="34" charset="0"/>
                        </a:rPr>
                        <a:t> hasta se disfrazaba del personaje del que nos iba hablar. Pues nosotros siempre estábamos interesados de las clases que nos iban a proporcionar.</a:t>
                      </a:r>
                    </a:p>
                    <a:p>
                      <a:pPr algn="l"/>
                      <a:r>
                        <a:rPr lang="es-MX" sz="800" b="0" spc="0" dirty="0">
                          <a:effectLst/>
                          <a:latin typeface="Calibri Light" panose="020F0302020204030204" pitchFamily="34" charset="0"/>
                          <a:cs typeface="Calibri Light" panose="020F0302020204030204" pitchFamily="34" charset="0"/>
                        </a:rPr>
                        <a:t>Nos enseñaba por medios de dibujos, cartelera entre otras cosas.</a:t>
                      </a:r>
                    </a:p>
                    <a:p>
                      <a:pPr algn="l"/>
                      <a:r>
                        <a:rPr lang="es-MX" sz="800" b="0" spc="0" dirty="0">
                          <a:effectLst/>
                          <a:latin typeface="Calibri Light" panose="020F0302020204030204" pitchFamily="34" charset="0"/>
                          <a:cs typeface="Calibri Light" panose="020F0302020204030204" pitchFamily="34" charset="0"/>
                        </a:rPr>
                        <a:t>Juegos, lectura y dibujos</a:t>
                      </a:r>
                    </a:p>
                    <a:p>
                      <a:pPr algn="l"/>
                      <a:r>
                        <a:rPr lang="es-MX" sz="800" b="0" spc="0" dirty="0">
                          <a:effectLst/>
                          <a:latin typeface="Calibri Light" panose="020F0302020204030204" pitchFamily="34" charset="0"/>
                          <a:cs typeface="Calibri Light" panose="020F0302020204030204" pitchFamily="34" charset="0"/>
                        </a:rPr>
                        <a:t>"Recuerdo que aprendí a leer el primer año de escuela la estrategia de la profesora era todos los días nos llamaba uno a uno a su pupitre y nos ponía a leer  en un libro similar a </a:t>
                      </a:r>
                      <a:r>
                        <a:rPr lang="es-MX" sz="800" b="0" spc="0" dirty="0" err="1">
                          <a:effectLst/>
                          <a:latin typeface="Calibri Light" panose="020F0302020204030204" pitchFamily="34" charset="0"/>
                          <a:cs typeface="Calibri Light" panose="020F0302020204030204" pitchFamily="34" charset="0"/>
                        </a:rPr>
                        <a:t>nocho</a:t>
                      </a:r>
                      <a:r>
                        <a:rPr lang="es-MX" sz="800" b="0" spc="0" dirty="0">
                          <a:effectLst/>
                          <a:latin typeface="Calibri Light" panose="020F0302020204030204" pitchFamily="34" charset="0"/>
                          <a:cs typeface="Calibri Light" panose="020F0302020204030204" pitchFamily="34" charset="0"/>
                        </a:rPr>
                        <a:t> lee, y de Preescolar pase a segundo grado de primaria por que estaba muy adelantada."</a:t>
                      </a:r>
                    </a:p>
                    <a:p>
                      <a:pPr algn="l"/>
                      <a:r>
                        <a:rPr lang="es-MX" sz="800" b="0" spc="0" dirty="0">
                          <a:effectLst/>
                          <a:latin typeface="Calibri Light" panose="020F0302020204030204" pitchFamily="34" charset="0"/>
                          <a:cs typeface="Calibri Light" panose="020F0302020204030204" pitchFamily="34" charset="0"/>
                        </a:rPr>
                        <a:t>Cantos actividades.</a:t>
                      </a:r>
                    </a:p>
                    <a:p>
                      <a:pPr algn="l"/>
                      <a:r>
                        <a:rPr lang="es-MX" sz="800" b="0" spc="0" dirty="0">
                          <a:effectLst/>
                          <a:latin typeface="Calibri Light" panose="020F0302020204030204" pitchFamily="34" charset="0"/>
                          <a:cs typeface="Calibri Light" panose="020F0302020204030204" pitchFamily="34" charset="0"/>
                        </a:rPr>
                        <a:t>Los libros , el libro nacho, nada de juegos y puro libros para colorear.</a:t>
                      </a:r>
                    </a:p>
                    <a:p>
                      <a:pPr algn="l"/>
                      <a:r>
                        <a:rPr lang="es-MX" sz="800" b="0" spc="0" dirty="0">
                          <a:effectLst/>
                          <a:latin typeface="Calibri Light" panose="020F0302020204030204" pitchFamily="34" charset="0"/>
                          <a:cs typeface="Calibri Light" panose="020F0302020204030204" pitchFamily="34" charset="0"/>
                        </a:rPr>
                        <a:t>solo el </a:t>
                      </a:r>
                      <a:r>
                        <a:rPr lang="es-MX" sz="800" b="0" spc="0" dirty="0" err="1">
                          <a:effectLst/>
                          <a:latin typeface="Calibri Light" panose="020F0302020204030204" pitchFamily="34" charset="0"/>
                          <a:cs typeface="Calibri Light" panose="020F0302020204030204" pitchFamily="34" charset="0"/>
                        </a:rPr>
                        <a:t>tablero,me</a:t>
                      </a:r>
                      <a:r>
                        <a:rPr lang="es-MX" sz="800" b="0" spc="0" dirty="0">
                          <a:effectLst/>
                          <a:latin typeface="Calibri Light" panose="020F0302020204030204" pitchFamily="34" charset="0"/>
                          <a:cs typeface="Calibri Light" panose="020F0302020204030204" pitchFamily="34" charset="0"/>
                        </a:rPr>
                        <a:t> acuerdo que una vez llevo un tutifruti para enseñarme las frutas </a:t>
                      </a:r>
                    </a:p>
                    <a:p>
                      <a:pPr algn="l"/>
                      <a:r>
                        <a:rPr lang="es-MX" sz="800" b="0" spc="0" dirty="0">
                          <a:effectLst/>
                          <a:latin typeface="Calibri Light" panose="020F0302020204030204" pitchFamily="34" charset="0"/>
                          <a:cs typeface="Calibri Light" panose="020F0302020204030204" pitchFamily="34" charset="0"/>
                        </a:rPr>
                        <a:t>Juegos didácticos </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usaba mucho los juegos, les enseñaba </a:t>
                      </a:r>
                      <a:r>
                        <a:rPr lang="es-MX" sz="800" b="0" spc="0" dirty="0" err="1">
                          <a:effectLst/>
                          <a:latin typeface="Calibri Light" panose="020F0302020204030204" pitchFamily="34" charset="0"/>
                          <a:cs typeface="Calibri Light" panose="020F0302020204030204" pitchFamily="34" charset="0"/>
                        </a:rPr>
                        <a:t>caligrafia</a:t>
                      </a:r>
                      <a:r>
                        <a:rPr lang="es-MX" sz="800" b="0" spc="0" dirty="0">
                          <a:effectLst/>
                          <a:latin typeface="Calibri Light" panose="020F0302020204030204" pitchFamily="34" charset="0"/>
                          <a:cs typeface="Calibri Light" panose="020F0302020204030204" pitchFamily="34" charset="0"/>
                        </a:rPr>
                        <a:t>, los </a:t>
                      </a:r>
                      <a:r>
                        <a:rPr lang="es-MX" sz="800" b="0" spc="0" dirty="0" err="1">
                          <a:effectLst/>
                          <a:latin typeface="Calibri Light" panose="020F0302020204030204" pitchFamily="34" charset="0"/>
                          <a:cs typeface="Calibri Light" panose="020F0302020204030204" pitchFamily="34" charset="0"/>
                        </a:rPr>
                        <a:t>ponia</a:t>
                      </a:r>
                      <a:r>
                        <a:rPr lang="es-MX" sz="800" b="0" spc="0" dirty="0">
                          <a:effectLst/>
                          <a:latin typeface="Calibri Light" panose="020F0302020204030204" pitchFamily="34" charset="0"/>
                          <a:cs typeface="Calibri Light" panose="020F0302020204030204" pitchFamily="34" charset="0"/>
                        </a:rPr>
                        <a:t> a hacer planas, a hacer exposiciones, </a:t>
                      </a:r>
                      <a:r>
                        <a:rPr lang="es-MX" sz="800" b="0" spc="0" dirty="0" err="1">
                          <a:effectLst/>
                          <a:latin typeface="Calibri Light" panose="020F0302020204030204" pitchFamily="34" charset="0"/>
                          <a:cs typeface="Calibri Light" panose="020F0302020204030204" pitchFamily="34" charset="0"/>
                        </a:rPr>
                        <a:t>tambien</a:t>
                      </a:r>
                      <a:r>
                        <a:rPr lang="es-MX" sz="800" b="0" spc="0" dirty="0">
                          <a:effectLst/>
                          <a:latin typeface="Calibri Light" panose="020F0302020204030204" pitchFamily="34" charset="0"/>
                          <a:cs typeface="Calibri Light" panose="020F0302020204030204" pitchFamily="34" charset="0"/>
                        </a:rPr>
                        <a:t> mucho dibujos, nos </a:t>
                      </a:r>
                      <a:r>
                        <a:rPr lang="es-MX" sz="800" b="0" spc="0" dirty="0" err="1">
                          <a:effectLst/>
                          <a:latin typeface="Calibri Light" panose="020F0302020204030204" pitchFamily="34" charset="0"/>
                          <a:cs typeface="Calibri Light" panose="020F0302020204030204" pitchFamily="34" charset="0"/>
                        </a:rPr>
                        <a:t>ponia</a:t>
                      </a:r>
                      <a:r>
                        <a:rPr lang="es-MX" sz="800" b="0" spc="0" dirty="0">
                          <a:effectLst/>
                          <a:latin typeface="Calibri Light" panose="020F0302020204030204" pitchFamily="34" charset="0"/>
                          <a:cs typeface="Calibri Light" panose="020F0302020204030204" pitchFamily="34" charset="0"/>
                        </a:rPr>
                        <a:t> a dibujar bastante</a:t>
                      </a:r>
                    </a:p>
                    <a:p>
                      <a:pPr algn="l"/>
                      <a:r>
                        <a:rPr lang="es-MX" sz="800" b="0" spc="0" dirty="0">
                          <a:effectLst/>
                          <a:latin typeface="Calibri Light" panose="020F0302020204030204" pitchFamily="34" charset="0"/>
                          <a:cs typeface="Calibri Light" panose="020F0302020204030204" pitchFamily="34" charset="0"/>
                        </a:rPr>
                        <a:t>Cosas didácticas nos pedían mucho frijol y lenteja </a:t>
                      </a:r>
                    </a:p>
                    <a:p>
                      <a:pPr algn="l"/>
                      <a:r>
                        <a:rPr lang="es-MX" sz="800" b="0" spc="0" dirty="0" err="1">
                          <a:effectLst/>
                          <a:latin typeface="Calibri Light" panose="020F0302020204030204" pitchFamily="34" charset="0"/>
                          <a:cs typeface="Calibri Light" panose="020F0302020204030204" pitchFamily="34" charset="0"/>
                        </a:rPr>
                        <a:t>Cantirondas</a:t>
                      </a:r>
                      <a:r>
                        <a:rPr lang="es-MX" sz="800" b="0" spc="0" dirty="0">
                          <a:effectLst/>
                          <a:latin typeface="Calibri Light" panose="020F0302020204030204" pitchFamily="34" charset="0"/>
                          <a:cs typeface="Calibri Light" panose="020F0302020204030204" pitchFamily="34" charset="0"/>
                        </a:rPr>
                        <a:t>, de las </a:t>
                      </a:r>
                      <a:r>
                        <a:rPr lang="es-MX" sz="800" b="0" spc="0" dirty="0" err="1">
                          <a:effectLst/>
                          <a:latin typeface="Calibri Light" panose="020F0302020204030204" pitchFamily="34" charset="0"/>
                          <a:cs typeface="Calibri Light" panose="020F0302020204030204" pitchFamily="34" charset="0"/>
                        </a:rPr>
                        <a:t>vocales,los</a:t>
                      </a:r>
                      <a:r>
                        <a:rPr lang="es-MX" sz="800" b="0" spc="0" dirty="0">
                          <a:effectLst/>
                          <a:latin typeface="Calibri Light" panose="020F0302020204030204" pitchFamily="34" charset="0"/>
                          <a:cs typeface="Calibri Light" panose="020F0302020204030204" pitchFamily="34" charset="0"/>
                        </a:rPr>
                        <a:t> colores etc.</a:t>
                      </a:r>
                    </a:p>
                    <a:p>
                      <a:pPr algn="l"/>
                      <a:r>
                        <a:rPr lang="es-MX" sz="800" b="0" spc="0" dirty="0">
                          <a:effectLst/>
                          <a:latin typeface="Calibri Light" panose="020F0302020204030204" pitchFamily="34" charset="0"/>
                          <a:cs typeface="Calibri Light" panose="020F0302020204030204" pitchFamily="34" charset="0"/>
                        </a:rPr>
                        <a:t>Mi enseñanza mas que todo era porque en mis </a:t>
                      </a:r>
                      <a:r>
                        <a:rPr lang="es-MX" sz="800" b="0" spc="0" dirty="0" err="1">
                          <a:effectLst/>
                          <a:latin typeface="Calibri Light" panose="020F0302020204030204" pitchFamily="34" charset="0"/>
                          <a:cs typeface="Calibri Light" panose="020F0302020204030204" pitchFamily="34" charset="0"/>
                        </a:rPr>
                        <a:t>areas</a:t>
                      </a:r>
                      <a:r>
                        <a:rPr lang="es-MX" sz="800" b="0" spc="0" dirty="0">
                          <a:effectLst/>
                          <a:latin typeface="Calibri Light" panose="020F0302020204030204" pitchFamily="34" charset="0"/>
                          <a:cs typeface="Calibri Light" panose="020F0302020204030204" pitchFamily="34" charset="0"/>
                        </a:rPr>
                        <a:t> era bien el problema era la indisciplina. cuanto estaba en séptimo recuerdo que perdí 8 asignaturas, entonces para mi la enseñanza era que me castigaban, me quitaban el descanso, llamaban a mi mama. Entonces ya por esa parte iba buscando el escarmiento no lo hacia </a:t>
                      </a:r>
                    </a:p>
                    <a:p>
                      <a:pPr algn="l"/>
                      <a:r>
                        <a:rPr lang="es-MX" sz="800" b="0" spc="0" dirty="0">
                          <a:effectLst/>
                          <a:latin typeface="Calibri Light" panose="020F0302020204030204" pitchFamily="34" charset="0"/>
                          <a:cs typeface="Calibri Light" panose="020F0302020204030204" pitchFamily="34" charset="0"/>
                        </a:rPr>
                        <a:t>Nos enseñaba por medio de canciones y actividades manuales.</a:t>
                      </a:r>
                    </a:p>
                    <a:p>
                      <a:pPr algn="l"/>
                      <a:r>
                        <a:rPr lang="es-MX" sz="800" b="0" spc="0" dirty="0">
                          <a:effectLst/>
                          <a:latin typeface="Calibri Light" panose="020F0302020204030204" pitchFamily="34" charset="0"/>
                          <a:cs typeface="Calibri Light" panose="020F0302020204030204" pitchFamily="34" charset="0"/>
                        </a:rPr>
                        <a:t>Nos colocaba a cantar, a dibujar, a jugar dependiendo el tema que nos diera</a:t>
                      </a:r>
                    </a:p>
                    <a:p>
                      <a:pPr algn="l"/>
                      <a:r>
                        <a:rPr lang="es-MX" sz="800" b="0" spc="0" dirty="0">
                          <a:effectLst/>
                          <a:latin typeface="Calibri Light" panose="020F0302020204030204" pitchFamily="34" charset="0"/>
                          <a:cs typeface="Calibri Light" panose="020F0302020204030204" pitchFamily="34" charset="0"/>
                        </a:rPr>
                        <a:t>Actividades lúdicas y juegos que aparte de divertirnos nos enseñaban mucho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MX" sz="800" b="0" spc="0" dirty="0">
                          <a:effectLst/>
                          <a:latin typeface="Calibri Light" panose="020F0302020204030204" pitchFamily="34" charset="0"/>
                          <a:cs typeface="Calibri Light" panose="020F0302020204030204" pitchFamily="34" charset="0"/>
                        </a:rPr>
                        <a:t>Me leía cuentos y luego me explicaba lo que había entendido</a:t>
                      </a:r>
                    </a:p>
                    <a:p>
                      <a:pPr algn="l"/>
                      <a:r>
                        <a:rPr lang="es-MX" sz="800" b="0" spc="0" dirty="0" err="1">
                          <a:effectLst/>
                          <a:latin typeface="Calibri Light" panose="020F0302020204030204" pitchFamily="34" charset="0"/>
                          <a:cs typeface="Calibri Light" panose="020F0302020204030204" pitchFamily="34" charset="0"/>
                        </a:rPr>
                        <a:t>She</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would</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read</a:t>
                      </a:r>
                      <a:r>
                        <a:rPr lang="es-MX" sz="800" b="0" spc="0" dirty="0">
                          <a:effectLst/>
                          <a:latin typeface="Calibri Light" panose="020F0302020204030204" pitchFamily="34" charset="0"/>
                          <a:cs typeface="Calibri Light" panose="020F0302020204030204" pitchFamily="34" charset="0"/>
                        </a:rPr>
                        <a:t> Little </a:t>
                      </a:r>
                      <a:r>
                        <a:rPr lang="es-MX" sz="800" b="0" spc="0" dirty="0" err="1">
                          <a:effectLst/>
                          <a:latin typeface="Calibri Light" panose="020F0302020204030204" pitchFamily="34" charset="0"/>
                          <a:cs typeface="Calibri Light" panose="020F0302020204030204" pitchFamily="34" charset="0"/>
                        </a:rPr>
                        <a:t>books</a:t>
                      </a:r>
                      <a:r>
                        <a:rPr lang="es-MX" sz="800" b="0" spc="0" dirty="0">
                          <a:effectLst/>
                          <a:latin typeface="Calibri Light" panose="020F0302020204030204" pitchFamily="34" charset="0"/>
                          <a:cs typeface="Calibri Light" panose="020F0302020204030204" pitchFamily="34" charset="0"/>
                        </a:rPr>
                        <a:t> and </a:t>
                      </a:r>
                      <a:r>
                        <a:rPr lang="es-MX" sz="800" b="0" spc="0" dirty="0" err="1">
                          <a:effectLst/>
                          <a:latin typeface="Calibri Light" panose="020F0302020204030204" pitchFamily="34" charset="0"/>
                          <a:cs typeface="Calibri Light" panose="020F0302020204030204" pitchFamily="34" charset="0"/>
                        </a:rPr>
                        <a:t>then</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chapter</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books</a:t>
                      </a:r>
                      <a:r>
                        <a:rPr lang="es-MX" sz="800" b="0" spc="0" dirty="0">
                          <a:effectLst/>
                          <a:latin typeface="Calibri Light" panose="020F0302020204030204" pitchFamily="34" charset="0"/>
                          <a:cs typeface="Calibri Light" panose="020F0302020204030204" pitchFamily="34" charset="0"/>
                        </a:rPr>
                        <a:t> and </a:t>
                      </a:r>
                      <a:r>
                        <a:rPr lang="es-MX" sz="800" b="0" spc="0" dirty="0" err="1">
                          <a:effectLst/>
                          <a:latin typeface="Calibri Light" panose="020F0302020204030204" pitchFamily="34" charset="0"/>
                          <a:cs typeface="Calibri Light" panose="020F0302020204030204" pitchFamily="34" charset="0"/>
                        </a:rPr>
                        <a:t>then</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she</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would</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sing</a:t>
                      </a:r>
                      <a:r>
                        <a:rPr lang="es-MX" sz="800" b="0" spc="0" dirty="0">
                          <a:effectLst/>
                          <a:latin typeface="Calibri Light" panose="020F0302020204030204" pitchFamily="34" charset="0"/>
                          <a:cs typeface="Calibri Light" panose="020F0302020204030204" pitchFamily="34" charset="0"/>
                        </a:rPr>
                        <a:t> a </a:t>
                      </a:r>
                      <a:r>
                        <a:rPr lang="es-MX" sz="800" b="0" spc="0" dirty="0" err="1">
                          <a:effectLst/>
                          <a:latin typeface="Calibri Light" panose="020F0302020204030204" pitchFamily="34" charset="0"/>
                          <a:cs typeface="Calibri Light" panose="020F0302020204030204" pitchFamily="34" charset="0"/>
                        </a:rPr>
                        <a:t>song</a:t>
                      </a:r>
                      <a:r>
                        <a:rPr lang="es-MX" sz="800" b="0" spc="0" dirty="0">
                          <a:effectLst/>
                          <a:latin typeface="Calibri Light" panose="020F0302020204030204" pitchFamily="34" charset="0"/>
                          <a:cs typeface="Calibri Light" panose="020F0302020204030204" pitchFamily="34" charset="0"/>
                        </a:rPr>
                        <a:t> (Ella leía libro pequeños y luego leía libros de capítulos y luego ella cantaba una canción)</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311483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¿Cuál fue su maestra favorita y por qué?</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38</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3387696987"/>
              </p:ext>
            </p:extLst>
          </p:nvPr>
        </p:nvGraphicFramePr>
        <p:xfrm>
          <a:off x="133350" y="879471"/>
          <a:ext cx="8940692" cy="510540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err="1">
                          <a:effectLst/>
                          <a:latin typeface="Calibri Light" panose="020F0302020204030204" pitchFamily="34" charset="0"/>
                          <a:cs typeface="Calibri Light" panose="020F0302020204030204" pitchFamily="34" charset="0"/>
                        </a:rPr>
                        <a:t>enilso</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machacon</a:t>
                      </a:r>
                      <a:r>
                        <a:rPr lang="es-MX" sz="800" b="0" spc="0" dirty="0">
                          <a:effectLst/>
                          <a:latin typeface="Calibri Light" panose="020F0302020204030204" pitchFamily="34" charset="0"/>
                          <a:cs typeface="Calibri Light" panose="020F0302020204030204" pitchFamily="34" charset="0"/>
                        </a:rPr>
                        <a:t> primero fue en el colegio </a:t>
                      </a:r>
                    </a:p>
                    <a:p>
                      <a:pPr algn="l"/>
                      <a:r>
                        <a:rPr lang="es-MX" sz="800" b="0" spc="0" dirty="0">
                          <a:effectLst/>
                          <a:latin typeface="Calibri Light" panose="020F0302020204030204" pitchFamily="34" charset="0"/>
                          <a:cs typeface="Calibri Light" panose="020F0302020204030204" pitchFamily="34" charset="0"/>
                        </a:rPr>
                        <a:t>Leticia</a:t>
                      </a:r>
                    </a:p>
                    <a:p>
                      <a:pPr algn="l"/>
                      <a:r>
                        <a:rPr lang="es-MX" sz="800" b="0" spc="0" dirty="0">
                          <a:effectLst/>
                          <a:latin typeface="Calibri Light" panose="020F0302020204030204" pitchFamily="34" charset="0"/>
                          <a:cs typeface="Calibri Light" panose="020F0302020204030204" pitchFamily="34" charset="0"/>
                        </a:rPr>
                        <a:t>"Rafael: La maestra mía era muy amiga de mi madre, ya con eso le digo todo."</a:t>
                      </a:r>
                    </a:p>
                    <a:p>
                      <a:pPr algn="l"/>
                      <a:r>
                        <a:rPr lang="es-MX" sz="800" b="0" spc="0" dirty="0">
                          <a:effectLst/>
                          <a:latin typeface="Calibri Light" panose="020F0302020204030204" pitchFamily="34" charset="0"/>
                          <a:cs typeface="Calibri Light" panose="020F0302020204030204" pitchFamily="34" charset="0"/>
                        </a:rPr>
                        <a:t>La maestra era una señora mayor y con el cabello blanco como lo tengo yo, era hermana de una tía, recuerdo la forma de la temática para enseñarle a los niños, hacíamos un semicírculo en el piso entonces ella hacia preguntas como cuanto es 5-3 entonces veías a todo el mundo haciendo preguntas y el que estaba de ultimo si contestaba bien subía para el primer puesto y ese era el afán de todo el mundo para mantenerse entre el 1ero, el 2do y máximo el 3er puesto. Su nombre era Amalia </a:t>
                      </a:r>
                      <a:r>
                        <a:rPr lang="es-MX" sz="800" b="0" spc="0" dirty="0" err="1">
                          <a:effectLst/>
                          <a:latin typeface="Calibri Light" panose="020F0302020204030204" pitchFamily="34" charset="0"/>
                          <a:cs typeface="Calibri Light" panose="020F0302020204030204" pitchFamily="34" charset="0"/>
                        </a:rPr>
                        <a:t>Fernandez</a:t>
                      </a:r>
                      <a:endParaRPr lang="es-MX" sz="800" b="0" spc="0" dirty="0">
                        <a:effectLst/>
                        <a:latin typeface="Calibri Light" panose="020F0302020204030204" pitchFamily="34" charset="0"/>
                        <a:cs typeface="Calibri Light" panose="020F0302020204030204" pitchFamily="34" charset="0"/>
                      </a:endParaRP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La Hermana Gabriela</a:t>
                      </a:r>
                    </a:p>
                    <a:p>
                      <a:pPr algn="l"/>
                      <a:r>
                        <a:rPr lang="es-MX" sz="800" b="0" spc="0" dirty="0">
                          <a:effectLst/>
                          <a:latin typeface="Calibri Light" panose="020F0302020204030204" pitchFamily="34" charset="0"/>
                          <a:cs typeface="Calibri Light" panose="020F0302020204030204" pitchFamily="34" charset="0"/>
                        </a:rPr>
                        <a:t>En la etapa preescolar en ese entonces se tenia una maestra durante todo el periodo de enseñanza, se hacia llamar la seño </a:t>
                      </a:r>
                      <a:r>
                        <a:rPr lang="es-MX" sz="800" b="0" spc="0" dirty="0" err="1">
                          <a:effectLst/>
                          <a:latin typeface="Calibri Light" panose="020F0302020204030204" pitchFamily="34" charset="0"/>
                          <a:cs typeface="Calibri Light" panose="020F0302020204030204" pitchFamily="34" charset="0"/>
                        </a:rPr>
                        <a:t>dilia</a:t>
                      </a:r>
                      <a:r>
                        <a:rPr lang="es-MX" sz="800" b="0" spc="0" dirty="0">
                          <a:effectLst/>
                          <a:latin typeface="Calibri Light" panose="020F0302020204030204" pitchFamily="34" charset="0"/>
                          <a:cs typeface="Calibri Light" panose="020F0302020204030204" pitchFamily="34" charset="0"/>
                        </a:rPr>
                        <a:t>.</a:t>
                      </a:r>
                    </a:p>
                    <a:p>
                      <a:pPr algn="l"/>
                      <a:r>
                        <a:rPr lang="es-MX" sz="800" b="0" spc="0" dirty="0">
                          <a:effectLst/>
                          <a:latin typeface="Calibri Light" panose="020F0302020204030204" pitchFamily="34" charset="0"/>
                          <a:cs typeface="Calibri Light" panose="020F0302020204030204" pitchFamily="34" charset="0"/>
                        </a:rPr>
                        <a:t>Muy poco enseñaba una profesora, se veían mas tutores hombres y su profesor favorito se llamaba Barrio porque era muy especial con sus alumnos y los sabia escuchar.</a:t>
                      </a:r>
                    </a:p>
                    <a:p>
                      <a:pPr algn="l"/>
                      <a:r>
                        <a:rPr lang="es-MX" sz="800" b="0" spc="0" dirty="0">
                          <a:effectLst/>
                          <a:latin typeface="Calibri Light" panose="020F0302020204030204" pitchFamily="34" charset="0"/>
                          <a:cs typeface="Calibri Light" panose="020F0302020204030204" pitchFamily="34" charset="0"/>
                        </a:rPr>
                        <a:t>La de literatura y escritura por que era las más sencillas para uno y no había tanta rectitud con esa materia</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No especificó cuál. Pero recuerda a la maestra como una persona especial, la cual era amorosa y explicaba cuando los niños no entendían, ampliaba las explicaciones</a:t>
                      </a:r>
                    </a:p>
                    <a:p>
                      <a:pPr algn="l"/>
                      <a:r>
                        <a:rPr lang="es-MX" sz="800" b="0" spc="0" dirty="0">
                          <a:effectLst/>
                          <a:latin typeface="Calibri Light" panose="020F0302020204030204" pitchFamily="34" charset="0"/>
                          <a:cs typeface="Calibri Light" panose="020F0302020204030204" pitchFamily="34" charset="0"/>
                        </a:rPr>
                        <a:t>LA SEÑO MARLENE   ERA MUY CARIÑOSA  Y COMPRENSIVA </a:t>
                      </a:r>
                    </a:p>
                    <a:p>
                      <a:pPr algn="l"/>
                      <a:r>
                        <a:rPr lang="es-MX" sz="800" b="0" spc="0" dirty="0">
                          <a:effectLst/>
                          <a:latin typeface="Calibri Light" panose="020F0302020204030204" pitchFamily="34" charset="0"/>
                          <a:cs typeface="Calibri Light" panose="020F0302020204030204" pitchFamily="34" charset="0"/>
                        </a:rPr>
                        <a:t>La Seño </a:t>
                      </a:r>
                      <a:r>
                        <a:rPr lang="es-MX" sz="800" b="0" spc="0" dirty="0" err="1">
                          <a:effectLst/>
                          <a:latin typeface="Calibri Light" panose="020F0302020204030204" pitchFamily="34" charset="0"/>
                          <a:cs typeface="Calibri Light" panose="020F0302020204030204" pitchFamily="34" charset="0"/>
                        </a:rPr>
                        <a:t>Shirli</a:t>
                      </a:r>
                      <a:r>
                        <a:rPr lang="es-MX" sz="800" b="0" spc="0" dirty="0">
                          <a:effectLst/>
                          <a:latin typeface="Calibri Light" panose="020F0302020204030204" pitchFamily="34" charset="0"/>
                          <a:cs typeface="Calibri Light" panose="020F0302020204030204" pitchFamily="34" charset="0"/>
                        </a:rPr>
                        <a:t>, porque ella fue primero a preescolar y luego paso a primaria</a:t>
                      </a:r>
                    </a:p>
                    <a:p>
                      <a:pPr algn="l"/>
                      <a:r>
                        <a:rPr lang="es-MX" sz="800" b="0" spc="0" dirty="0" err="1">
                          <a:effectLst/>
                          <a:latin typeface="Calibri Light" panose="020F0302020204030204" pitchFamily="34" charset="0"/>
                          <a:cs typeface="Calibri Light" panose="020F0302020204030204" pitchFamily="34" charset="0"/>
                        </a:rPr>
                        <a:t>petronila</a:t>
                      </a:r>
                      <a:r>
                        <a:rPr lang="es-MX" sz="800" b="0" spc="0" dirty="0">
                          <a:effectLst/>
                          <a:latin typeface="Calibri Light" panose="020F0302020204030204" pitchFamily="34" charset="0"/>
                          <a:cs typeface="Calibri Light" panose="020F0302020204030204" pitchFamily="34" charset="0"/>
                        </a:rPr>
                        <a:t> porque era muy buena maestra y sabia realizar sus clases </a:t>
                      </a:r>
                    </a:p>
                    <a:p>
                      <a:pPr algn="l"/>
                      <a:r>
                        <a:rPr lang="es-MX" sz="800" b="0" spc="0" dirty="0">
                          <a:effectLst/>
                          <a:latin typeface="Calibri Light" panose="020F0302020204030204" pitchFamily="34" charset="0"/>
                          <a:cs typeface="Calibri Light" panose="020F0302020204030204" pitchFamily="34" charset="0"/>
                        </a:rPr>
                        <a:t>No tenía </a:t>
                      </a:r>
                    </a:p>
                    <a:p>
                      <a:pPr algn="l"/>
                      <a:r>
                        <a:rPr lang="es-MX" sz="800" b="0" spc="0" dirty="0">
                          <a:effectLst/>
                          <a:latin typeface="Calibri Light" panose="020F0302020204030204" pitchFamily="34" charset="0"/>
                          <a:cs typeface="Calibri Light" panose="020F0302020204030204" pitchFamily="34" charset="0"/>
                        </a:rPr>
                        <a:t>La Seño de Religión porque la otra me daba clase todo el día</a:t>
                      </a:r>
                    </a:p>
                    <a:p>
                      <a:pPr algn="l"/>
                      <a:r>
                        <a:rPr lang="es-MX" sz="800" b="0" spc="0" dirty="0">
                          <a:effectLst/>
                          <a:latin typeface="Calibri Light" panose="020F0302020204030204" pitchFamily="34" charset="0"/>
                          <a:cs typeface="Calibri Light" panose="020F0302020204030204" pitchFamily="34" charset="0"/>
                        </a:rPr>
                        <a:t>Durante la época preescolar tenia una sola maestra, ya cuando la primaria mi maestra favorita era la profesora de religión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La que más me llenó fue la profesora Zulma, también fue mi primera profesora ella apenas llegaba al salón irradiaba una energía y una tranquilidad que a nosotros nos gustaba ir al colegio solo por verla a ella.</a:t>
                      </a:r>
                    </a:p>
                    <a:p>
                      <a:pPr algn="l"/>
                      <a:r>
                        <a:rPr lang="es-MX" sz="800" b="0" spc="0" dirty="0">
                          <a:effectLst/>
                          <a:latin typeface="Calibri Light" panose="020F0302020204030204" pitchFamily="34" charset="0"/>
                          <a:cs typeface="Calibri Light" panose="020F0302020204030204" pitchFamily="34" charset="0"/>
                        </a:rPr>
                        <a:t>La profesora Ramona de castellano.</a:t>
                      </a:r>
                    </a:p>
                    <a:p>
                      <a:pPr algn="l"/>
                      <a:r>
                        <a:rPr lang="es-MX" sz="800" b="0" spc="0" dirty="0">
                          <a:effectLst/>
                          <a:latin typeface="Calibri Light" panose="020F0302020204030204" pitchFamily="34" charset="0"/>
                          <a:cs typeface="Calibri Light" panose="020F0302020204030204" pitchFamily="34" charset="0"/>
                        </a:rPr>
                        <a:t>No tuve profesora favorita, por que no fui muy abierta a las clases. Siempre fui callada</a:t>
                      </a:r>
                    </a:p>
                    <a:p>
                      <a:pPr algn="l"/>
                      <a:r>
                        <a:rPr lang="es-MX" sz="800" b="0" spc="0" dirty="0">
                          <a:effectLst/>
                          <a:latin typeface="Calibri Light" panose="020F0302020204030204" pitchFamily="34" charset="0"/>
                          <a:cs typeface="Calibri Light" panose="020F0302020204030204" pitchFamily="34" charset="0"/>
                        </a:rPr>
                        <a:t>Carolina era muy señora y la recuerdo mucho por que estaba enferma de cáncer y murió a mitad de año escolar  </a:t>
                      </a:r>
                    </a:p>
                    <a:p>
                      <a:pPr algn="l"/>
                      <a:r>
                        <a:rPr lang="es-MX" sz="800" b="0" spc="0" dirty="0">
                          <a:effectLst/>
                          <a:latin typeface="Calibri Light" panose="020F0302020204030204" pitchFamily="34" charset="0"/>
                          <a:cs typeface="Calibri Light" panose="020F0302020204030204" pitchFamily="34" charset="0"/>
                        </a:rPr>
                        <a:t>Profesora </a:t>
                      </a:r>
                      <a:r>
                        <a:rPr lang="es-MX" sz="800" b="0" spc="0" dirty="0" err="1">
                          <a:effectLst/>
                          <a:latin typeface="Calibri Light" panose="020F0302020204030204" pitchFamily="34" charset="0"/>
                          <a:cs typeface="Calibri Light" panose="020F0302020204030204" pitchFamily="34" charset="0"/>
                        </a:rPr>
                        <a:t>ledis</a:t>
                      </a:r>
                      <a:r>
                        <a:rPr lang="es-MX" sz="800" b="0" spc="0" dirty="0">
                          <a:effectLst/>
                          <a:latin typeface="Calibri Light" panose="020F0302020204030204" pitchFamily="34" charset="0"/>
                          <a:cs typeface="Calibri Light" panose="020F0302020204030204" pitchFamily="34" charset="0"/>
                        </a:rPr>
                        <a:t> de español porque es cariñosa y comprensiva.</a:t>
                      </a:r>
                    </a:p>
                    <a:p>
                      <a:pPr algn="l"/>
                      <a:r>
                        <a:rPr lang="es-MX" sz="800" b="0" spc="0" dirty="0">
                          <a:effectLst/>
                          <a:latin typeface="Calibri Light" panose="020F0302020204030204" pitchFamily="34" charset="0"/>
                          <a:cs typeface="Calibri Light" panose="020F0302020204030204" pitchFamily="34" charset="0"/>
                        </a:rPr>
                        <a:t>fue la maestra de grupo, la profesora norma, una excelente maestra, se preocupaba mucho. </a:t>
                      </a:r>
                    </a:p>
                    <a:p>
                      <a:pPr algn="l"/>
                      <a:r>
                        <a:rPr lang="es-MX" sz="800" b="0" spc="0" dirty="0">
                          <a:effectLst/>
                          <a:latin typeface="Calibri Light" panose="020F0302020204030204" pitchFamily="34" charset="0"/>
                          <a:cs typeface="Calibri Light" panose="020F0302020204030204" pitchFamily="34" charset="0"/>
                        </a:rPr>
                        <a:t>nada mas tuve una sola profesora en mi infancia que fue desde preescolar hasta quinto </a:t>
                      </a:r>
                    </a:p>
                    <a:p>
                      <a:pPr algn="l"/>
                      <a:r>
                        <a:rPr lang="es-MX" sz="800" b="0" spc="0" dirty="0">
                          <a:effectLst/>
                          <a:latin typeface="Calibri Light" panose="020F0302020204030204" pitchFamily="34" charset="0"/>
                          <a:cs typeface="Calibri Light" panose="020F0302020204030204" pitchFamily="34" charset="0"/>
                        </a:rPr>
                        <a:t>La seño Tina, era muy dócil con nosotros y era súper hermosa</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este, la </a:t>
                      </a:r>
                      <a:r>
                        <a:rPr lang="es-MX" sz="800" b="0" spc="0" dirty="0" err="1">
                          <a:effectLst/>
                          <a:latin typeface="Calibri Light" panose="020F0302020204030204" pitchFamily="34" charset="0"/>
                          <a:cs typeface="Calibri Light" panose="020F0302020204030204" pitchFamily="34" charset="0"/>
                        </a:rPr>
                        <a:t>profesira</a:t>
                      </a:r>
                      <a:r>
                        <a:rPr lang="es-MX" sz="800" b="0" spc="0" dirty="0">
                          <a:effectLst/>
                          <a:latin typeface="Calibri Light" panose="020F0302020204030204" pitchFamily="34" charset="0"/>
                          <a:cs typeface="Calibri Light" panose="020F0302020204030204" pitchFamily="34" charset="0"/>
                        </a:rPr>
                        <a:t> de </a:t>
                      </a:r>
                      <a:r>
                        <a:rPr lang="es-MX" sz="800" b="0" spc="0" dirty="0" err="1">
                          <a:effectLst/>
                          <a:latin typeface="Calibri Light" panose="020F0302020204030204" pitchFamily="34" charset="0"/>
                          <a:cs typeface="Calibri Light" panose="020F0302020204030204" pitchFamily="34" charset="0"/>
                        </a:rPr>
                        <a:t>biologia</a:t>
                      </a:r>
                      <a:r>
                        <a:rPr lang="es-MX" sz="800" b="0" spc="0" dirty="0">
                          <a:effectLst/>
                          <a:latin typeface="Calibri Light" panose="020F0302020204030204" pitchFamily="34" charset="0"/>
                          <a:cs typeface="Calibri Light" panose="020F0302020204030204" pitchFamily="34" charset="0"/>
                        </a:rPr>
                        <a:t>, am i por lo menos siempre me ha gustado la </a:t>
                      </a:r>
                      <a:r>
                        <a:rPr lang="es-MX" sz="800" b="0" spc="0" dirty="0" err="1">
                          <a:effectLst/>
                          <a:latin typeface="Calibri Light" panose="020F0302020204030204" pitchFamily="34" charset="0"/>
                          <a:cs typeface="Calibri Light" panose="020F0302020204030204" pitchFamily="34" charset="0"/>
                        </a:rPr>
                        <a:t>biologia</a:t>
                      </a:r>
                      <a:r>
                        <a:rPr lang="es-MX" sz="800" b="0" spc="0" dirty="0">
                          <a:effectLst/>
                          <a:latin typeface="Calibri Light" panose="020F0302020204030204" pitchFamily="34" charset="0"/>
                          <a:cs typeface="Calibri Light" panose="020F0302020204030204" pitchFamily="34" charset="0"/>
                        </a:rPr>
                        <a:t> y la profesora siempre le enseño bastante</a:t>
                      </a:r>
                    </a:p>
                    <a:p>
                      <a:pPr algn="l"/>
                      <a:r>
                        <a:rPr lang="es-MX" sz="800" b="0" spc="0" dirty="0">
                          <a:effectLst/>
                          <a:latin typeface="Calibri Light" panose="020F0302020204030204" pitchFamily="34" charset="0"/>
                          <a:cs typeface="Calibri Light" panose="020F0302020204030204" pitchFamily="34" charset="0"/>
                        </a:rPr>
                        <a:t>Angela </a:t>
                      </a:r>
                      <a:r>
                        <a:rPr lang="es-MX" sz="800" b="0" spc="0" dirty="0" err="1">
                          <a:effectLst/>
                          <a:latin typeface="Calibri Light" panose="020F0302020204030204" pitchFamily="34" charset="0"/>
                          <a:cs typeface="Calibri Light" panose="020F0302020204030204" pitchFamily="34" charset="0"/>
                        </a:rPr>
                        <a:t>Sinfuegos</a:t>
                      </a:r>
                      <a:r>
                        <a:rPr lang="es-MX" sz="800" b="0" spc="0" dirty="0">
                          <a:effectLst/>
                          <a:latin typeface="Calibri Light" panose="020F0302020204030204" pitchFamily="34" charset="0"/>
                          <a:cs typeface="Calibri Light" panose="020F0302020204030204" pitchFamily="34" charset="0"/>
                        </a:rPr>
                        <a:t> ella era lo máximo </a:t>
                      </a:r>
                    </a:p>
                    <a:p>
                      <a:pPr algn="l"/>
                      <a:r>
                        <a:rPr lang="es-MX" sz="800" b="0" spc="0" dirty="0">
                          <a:effectLst/>
                          <a:latin typeface="Calibri Light" panose="020F0302020204030204" pitchFamily="34" charset="0"/>
                          <a:cs typeface="Calibri Light" panose="020F0302020204030204" pitchFamily="34" charset="0"/>
                        </a:rPr>
                        <a:t>La maestra Sofía, porque era una profesora </a:t>
                      </a:r>
                      <a:r>
                        <a:rPr lang="es-MX" sz="800" b="0" spc="0" dirty="0" err="1">
                          <a:effectLst/>
                          <a:latin typeface="Calibri Light" panose="020F0302020204030204" pitchFamily="34" charset="0"/>
                          <a:cs typeface="Calibri Light" panose="020F0302020204030204" pitchFamily="34" charset="0"/>
                        </a:rPr>
                        <a:t>carismatica,cariñosa</a:t>
                      </a:r>
                      <a:r>
                        <a:rPr lang="es-MX" sz="800" b="0" spc="0" dirty="0">
                          <a:effectLst/>
                          <a:latin typeface="Calibri Light" panose="020F0302020204030204" pitchFamily="34" charset="0"/>
                          <a:cs typeface="Calibri Light" panose="020F0302020204030204" pitchFamily="34" charset="0"/>
                        </a:rPr>
                        <a:t>, alegre y sobre todo una persona </a:t>
                      </a:r>
                      <a:r>
                        <a:rPr lang="es-MX" sz="800" b="0" spc="0" dirty="0" err="1">
                          <a:effectLst/>
                          <a:latin typeface="Calibri Light" panose="020F0302020204030204" pitchFamily="34" charset="0"/>
                          <a:cs typeface="Calibri Light" panose="020F0302020204030204" pitchFamily="34" charset="0"/>
                        </a:rPr>
                        <a:t>pasiente</a:t>
                      </a:r>
                      <a:r>
                        <a:rPr lang="es-MX" sz="800" b="0" spc="0" dirty="0">
                          <a:effectLst/>
                          <a:latin typeface="Calibri Light" panose="020F0302020204030204" pitchFamily="34" charset="0"/>
                          <a:cs typeface="Calibri Light" panose="020F0302020204030204" pitchFamily="34" charset="0"/>
                        </a:rPr>
                        <a:t> a la hora de enseñar</a:t>
                      </a:r>
                    </a:p>
                    <a:p>
                      <a:pPr algn="l"/>
                      <a:r>
                        <a:rPr lang="es-MX" sz="800" b="0" spc="0" dirty="0">
                          <a:effectLst/>
                          <a:latin typeface="Calibri Light" panose="020F0302020204030204" pitchFamily="34" charset="0"/>
                          <a:cs typeface="Calibri Light" panose="020F0302020204030204" pitchFamily="34" charset="0"/>
                        </a:rPr>
                        <a:t>Mi maestro, era porque el se involucrara con sus estudiantes si era </a:t>
                      </a:r>
                      <a:r>
                        <a:rPr lang="es-MX" sz="800" b="0" spc="0" dirty="0" err="1">
                          <a:effectLst/>
                          <a:latin typeface="Calibri Light" panose="020F0302020204030204" pitchFamily="34" charset="0"/>
                          <a:cs typeface="Calibri Light" panose="020F0302020204030204" pitchFamily="34" charset="0"/>
                        </a:rPr>
                        <a:t>algun</a:t>
                      </a:r>
                      <a:r>
                        <a:rPr lang="es-MX" sz="800" b="0" spc="0" dirty="0">
                          <a:effectLst/>
                          <a:latin typeface="Calibri Light" panose="020F0302020204030204" pitchFamily="34" charset="0"/>
                          <a:cs typeface="Calibri Light" panose="020F0302020204030204" pitchFamily="34" charset="0"/>
                        </a:rPr>
                        <a:t> momento de participar con ellos ibas a sus casas, </a:t>
                      </a:r>
                      <a:r>
                        <a:rPr lang="es-MX" sz="800" b="0" spc="0" dirty="0" err="1">
                          <a:effectLst/>
                          <a:latin typeface="Calibri Light" panose="020F0302020204030204" pitchFamily="34" charset="0"/>
                          <a:cs typeface="Calibri Light" panose="020F0302020204030204" pitchFamily="34" charset="0"/>
                        </a:rPr>
                        <a:t>compartia</a:t>
                      </a:r>
                      <a:r>
                        <a:rPr lang="es-MX" sz="800" b="0" spc="0" dirty="0">
                          <a:effectLst/>
                          <a:latin typeface="Calibri Light" panose="020F0302020204030204" pitchFamily="34" charset="0"/>
                          <a:cs typeface="Calibri Light" panose="020F0302020204030204" pitchFamily="34" charset="0"/>
                        </a:rPr>
                        <a:t> con nosotros, era un profesor pero a la vez un amigo </a:t>
                      </a:r>
                    </a:p>
                    <a:p>
                      <a:pPr algn="l"/>
                      <a:r>
                        <a:rPr lang="es-MX" sz="800" b="0" spc="0" dirty="0">
                          <a:effectLst/>
                          <a:latin typeface="Calibri Light" panose="020F0302020204030204" pitchFamily="34" charset="0"/>
                          <a:cs typeface="Calibri Light" panose="020F0302020204030204" pitchFamily="34" charset="0"/>
                        </a:rPr>
                        <a:t>Profesora Vilma: porque era muy cariñosa y me gustaba su </a:t>
                      </a:r>
                      <a:r>
                        <a:rPr lang="es-MX" sz="800" b="0" spc="0" dirty="0" err="1">
                          <a:effectLst/>
                          <a:latin typeface="Calibri Light" panose="020F0302020204030204" pitchFamily="34" charset="0"/>
                          <a:cs typeface="Calibri Light" panose="020F0302020204030204" pitchFamily="34" charset="0"/>
                        </a:rPr>
                        <a:t>metodologia</a:t>
                      </a:r>
                      <a:r>
                        <a:rPr lang="es-MX" sz="800" b="0" spc="0" dirty="0">
                          <a:effectLst/>
                          <a:latin typeface="Calibri Light" panose="020F0302020204030204" pitchFamily="34" charset="0"/>
                          <a:cs typeface="Calibri Light" panose="020F0302020204030204" pitchFamily="34" charset="0"/>
                        </a:rPr>
                        <a:t>.</a:t>
                      </a:r>
                    </a:p>
                    <a:p>
                      <a:pPr algn="l"/>
                      <a:r>
                        <a:rPr lang="es-MX" sz="800" b="0" spc="0" dirty="0">
                          <a:effectLst/>
                          <a:latin typeface="Calibri Light" panose="020F0302020204030204" pitchFamily="34" charset="0"/>
                          <a:cs typeface="Calibri Light" panose="020F0302020204030204" pitchFamily="34" charset="0"/>
                        </a:rPr>
                        <a:t>Ingrid, porque nos trataba super bien y era cariñosa</a:t>
                      </a:r>
                    </a:p>
                    <a:p>
                      <a:pPr algn="l"/>
                      <a:r>
                        <a:rPr lang="es-MX" sz="800" b="0" spc="0" dirty="0">
                          <a:effectLst/>
                          <a:latin typeface="Calibri Light" panose="020F0302020204030204" pitchFamily="34" charset="0"/>
                          <a:cs typeface="Calibri Light" panose="020F0302020204030204" pitchFamily="34" charset="0"/>
                        </a:rPr>
                        <a:t>Se llama Nidia y era mi maestra de jardín y siempre ha sido mi favorita por que ella me quiso mucho y siempre que hacía algo mal me corregía de la mejor manera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MX" sz="800" b="0" spc="0" dirty="0">
                          <a:effectLst/>
                          <a:latin typeface="Calibri Light" panose="020F0302020204030204" pitchFamily="34" charset="0"/>
                          <a:cs typeface="Calibri Light" panose="020F0302020204030204" pitchFamily="34" charset="0"/>
                        </a:rPr>
                        <a:t>Sandra y porque tenia una buena manera de explicarme</a:t>
                      </a:r>
                    </a:p>
                    <a:p>
                      <a:pPr algn="l"/>
                      <a:r>
                        <a:rPr lang="es-MX" sz="800" b="0" spc="0" dirty="0">
                          <a:effectLst/>
                          <a:latin typeface="Calibri Light" panose="020F0302020204030204" pitchFamily="34" charset="0"/>
                          <a:cs typeface="Calibri Light" panose="020F0302020204030204" pitchFamily="34" charset="0"/>
                        </a:rPr>
                        <a:t>Ms. </a:t>
                      </a:r>
                      <a:r>
                        <a:rPr lang="es-MX" sz="800" b="0" spc="0" dirty="0" err="1">
                          <a:effectLst/>
                          <a:latin typeface="Calibri Light" panose="020F0302020204030204" pitchFamily="34" charset="0"/>
                          <a:cs typeface="Calibri Light" panose="020F0302020204030204" pitchFamily="34" charset="0"/>
                        </a:rPr>
                        <a:t>Fieshuck</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because</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she</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is</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always</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nice</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to</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him</a:t>
                      </a:r>
                      <a:r>
                        <a:rPr lang="es-MX" sz="800" b="0" spc="0" dirty="0">
                          <a:effectLst/>
                          <a:latin typeface="Calibri Light" panose="020F0302020204030204" pitchFamily="34" charset="0"/>
                          <a:cs typeface="Calibri Light" panose="020F0302020204030204" pitchFamily="34" charset="0"/>
                        </a:rPr>
                        <a:t> (Porque ella siempre era linda con él)</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2797236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dirty="0"/>
              <a:t>¿Cómo eran las relaciones con los compañeros?</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39</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816730554"/>
              </p:ext>
            </p:extLst>
          </p:nvPr>
        </p:nvGraphicFramePr>
        <p:xfrm>
          <a:off x="133350" y="879471"/>
          <a:ext cx="8940692" cy="742188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bien unos malos y unos bueno unos nos </a:t>
                      </a:r>
                      <a:r>
                        <a:rPr lang="es-MX" sz="800" b="0" spc="0" dirty="0" err="1">
                          <a:effectLst/>
                          <a:latin typeface="Calibri Light" panose="020F0302020204030204" pitchFamily="34" charset="0"/>
                          <a:cs typeface="Calibri Light" panose="020F0302020204030204" pitchFamily="34" charset="0"/>
                        </a:rPr>
                        <a:t>pelliscamos</a:t>
                      </a:r>
                      <a:r>
                        <a:rPr lang="es-MX" sz="800" b="0" spc="0" dirty="0">
                          <a:effectLst/>
                          <a:latin typeface="Calibri Light" panose="020F0302020204030204" pitchFamily="34" charset="0"/>
                          <a:cs typeface="Calibri Light" panose="020F0302020204030204" pitchFamily="34" charset="0"/>
                        </a:rPr>
                        <a:t>  unos al otros y </a:t>
                      </a:r>
                      <a:r>
                        <a:rPr lang="es-MX" sz="800" b="0" spc="0" dirty="0" err="1">
                          <a:effectLst/>
                          <a:latin typeface="Calibri Light" panose="020F0302020204030204" pitchFamily="34" charset="0"/>
                          <a:cs typeface="Calibri Light" panose="020F0302020204030204" pitchFamily="34" charset="0"/>
                        </a:rPr>
                        <a:t>asi</a:t>
                      </a:r>
                      <a:r>
                        <a:rPr lang="es-MX" sz="800" b="0" spc="0" dirty="0">
                          <a:effectLst/>
                          <a:latin typeface="Calibri Light" panose="020F0302020204030204" pitchFamily="34" charset="0"/>
                          <a:cs typeface="Calibri Light" panose="020F0302020204030204" pitchFamily="34" charset="0"/>
                        </a:rPr>
                        <a:t> era unos buenos y unos malos</a:t>
                      </a:r>
                    </a:p>
                    <a:p>
                      <a:pPr algn="l"/>
                      <a:r>
                        <a:rPr lang="es-MX" sz="800" b="0" spc="0" dirty="0">
                          <a:effectLst/>
                          <a:latin typeface="Calibri Light" panose="020F0302020204030204" pitchFamily="34" charset="0"/>
                          <a:cs typeface="Calibri Light" panose="020F0302020204030204" pitchFamily="34" charset="0"/>
                        </a:rPr>
                        <a:t>Bien porque todavía habla con ellos</a:t>
                      </a:r>
                    </a:p>
                    <a:p>
                      <a:pPr algn="l"/>
                      <a:r>
                        <a:rPr lang="es-MX" sz="800" b="0" spc="0" dirty="0">
                          <a:effectLst/>
                          <a:latin typeface="Calibri Light" panose="020F0302020204030204" pitchFamily="34" charset="0"/>
                          <a:cs typeface="Calibri Light" panose="020F0302020204030204" pitchFamily="34" charset="0"/>
                        </a:rPr>
                        <a:t>Muy buena, era excelente, porque yo tuve la fortuna de haber tenido a unos compañeros amigos que eran de familia y al ser de familia eran muy buenos para tener un buen comportamiento y unos buenos amigos y eso que los papás de ellos eran también muy buenas personas. Entonces tuve la fortuna de tener buenos amigos y por eso tener un buen comportamiento.</a:t>
                      </a:r>
                    </a:p>
                    <a:p>
                      <a:pPr algn="l"/>
                      <a:r>
                        <a:rPr lang="es-MX" sz="800" b="0" spc="0" dirty="0">
                          <a:effectLst/>
                          <a:latin typeface="Calibri Light" panose="020F0302020204030204" pitchFamily="34" charset="0"/>
                          <a:cs typeface="Calibri Light" panose="020F0302020204030204" pitchFamily="34" charset="0"/>
                        </a:rPr>
                        <a:t>"Noris: A veces peleábamos por el puesto, arrímate, no te arrimes, pero eso era una relación normal de niños que a esa edad no puede ser de maldad. Al otro día le decía yo a tu abuelo que en el evangelio dice que uno debe de ser como niños por que cómo hacen los niños? pelean, se empujan y se quitan el juguete y al ratico es tipo Pedrito vente vamos a jugar, ya se pasó la </a:t>
                      </a:r>
                      <a:r>
                        <a:rPr lang="es-MX" sz="800" b="0" spc="0" dirty="0" err="1">
                          <a:effectLst/>
                          <a:latin typeface="Calibri Light" panose="020F0302020204030204" pitchFamily="34" charset="0"/>
                          <a:cs typeface="Calibri Light" panose="020F0302020204030204" pitchFamily="34" charset="0"/>
                        </a:rPr>
                        <a:t>rabia.Entrevistadora</a:t>
                      </a:r>
                      <a:r>
                        <a:rPr lang="es-MX" sz="800" b="0" spc="0" dirty="0">
                          <a:effectLst/>
                          <a:latin typeface="Calibri Light" panose="020F0302020204030204" pitchFamily="34" charset="0"/>
                          <a:cs typeface="Calibri Light" panose="020F0302020204030204" pitchFamily="34" charset="0"/>
                        </a:rPr>
                        <a:t>: O sea no son </a:t>
                      </a:r>
                      <a:r>
                        <a:rPr lang="es-MX" sz="800" b="0" spc="0" dirty="0" err="1">
                          <a:effectLst/>
                          <a:latin typeface="Calibri Light" panose="020F0302020204030204" pitchFamily="34" charset="0"/>
                          <a:cs typeface="Calibri Light" panose="020F0302020204030204" pitchFamily="34" charset="0"/>
                        </a:rPr>
                        <a:t>orgullososNoris</a:t>
                      </a:r>
                      <a:r>
                        <a:rPr lang="es-MX" sz="800" b="0" spc="0" dirty="0">
                          <a:effectLst/>
                          <a:latin typeface="Calibri Light" panose="020F0302020204030204" pitchFamily="34" charset="0"/>
                          <a:cs typeface="Calibri Light" panose="020F0302020204030204" pitchFamily="34" charset="0"/>
                        </a:rPr>
                        <a:t>: No, no en los niños tu no ves eso así aunque hay gente que comenta que hay niños que son violentos y bueno eso tiene un principio. Si los niños ven violencia en las calles, violencia intrafamiliar, eso los desconcentra mucho, puede alterar a un niño, entonces llegan al colegio y pueden descargar esa rabia, van mal presagiados y pueden llevarse mal con algunos compañeritos."</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Bien con todos</a:t>
                      </a:r>
                    </a:p>
                    <a:p>
                      <a:pPr algn="l"/>
                      <a:r>
                        <a:rPr lang="es-MX" sz="800" b="0" spc="0" dirty="0">
                          <a:effectLst/>
                          <a:latin typeface="Calibri Light" panose="020F0302020204030204" pitchFamily="34" charset="0"/>
                          <a:cs typeface="Calibri Light" panose="020F0302020204030204" pitchFamily="34" charset="0"/>
                        </a:rPr>
                        <a:t>Escolar, amigos de estudio.</a:t>
                      </a:r>
                    </a:p>
                    <a:p>
                      <a:pPr algn="l"/>
                      <a:r>
                        <a:rPr lang="es-MX" sz="800" b="0" spc="0" dirty="0">
                          <a:effectLst/>
                          <a:latin typeface="Calibri Light" panose="020F0302020204030204" pitchFamily="34" charset="0"/>
                          <a:cs typeface="Calibri Light" panose="020F0302020204030204" pitchFamily="34" charset="0"/>
                        </a:rPr>
                        <a:t>Eran mas hombres que mujeres pero siempre había respeto y eran muy unidos.</a:t>
                      </a:r>
                    </a:p>
                    <a:p>
                      <a:pPr algn="l"/>
                      <a:r>
                        <a:rPr lang="es-MX" sz="800" b="0" spc="0" dirty="0">
                          <a:effectLst/>
                          <a:latin typeface="Calibri Light" panose="020F0302020204030204" pitchFamily="34" charset="0"/>
                          <a:cs typeface="Calibri Light" panose="020F0302020204030204" pitchFamily="34" charset="0"/>
                        </a:rPr>
                        <a:t>Muy bueno y respetuosos, unidos</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Buena ya que tenían buen comportamiento todos, eran unidos y tenían buena disciplina</a:t>
                      </a:r>
                    </a:p>
                    <a:p>
                      <a:pPr algn="l"/>
                      <a:r>
                        <a:rPr lang="es-MX" sz="800" b="0" spc="0" dirty="0">
                          <a:effectLst/>
                          <a:latin typeface="Calibri Light" panose="020F0302020204030204" pitchFamily="34" charset="0"/>
                          <a:cs typeface="Calibri Light" panose="020F0302020204030204" pitchFamily="34" charset="0"/>
                        </a:rPr>
                        <a:t>BIEN ERAMOS MUY UNIDOS Y  NOS APOYÁBAMOS EN TODO </a:t>
                      </a:r>
                    </a:p>
                    <a:p>
                      <a:pPr algn="l"/>
                      <a:r>
                        <a:rPr lang="es-MX" sz="800" b="0" spc="0" dirty="0">
                          <a:effectLst/>
                          <a:latin typeface="Calibri Light" panose="020F0302020204030204" pitchFamily="34" charset="0"/>
                          <a:cs typeface="Calibri Light" panose="020F0302020204030204" pitchFamily="34" charset="0"/>
                        </a:rPr>
                        <a:t>Excelente todavía me llaman los que estudiaron conmigo en preescolar, los de bachillerato, los de primaria por ahí me llaman.</a:t>
                      </a:r>
                    </a:p>
                    <a:p>
                      <a:pPr algn="l"/>
                      <a:r>
                        <a:rPr lang="es-MX" sz="800" b="0" spc="0" dirty="0">
                          <a:effectLst/>
                          <a:latin typeface="Calibri Light" panose="020F0302020204030204" pitchFamily="34" charset="0"/>
                          <a:cs typeface="Calibri Light" panose="020F0302020204030204" pitchFamily="34" charset="0"/>
                        </a:rPr>
                        <a:t>muy buenas</a:t>
                      </a:r>
                    </a:p>
                    <a:p>
                      <a:pPr algn="l"/>
                      <a:r>
                        <a:rPr lang="es-MX" sz="800" b="0" spc="0" dirty="0">
                          <a:effectLst/>
                          <a:latin typeface="Calibri Light" panose="020F0302020204030204" pitchFamily="34" charset="0"/>
                          <a:cs typeface="Calibri Light" panose="020F0302020204030204" pitchFamily="34" charset="0"/>
                        </a:rPr>
                        <a:t>Buena </a:t>
                      </a:r>
                    </a:p>
                    <a:p>
                      <a:pPr algn="l"/>
                      <a:r>
                        <a:rPr lang="es-MX" sz="800" b="0" spc="0" dirty="0">
                          <a:effectLst/>
                          <a:latin typeface="Calibri Light" panose="020F0302020204030204" pitchFamily="34" charset="0"/>
                          <a:cs typeface="Calibri Light" panose="020F0302020204030204" pitchFamily="34" charset="0"/>
                        </a:rPr>
                        <a:t>Bien de recocha</a:t>
                      </a:r>
                    </a:p>
                    <a:p>
                      <a:pPr algn="l"/>
                      <a:r>
                        <a:rPr lang="es-MX" sz="800" b="0" spc="0" dirty="0">
                          <a:effectLst/>
                          <a:latin typeface="Calibri Light" panose="020F0302020204030204" pitchFamily="34" charset="0"/>
                          <a:cs typeface="Calibri Light" panose="020F0302020204030204" pitchFamily="34" charset="0"/>
                        </a:rPr>
                        <a:t>Tuve muy buenas relaciones con algunas compañera y comunicación con ellas y teníamos muy buena comunicación, mucha </a:t>
                      </a:r>
                      <a:r>
                        <a:rPr lang="es-MX" sz="800" b="0" spc="0" dirty="0" err="1">
                          <a:effectLst/>
                          <a:latin typeface="Calibri Light" panose="020F0302020204030204" pitchFamily="34" charset="0"/>
                          <a:cs typeface="Calibri Light" panose="020F0302020204030204" pitchFamily="34" charset="0"/>
                        </a:rPr>
                        <a:t>empatia</a:t>
                      </a:r>
                      <a:r>
                        <a:rPr lang="es-MX" sz="800" b="0" spc="0" dirty="0">
                          <a:effectLst/>
                          <a:latin typeface="Calibri Light" panose="020F0302020204030204" pitchFamily="34" charset="0"/>
                          <a:cs typeface="Calibri Light" panose="020F0302020204030204" pitchFamily="34" charset="0"/>
                        </a:rPr>
                        <a:t>.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Era excelente, compartíamos entre todos, había más compañerismo, más solidaridad pues cómo vivíamos todos en el mismo barrio, ya que la escuela también quedaba en el mismo barrio nos íbamos juntos, nos regresábamos juntos, nos reuníamos para hacer las tareas, la verdad es que había mucha colaboración.</a:t>
                      </a:r>
                    </a:p>
                    <a:p>
                      <a:pPr algn="l"/>
                      <a:r>
                        <a:rPr lang="es-MX" sz="800" b="0" spc="0" dirty="0">
                          <a:effectLst/>
                          <a:latin typeface="Calibri Light" panose="020F0302020204030204" pitchFamily="34" charset="0"/>
                          <a:cs typeface="Calibri Light" panose="020F0302020204030204" pitchFamily="34" charset="0"/>
                        </a:rPr>
                        <a:t>Muy buena.</a:t>
                      </a:r>
                    </a:p>
                    <a:p>
                      <a:pPr algn="l"/>
                      <a:r>
                        <a:rPr lang="es-MX" sz="800" b="0" spc="0" dirty="0">
                          <a:effectLst/>
                          <a:latin typeface="Calibri Light" panose="020F0302020204030204" pitchFamily="34" charset="0"/>
                          <a:cs typeface="Calibri Light" panose="020F0302020204030204" pitchFamily="34" charset="0"/>
                        </a:rPr>
                        <a:t>Tenia un grupo de amigos, me lleve muy bien con ellos, y cuando los trabajos eran en grupos era excelente</a:t>
                      </a:r>
                    </a:p>
                    <a:p>
                      <a:pPr algn="l"/>
                      <a:r>
                        <a:rPr lang="es-MX" sz="800" b="0" spc="0" dirty="0">
                          <a:effectLst/>
                          <a:latin typeface="Calibri Light" panose="020F0302020204030204" pitchFamily="34" charset="0"/>
                          <a:cs typeface="Calibri Light" panose="020F0302020204030204" pitchFamily="34" charset="0"/>
                        </a:rPr>
                        <a:t>Buena, siempre tuve una buena relación con mis compañeros.</a:t>
                      </a:r>
                    </a:p>
                    <a:p>
                      <a:pPr algn="l"/>
                      <a:r>
                        <a:rPr lang="es-MX" sz="800" b="0" spc="0" dirty="0">
                          <a:effectLst/>
                          <a:latin typeface="Calibri Light" panose="020F0302020204030204" pitchFamily="34" charset="0"/>
                          <a:cs typeface="Calibri Light" panose="020F0302020204030204" pitchFamily="34" charset="0"/>
                        </a:rPr>
                        <a:t>Buena siempre se </a:t>
                      </a:r>
                      <a:r>
                        <a:rPr lang="es-MX" sz="800" b="0" spc="0" dirty="0" err="1">
                          <a:effectLst/>
                          <a:latin typeface="Calibri Light" panose="020F0302020204030204" pitchFamily="34" charset="0"/>
                          <a:cs typeface="Calibri Light" panose="020F0302020204030204" pitchFamily="34" charset="0"/>
                        </a:rPr>
                        <a:t>entendia</a:t>
                      </a:r>
                      <a:r>
                        <a:rPr lang="es-MX" sz="800" b="0" spc="0" dirty="0">
                          <a:effectLst/>
                          <a:latin typeface="Calibri Light" panose="020F0302020204030204" pitchFamily="34" charset="0"/>
                          <a:cs typeface="Calibri Light" panose="020F0302020204030204" pitchFamily="34" charset="0"/>
                        </a:rPr>
                        <a:t> con sus compañeros.</a:t>
                      </a:r>
                    </a:p>
                    <a:p>
                      <a:pPr algn="l"/>
                      <a:r>
                        <a:rPr lang="es-MX" sz="800" b="0" spc="0" dirty="0">
                          <a:effectLst/>
                          <a:latin typeface="Calibri Light" panose="020F0302020204030204" pitchFamily="34" charset="0"/>
                          <a:cs typeface="Calibri Light" panose="020F0302020204030204" pitchFamily="34" charset="0"/>
                        </a:rPr>
                        <a:t>No era una persona muy sociable , era muy callada y no socializaba  mucho con los compañeros.</a:t>
                      </a:r>
                    </a:p>
                    <a:p>
                      <a:pPr algn="l"/>
                      <a:r>
                        <a:rPr lang="es-MX" sz="800" b="0" spc="0" dirty="0" err="1">
                          <a:effectLst/>
                          <a:latin typeface="Calibri Light" panose="020F0302020204030204" pitchFamily="34" charset="0"/>
                          <a:cs typeface="Calibri Light" panose="020F0302020204030204" pitchFamily="34" charset="0"/>
                        </a:rPr>
                        <a:t>bien,antes</a:t>
                      </a:r>
                      <a:r>
                        <a:rPr lang="es-MX" sz="800" b="0" spc="0" dirty="0">
                          <a:effectLst/>
                          <a:latin typeface="Calibri Light" panose="020F0302020204030204" pitchFamily="34" charset="0"/>
                          <a:cs typeface="Calibri Light" panose="020F0302020204030204" pitchFamily="34" charset="0"/>
                        </a:rPr>
                        <a:t> no se veía tantas </a:t>
                      </a:r>
                      <a:r>
                        <a:rPr lang="es-MX" sz="800" b="0" spc="0" dirty="0" err="1">
                          <a:effectLst/>
                          <a:latin typeface="Calibri Light" panose="020F0302020204030204" pitchFamily="34" charset="0"/>
                          <a:cs typeface="Calibri Light" panose="020F0302020204030204" pitchFamily="34" charset="0"/>
                        </a:rPr>
                        <a:t>pelas,tanto</a:t>
                      </a:r>
                      <a:r>
                        <a:rPr lang="es-MX" sz="800" b="0" spc="0" dirty="0">
                          <a:effectLst/>
                          <a:latin typeface="Calibri Light" panose="020F0302020204030204" pitchFamily="34" charset="0"/>
                          <a:cs typeface="Calibri Light" panose="020F0302020204030204" pitchFamily="34" charset="0"/>
                        </a:rPr>
                        <a:t> conflicto entre compañeros como hoy en día </a:t>
                      </a:r>
                    </a:p>
                    <a:p>
                      <a:pPr algn="l"/>
                      <a:r>
                        <a:rPr lang="es-MX" sz="800" b="0" spc="0" dirty="0">
                          <a:effectLst/>
                          <a:latin typeface="Calibri Light" panose="020F0302020204030204" pitchFamily="34" charset="0"/>
                          <a:cs typeface="Calibri Light" panose="020F0302020204030204" pitchFamily="34" charset="0"/>
                        </a:rPr>
                        <a:t>Bien, siempre estaban los grupitos y yo estaba en el que hacía bullying </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pues eran muy traviesos, </a:t>
                      </a:r>
                      <a:r>
                        <a:rPr lang="es-MX" sz="800" b="0" spc="0" dirty="0" err="1">
                          <a:effectLst/>
                          <a:latin typeface="Calibri Light" panose="020F0302020204030204" pitchFamily="34" charset="0"/>
                          <a:cs typeface="Calibri Light" panose="020F0302020204030204" pitchFamily="34" charset="0"/>
                        </a:rPr>
                        <a:t>hacian</a:t>
                      </a:r>
                      <a:r>
                        <a:rPr lang="es-MX" sz="800" b="0" spc="0" dirty="0">
                          <a:effectLst/>
                          <a:latin typeface="Calibri Light" panose="020F0302020204030204" pitchFamily="34" charset="0"/>
                          <a:cs typeface="Calibri Light" panose="020F0302020204030204" pitchFamily="34" charset="0"/>
                        </a:rPr>
                        <a:t> mucha travesura, </a:t>
                      </a:r>
                      <a:r>
                        <a:rPr lang="es-MX" sz="800" b="0" spc="0" dirty="0" err="1">
                          <a:effectLst/>
                          <a:latin typeface="Calibri Light" panose="020F0302020204030204" pitchFamily="34" charset="0"/>
                          <a:cs typeface="Calibri Light" panose="020F0302020204030204" pitchFamily="34" charset="0"/>
                        </a:rPr>
                        <a:t>aveces</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salian</a:t>
                      </a:r>
                      <a:r>
                        <a:rPr lang="es-MX" sz="800" b="0" spc="0" dirty="0">
                          <a:effectLst/>
                          <a:latin typeface="Calibri Light" panose="020F0302020204030204" pitchFamily="34" charset="0"/>
                          <a:cs typeface="Calibri Light" panose="020F0302020204030204" pitchFamily="34" charset="0"/>
                        </a:rPr>
                        <a:t> y se volaban de clases, </a:t>
                      </a:r>
                      <a:r>
                        <a:rPr lang="es-MX" sz="800" b="0" spc="0" dirty="0" err="1">
                          <a:effectLst/>
                          <a:latin typeface="Calibri Light" panose="020F0302020204030204" pitchFamily="34" charset="0"/>
                          <a:cs typeface="Calibri Light" panose="020F0302020204030204" pitchFamily="34" charset="0"/>
                        </a:rPr>
                        <a:t>hacian</a:t>
                      </a:r>
                      <a:r>
                        <a:rPr lang="es-MX" sz="800" b="0" spc="0" dirty="0">
                          <a:effectLst/>
                          <a:latin typeface="Calibri Light" panose="020F0302020204030204" pitchFamily="34" charset="0"/>
                          <a:cs typeface="Calibri Light" panose="020F0302020204030204" pitchFamily="34" charset="0"/>
                        </a:rPr>
                        <a:t> travesuras se iban </a:t>
                      </a:r>
                      <a:r>
                        <a:rPr lang="es-MX" sz="800" b="0" spc="0" dirty="0" err="1">
                          <a:effectLst/>
                          <a:latin typeface="Calibri Light" panose="020F0302020204030204" pitchFamily="34" charset="0"/>
                          <a:cs typeface="Calibri Light" panose="020F0302020204030204" pitchFamily="34" charset="0"/>
                        </a:rPr>
                        <a:t>pa</a:t>
                      </a:r>
                      <a:r>
                        <a:rPr lang="es-MX" sz="800" b="0" spc="0" dirty="0">
                          <a:effectLst/>
                          <a:latin typeface="Calibri Light" panose="020F0302020204030204" pitchFamily="34" charset="0"/>
                          <a:cs typeface="Calibri Light" panose="020F0302020204030204" pitchFamily="34" charset="0"/>
                        </a:rPr>
                        <a:t> el monte y </a:t>
                      </a:r>
                      <a:r>
                        <a:rPr lang="es-MX" sz="800" b="0" spc="0" dirty="0" err="1">
                          <a:effectLst/>
                          <a:latin typeface="Calibri Light" panose="020F0302020204030204" pitchFamily="34" charset="0"/>
                          <a:cs typeface="Calibri Light" panose="020F0302020204030204" pitchFamily="34" charset="0"/>
                        </a:rPr>
                        <a:t>asi</a:t>
                      </a:r>
                      <a:endParaRPr lang="es-MX" sz="800" b="0" spc="0" dirty="0">
                        <a:effectLst/>
                        <a:latin typeface="Calibri Light" panose="020F0302020204030204" pitchFamily="34" charset="0"/>
                        <a:cs typeface="Calibri Light" panose="020F0302020204030204" pitchFamily="34" charset="0"/>
                      </a:endParaRPr>
                    </a:p>
                    <a:p>
                      <a:pPr algn="l"/>
                      <a:r>
                        <a:rPr lang="es-MX" sz="800" b="0" spc="0" dirty="0">
                          <a:effectLst/>
                          <a:latin typeface="Calibri Light" panose="020F0302020204030204" pitchFamily="34" charset="0"/>
                          <a:cs typeface="Calibri Light" panose="020F0302020204030204" pitchFamily="34" charset="0"/>
                        </a:rPr>
                        <a:t>Buena, me sacaban de clase para que no molestara</a:t>
                      </a:r>
                    </a:p>
                    <a:p>
                      <a:pPr algn="l"/>
                      <a:r>
                        <a:rPr lang="es-MX" sz="800" b="0" spc="0" dirty="0">
                          <a:effectLst/>
                          <a:latin typeface="Calibri Light" panose="020F0302020204030204" pitchFamily="34" charset="0"/>
                          <a:cs typeface="Calibri Light" panose="020F0302020204030204" pitchFamily="34" charset="0"/>
                        </a:rPr>
                        <a:t>Divertidas</a:t>
                      </a:r>
                    </a:p>
                    <a:p>
                      <a:pPr algn="l"/>
                      <a:r>
                        <a:rPr lang="es-MX" sz="800" b="0" spc="0" dirty="0">
                          <a:effectLst/>
                          <a:latin typeface="Calibri Light" panose="020F0302020204030204" pitchFamily="34" charset="0"/>
                          <a:cs typeface="Calibri Light" panose="020F0302020204030204" pitchFamily="34" charset="0"/>
                        </a:rPr>
                        <a:t>Al principio que ingrese era muy duro por lo que </a:t>
                      </a:r>
                      <a:r>
                        <a:rPr lang="es-MX" sz="800" b="0" spc="0" dirty="0" err="1">
                          <a:effectLst/>
                          <a:latin typeface="Calibri Light" panose="020F0302020204030204" pitchFamily="34" charset="0"/>
                          <a:cs typeface="Calibri Light" panose="020F0302020204030204" pitchFamily="34" charset="0"/>
                        </a:rPr>
                        <a:t>sufria</a:t>
                      </a:r>
                      <a:r>
                        <a:rPr lang="es-MX" sz="800" b="0" spc="0" dirty="0">
                          <a:effectLst/>
                          <a:latin typeface="Calibri Light" panose="020F0302020204030204" pitchFamily="34" charset="0"/>
                          <a:cs typeface="Calibri Light" panose="020F0302020204030204" pitchFamily="34" charset="0"/>
                        </a:rPr>
                        <a:t> de bullying porque tenia los dientes super mega grandes, tenia la dentadura afuera, siempre tuve como roces pero ya después se fue mermando todo. Hoy en día tengo una excelente relación con ellos </a:t>
                      </a:r>
                    </a:p>
                    <a:p>
                      <a:pPr algn="l"/>
                      <a:r>
                        <a:rPr lang="es-MX" sz="800" b="0" spc="0" dirty="0">
                          <a:effectLst/>
                          <a:latin typeface="Calibri Light" panose="020F0302020204030204" pitchFamily="34" charset="0"/>
                          <a:cs typeface="Calibri Light" panose="020F0302020204030204" pitchFamily="34" charset="0"/>
                        </a:rPr>
                        <a:t>Divina era muy buena nuestra </a:t>
                      </a:r>
                      <a:r>
                        <a:rPr lang="es-MX" sz="800" b="0" spc="0" dirty="0" err="1">
                          <a:effectLst/>
                          <a:latin typeface="Calibri Light" panose="020F0302020204030204" pitchFamily="34" charset="0"/>
                          <a:cs typeface="Calibri Light" panose="020F0302020204030204" pitchFamily="34" charset="0"/>
                        </a:rPr>
                        <a:t>relacion</a:t>
                      </a:r>
                      <a:r>
                        <a:rPr lang="es-MX" sz="800" b="0" spc="0" dirty="0">
                          <a:effectLst/>
                          <a:latin typeface="Calibri Light" panose="020F0302020204030204" pitchFamily="34" charset="0"/>
                          <a:cs typeface="Calibri Light" panose="020F0302020204030204" pitchFamily="34" charset="0"/>
                        </a:rPr>
                        <a:t> , pero </a:t>
                      </a:r>
                      <a:r>
                        <a:rPr lang="es-MX" sz="800" b="0" spc="0" dirty="0" err="1">
                          <a:effectLst/>
                          <a:latin typeface="Calibri Light" panose="020F0302020204030204" pitchFamily="34" charset="0"/>
                          <a:cs typeface="Calibri Light" panose="020F0302020204030204" pitchFamily="34" charset="0"/>
                        </a:rPr>
                        <a:t>aveces</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habian</a:t>
                      </a:r>
                      <a:r>
                        <a:rPr lang="es-MX" sz="800" b="0" spc="0" dirty="0">
                          <a:effectLst/>
                          <a:latin typeface="Calibri Light" panose="020F0302020204030204" pitchFamily="34" charset="0"/>
                          <a:cs typeface="Calibri Light" panose="020F0302020204030204" pitchFamily="34" charset="0"/>
                        </a:rPr>
                        <a:t> conflictos.</a:t>
                      </a:r>
                    </a:p>
                    <a:p>
                      <a:pPr algn="l"/>
                      <a:r>
                        <a:rPr lang="es-MX" sz="800" b="0" spc="0" dirty="0">
                          <a:effectLst/>
                          <a:latin typeface="Calibri Light" panose="020F0302020204030204" pitchFamily="34" charset="0"/>
                          <a:cs typeface="Calibri Light" panose="020F0302020204030204" pitchFamily="34" charset="0"/>
                        </a:rPr>
                        <a:t>Era normal, solo </a:t>
                      </a:r>
                      <a:r>
                        <a:rPr lang="es-MX" sz="800" b="0" spc="0" dirty="0" err="1">
                          <a:effectLst/>
                          <a:latin typeface="Calibri Light" panose="020F0302020204030204" pitchFamily="34" charset="0"/>
                          <a:cs typeface="Calibri Light" panose="020F0302020204030204" pitchFamily="34" charset="0"/>
                        </a:rPr>
                        <a:t>jugabamos</a:t>
                      </a:r>
                      <a:r>
                        <a:rPr lang="es-MX" sz="800" b="0" spc="0" dirty="0">
                          <a:effectLst/>
                          <a:latin typeface="Calibri Light" panose="020F0302020204030204" pitchFamily="34" charset="0"/>
                          <a:cs typeface="Calibri Light" panose="020F0302020204030204" pitchFamily="34" charset="0"/>
                        </a:rPr>
                        <a:t> y ya</a:t>
                      </a:r>
                    </a:p>
                    <a:p>
                      <a:pPr algn="l"/>
                      <a:r>
                        <a:rPr lang="es-MX" sz="800" b="0" spc="0" dirty="0">
                          <a:effectLst/>
                          <a:latin typeface="Calibri Light" panose="020F0302020204030204" pitchFamily="34" charset="0"/>
                          <a:cs typeface="Calibri Light" panose="020F0302020204030204" pitchFamily="34" charset="0"/>
                        </a:rPr>
                        <a:t>No era tan buena pero tampoco tan mala, era más o menos, me la llevaba mejor con unos que con otros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CO" sz="800" b="0" spc="0" dirty="0">
                          <a:effectLst/>
                          <a:latin typeface="Calibri Light" panose="020F0302020204030204" pitchFamily="34" charset="0"/>
                          <a:cs typeface="Calibri Light" panose="020F0302020204030204" pitchFamily="34" charset="0"/>
                        </a:rPr>
                        <a:t>Muy bien</a:t>
                      </a:r>
                    </a:p>
                    <a:p>
                      <a:pPr algn="l"/>
                      <a:r>
                        <a:rPr lang="es-CO" sz="800" b="0" spc="0" dirty="0">
                          <a:effectLst/>
                          <a:latin typeface="Calibri Light" panose="020F0302020204030204" pitchFamily="34" charset="0"/>
                          <a:cs typeface="Calibri Light" panose="020F0302020204030204" pitchFamily="34" charset="0"/>
                        </a:rPr>
                        <a:t>Good (Bien)</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237709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s-CO"/>
              <a:t>4</a:t>
            </a:fld>
            <a:endParaRPr/>
          </a:p>
        </p:txBody>
      </p:sp>
      <p:pic>
        <p:nvPicPr>
          <p:cNvPr id="130" name="Google Shape;130;p19"/>
          <p:cNvPicPr preferRelativeResize="0"/>
          <p:nvPr/>
        </p:nvPicPr>
        <p:blipFill>
          <a:blip r:embed="rId3">
            <a:alphaModFix/>
          </a:blip>
          <a:stretch>
            <a:fillRect/>
          </a:stretch>
        </p:blipFill>
        <p:spPr>
          <a:xfrm>
            <a:off x="152400" y="152400"/>
            <a:ext cx="8718599" cy="6054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A819F0-F4F9-434D-A1F6-208253B9C5E8}"/>
              </a:ext>
            </a:extLst>
          </p:cNvPr>
          <p:cNvSpPr>
            <a:spLocks noGrp="1"/>
          </p:cNvSpPr>
          <p:nvPr>
            <p:ph type="title"/>
          </p:nvPr>
        </p:nvSpPr>
        <p:spPr>
          <a:xfrm>
            <a:off x="69958" y="116633"/>
            <a:ext cx="9004084" cy="983443"/>
          </a:xfrm>
        </p:spPr>
        <p:txBody>
          <a:bodyPr/>
          <a:lstStyle/>
          <a:p>
            <a:r>
              <a:rPr lang="es-MX" sz="2400" dirty="0"/>
              <a:t>¿Cuando era niño/a en qué actividades del pueblo/comunidad participaba?</a:t>
            </a:r>
          </a:p>
        </p:txBody>
      </p:sp>
      <p:sp>
        <p:nvSpPr>
          <p:cNvPr id="4" name="Marcador de número de diapositiva 3">
            <a:extLst>
              <a:ext uri="{FF2B5EF4-FFF2-40B4-BE49-F238E27FC236}">
                <a16:creationId xmlns:a16="http://schemas.microsoft.com/office/drawing/2014/main" xmlns="" id="{20FFE987-12DB-495B-8A9E-EE6F01E416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CO" smtClean="0"/>
              <a:t>40</a:t>
            </a:fld>
            <a:endParaRPr lang="es-CO"/>
          </a:p>
        </p:txBody>
      </p:sp>
      <p:graphicFrame>
        <p:nvGraphicFramePr>
          <p:cNvPr id="5" name="Tabla 4">
            <a:extLst>
              <a:ext uri="{FF2B5EF4-FFF2-40B4-BE49-F238E27FC236}">
                <a16:creationId xmlns:a16="http://schemas.microsoft.com/office/drawing/2014/main" xmlns="" id="{8C4F2461-60DF-4970-AE48-7D8353532099}"/>
              </a:ext>
            </a:extLst>
          </p:cNvPr>
          <p:cNvGraphicFramePr>
            <a:graphicFrameLocks noGrp="1"/>
          </p:cNvGraphicFramePr>
          <p:nvPr>
            <p:extLst>
              <p:ext uri="{D42A27DB-BD31-4B8C-83A1-F6EECF244321}">
                <p14:modId xmlns:p14="http://schemas.microsoft.com/office/powerpoint/2010/main" val="309724070"/>
              </p:ext>
            </p:extLst>
          </p:nvPr>
        </p:nvGraphicFramePr>
        <p:xfrm>
          <a:off x="133350" y="879471"/>
          <a:ext cx="8940692" cy="5958840"/>
        </p:xfrm>
        <a:graphic>
          <a:graphicData uri="http://schemas.openxmlformats.org/drawingml/2006/table">
            <a:tbl>
              <a:tblPr firstRow="1" bandRow="1">
                <a:tableStyleId>{7FC8B766-3668-49A2-88A5-858B83550D40}</a:tableStyleId>
              </a:tblPr>
              <a:tblGrid>
                <a:gridCol w="333375">
                  <a:extLst>
                    <a:ext uri="{9D8B030D-6E8A-4147-A177-3AD203B41FA5}">
                      <a16:colId xmlns:a16="http://schemas.microsoft.com/office/drawing/2014/main" xmlns="" val="610335432"/>
                    </a:ext>
                  </a:extLst>
                </a:gridCol>
                <a:gridCol w="1394677">
                  <a:extLst>
                    <a:ext uri="{9D8B030D-6E8A-4147-A177-3AD203B41FA5}">
                      <a16:colId xmlns:a16="http://schemas.microsoft.com/office/drawing/2014/main" xmlns="" val="2386133649"/>
                    </a:ext>
                  </a:extLst>
                </a:gridCol>
                <a:gridCol w="1442528">
                  <a:extLst>
                    <a:ext uri="{9D8B030D-6E8A-4147-A177-3AD203B41FA5}">
                      <a16:colId xmlns:a16="http://schemas.microsoft.com/office/drawing/2014/main" xmlns="" val="3542616888"/>
                    </a:ext>
                  </a:extLst>
                </a:gridCol>
                <a:gridCol w="1442528">
                  <a:extLst>
                    <a:ext uri="{9D8B030D-6E8A-4147-A177-3AD203B41FA5}">
                      <a16:colId xmlns:a16="http://schemas.microsoft.com/office/drawing/2014/main" xmlns="" val="886979280"/>
                    </a:ext>
                  </a:extLst>
                </a:gridCol>
                <a:gridCol w="1442528">
                  <a:extLst>
                    <a:ext uri="{9D8B030D-6E8A-4147-A177-3AD203B41FA5}">
                      <a16:colId xmlns:a16="http://schemas.microsoft.com/office/drawing/2014/main" xmlns="" val="1327831290"/>
                    </a:ext>
                  </a:extLst>
                </a:gridCol>
                <a:gridCol w="1442528">
                  <a:extLst>
                    <a:ext uri="{9D8B030D-6E8A-4147-A177-3AD203B41FA5}">
                      <a16:colId xmlns:a16="http://schemas.microsoft.com/office/drawing/2014/main" xmlns="" val="1292203442"/>
                    </a:ext>
                  </a:extLst>
                </a:gridCol>
                <a:gridCol w="1442528">
                  <a:extLst>
                    <a:ext uri="{9D8B030D-6E8A-4147-A177-3AD203B41FA5}">
                      <a16:colId xmlns:a16="http://schemas.microsoft.com/office/drawing/2014/main" xmlns="" val="1493259537"/>
                    </a:ext>
                  </a:extLst>
                </a:gridCol>
              </a:tblGrid>
              <a:tr h="370840">
                <a:tc>
                  <a:txBody>
                    <a:bodyPr/>
                    <a:lstStyle/>
                    <a:p>
                      <a:pPr algn="ctr"/>
                      <a:endParaRPr lang="es-CO" sz="800" b="1" spc="300" dirty="0">
                        <a:effectLst/>
                        <a:latin typeface="Abadi" panose="020B0604020104020204" pitchFamily="34" charset="0"/>
                        <a:cs typeface="Cavolini" panose="03000502040302020204" pitchFamily="66" charset="0"/>
                      </a:endParaRP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Silenciosa </a:t>
                      </a:r>
                    </a:p>
                  </a:txBody>
                  <a:tcPr anchor="ctr">
                    <a:solidFill>
                      <a:srgbClr val="FFF0E5"/>
                    </a:solidFill>
                  </a:tcPr>
                </a:tc>
                <a:tc>
                  <a:txBody>
                    <a:bodyPr/>
                    <a:lstStyle/>
                    <a:p>
                      <a:pPr algn="ctr"/>
                      <a:r>
                        <a:rPr lang="es-CO" sz="900" b="1" spc="0" dirty="0">
                          <a:effectLst/>
                          <a:latin typeface="Abadi" panose="020B0604020104020204" pitchFamily="34" charset="0"/>
                          <a:cs typeface="Cavolini" panose="03000502040302020204" pitchFamily="66" charset="0"/>
                        </a:rPr>
                        <a:t>Generación Baby </a:t>
                      </a:r>
                      <a:r>
                        <a:rPr lang="es-CO" sz="900" b="1" spc="0" dirty="0" err="1">
                          <a:effectLst/>
                          <a:latin typeface="Abadi" panose="020B0604020104020204" pitchFamily="34" charset="0"/>
                          <a:cs typeface="Cavolini" panose="03000502040302020204" pitchFamily="66" charset="0"/>
                        </a:rPr>
                        <a:t>Boomers</a:t>
                      </a:r>
                      <a:r>
                        <a:rPr lang="es-CO" sz="900" b="1" spc="0" dirty="0">
                          <a:effectLst/>
                          <a:latin typeface="Abadi" panose="020B0604020104020204" pitchFamily="34" charset="0"/>
                          <a:cs typeface="Cavolini" panose="03000502040302020204" pitchFamily="66" charset="0"/>
                        </a:rPr>
                        <a:t> </a:t>
                      </a:r>
                    </a:p>
                  </a:txBody>
                  <a:tcPr anchor="ctr">
                    <a:solidFill>
                      <a:srgbClr val="00CC00"/>
                    </a:solidFill>
                  </a:tcPr>
                </a:tc>
                <a:tc>
                  <a:txBody>
                    <a:bodyPr/>
                    <a:lstStyle/>
                    <a:p>
                      <a:pPr algn="ctr"/>
                      <a:r>
                        <a:rPr lang="es-CO" sz="900" b="1" spc="0" dirty="0">
                          <a:effectLst/>
                          <a:latin typeface="Abadi" panose="020B0604020104020204" pitchFamily="34" charset="0"/>
                          <a:cs typeface="Cavolini" panose="03000502040302020204" pitchFamily="66" charset="0"/>
                        </a:rPr>
                        <a:t>Generación X</a:t>
                      </a:r>
                    </a:p>
                  </a:txBody>
                  <a:tcPr anchor="ctr">
                    <a:solidFill>
                      <a:srgbClr val="5DFF5D"/>
                    </a:solidFill>
                  </a:tcPr>
                </a:tc>
                <a:tc>
                  <a:txBody>
                    <a:bodyPr/>
                    <a:lstStyle/>
                    <a:p>
                      <a:pPr algn="ctr"/>
                      <a:r>
                        <a:rPr lang="es-MX" sz="900" b="1" spc="0" dirty="0">
                          <a:effectLst/>
                          <a:latin typeface="Abadi" panose="020B0604020104020204" pitchFamily="34" charset="0"/>
                          <a:cs typeface="Cavolini" panose="03000502040302020204" pitchFamily="66" charset="0"/>
                        </a:rPr>
                        <a:t>Generación Y o </a:t>
                      </a:r>
                      <a:r>
                        <a:rPr lang="es-MX" sz="900" b="1" spc="0" dirty="0" err="1">
                          <a:effectLst/>
                          <a:latin typeface="Abadi" panose="020B0604020104020204" pitchFamily="34" charset="0"/>
                          <a:cs typeface="Cavolini" panose="03000502040302020204" pitchFamily="66" charset="0"/>
                        </a:rPr>
                        <a:t>Millenials</a:t>
                      </a:r>
                      <a:r>
                        <a:rPr lang="es-MX" sz="900" b="1" spc="0" dirty="0">
                          <a:effectLst/>
                          <a:latin typeface="Abadi" panose="020B0604020104020204" pitchFamily="34" charset="0"/>
                          <a:cs typeface="Cavolini" panose="03000502040302020204" pitchFamily="66" charset="0"/>
                        </a:rPr>
                        <a:t> </a:t>
                      </a:r>
                    </a:p>
                  </a:txBody>
                  <a:tcPr anchor="ctr">
                    <a:solidFill>
                      <a:srgbClr val="C5FFC5"/>
                    </a:solidFill>
                  </a:tcPr>
                </a:tc>
                <a:tc>
                  <a:txBody>
                    <a:bodyPr/>
                    <a:lstStyle/>
                    <a:p>
                      <a:pPr algn="ctr"/>
                      <a:r>
                        <a:rPr lang="es-CO" sz="900" b="1" spc="0" dirty="0">
                          <a:effectLst/>
                          <a:latin typeface="Abadi" panose="020B0604020104020204" pitchFamily="34" charset="0"/>
                          <a:cs typeface="Cavolini" panose="03000502040302020204" pitchFamily="66" charset="0"/>
                        </a:rPr>
                        <a:t>Generación Z</a:t>
                      </a:r>
                    </a:p>
                  </a:txBody>
                  <a:tcPr anchor="ctr">
                    <a:solidFill>
                      <a:srgbClr val="FFFF00"/>
                    </a:solidFill>
                  </a:tcPr>
                </a:tc>
                <a:tc>
                  <a:txBody>
                    <a:bodyPr/>
                    <a:lstStyle/>
                    <a:p>
                      <a:pPr algn="ctr"/>
                      <a:r>
                        <a:rPr lang="es-MX" sz="900" b="1" spc="0" dirty="0">
                          <a:effectLst/>
                          <a:latin typeface="Abadi" panose="020B0604020104020204" pitchFamily="34" charset="0"/>
                          <a:cs typeface="Cavolini" panose="03000502040302020204" pitchFamily="66" charset="0"/>
                        </a:rPr>
                        <a:t>Generación T o Táctil o Alfa</a:t>
                      </a:r>
                    </a:p>
                  </a:txBody>
                  <a:tcPr anchor="ctr">
                    <a:solidFill>
                      <a:srgbClr val="FFFFAF"/>
                    </a:solidFill>
                  </a:tcPr>
                </a:tc>
                <a:extLst>
                  <a:ext uri="{0D108BD9-81ED-4DB2-BD59-A6C34878D82A}">
                    <a16:rowId xmlns:a16="http://schemas.microsoft.com/office/drawing/2014/main" xmlns="" val="1492381624"/>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Hallazgos</a:t>
                      </a:r>
                    </a:p>
                  </a:txBody>
                  <a:tcPr vert="vert270" anchor="ct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En calle nueva era que participaba en chombo donde la abuela </a:t>
                      </a:r>
                    </a:p>
                    <a:p>
                      <a:pPr algn="l"/>
                      <a:r>
                        <a:rPr lang="es-MX" sz="800" b="0" spc="0" dirty="0">
                          <a:effectLst/>
                          <a:latin typeface="Calibri Light" panose="020F0302020204030204" pitchFamily="34" charset="0"/>
                          <a:cs typeface="Calibri Light" panose="020F0302020204030204" pitchFamily="34" charset="0"/>
                        </a:rPr>
                        <a:t>Ninguna</a:t>
                      </a:r>
                    </a:p>
                    <a:p>
                      <a:pPr algn="l"/>
                      <a:r>
                        <a:rPr lang="es-MX" sz="800" b="0" spc="0" dirty="0">
                          <a:effectLst/>
                          <a:latin typeface="Calibri Light" panose="020F0302020204030204" pitchFamily="34" charset="0"/>
                          <a:cs typeface="Calibri Light" panose="020F0302020204030204" pitchFamily="34" charset="0"/>
                        </a:rPr>
                        <a:t>"Bueno como nosotros somos cartageneros la única actividad que uno veía era el 11 de noviembre, pero yo particularmente nunca me disfrace ni me gustó disfrazarme entonces esa es una actividad que se da una vez al año. La otra actividad era en Semana Santa donde un iba a la casa de los amigos y los amigos a la casa de uno y comíamos, entonces se intercambiaba la comida y no era solo entre los amigos también era con los vecinos y con familiares también, se compartía en semana santa. Son esas fiestas las que uno recuerda porque en carnaval nunca me disfracé.  "</a:t>
                      </a:r>
                    </a:p>
                    <a:p>
                      <a:pPr algn="l"/>
                      <a:r>
                        <a:rPr lang="es-MX" sz="800" b="0" spc="0" dirty="0">
                          <a:effectLst/>
                          <a:latin typeface="Calibri Light" panose="020F0302020204030204" pitchFamily="34" charset="0"/>
                          <a:cs typeface="Calibri Light" panose="020F0302020204030204" pitchFamily="34" charset="0"/>
                        </a:rPr>
                        <a:t>Pues lo mío era en el colegio, las actividades que se hacían en el colegio que si bailando el baile de la chinita, le compraban a uno los vestidos para la presentación solemne del colegio, pero lo que más me gustaba a mi desde chiquita eran las festividades de la navidad, era una cosa como la revelación o como se vive en familia y bueno además de los regalos.</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r>
                        <a:rPr lang="es-MX" sz="800" b="0" spc="0" dirty="0">
                          <a:effectLst/>
                          <a:latin typeface="Calibri Light" panose="020F0302020204030204" pitchFamily="34" charset="0"/>
                          <a:cs typeface="Calibri Light" panose="020F0302020204030204" pitchFamily="34" charset="0"/>
                        </a:rPr>
                        <a:t>Ninguna</a:t>
                      </a:r>
                    </a:p>
                    <a:p>
                      <a:pPr algn="l"/>
                      <a:r>
                        <a:rPr lang="es-MX" sz="800" b="0" spc="0" dirty="0">
                          <a:effectLst/>
                          <a:latin typeface="Calibri Light" panose="020F0302020204030204" pitchFamily="34" charset="0"/>
                          <a:cs typeface="Calibri Light" panose="020F0302020204030204" pitchFamily="34" charset="0"/>
                        </a:rPr>
                        <a:t>Actividades familiares, fiestas patronales y religiosas.</a:t>
                      </a:r>
                    </a:p>
                    <a:p>
                      <a:pPr algn="l"/>
                      <a:r>
                        <a:rPr lang="es-MX" sz="800" b="0" spc="0" dirty="0">
                          <a:effectLst/>
                          <a:latin typeface="Calibri Light" panose="020F0302020204030204" pitchFamily="34" charset="0"/>
                          <a:cs typeface="Calibri Light" panose="020F0302020204030204" pitchFamily="34" charset="0"/>
                        </a:rPr>
                        <a:t>Ninguna. </a:t>
                      </a:r>
                    </a:p>
                    <a:p>
                      <a:pPr algn="l"/>
                      <a:r>
                        <a:rPr lang="es-MX" sz="800" b="0" spc="0" dirty="0">
                          <a:effectLst/>
                          <a:latin typeface="Calibri Light" panose="020F0302020204030204" pitchFamily="34" charset="0"/>
                          <a:cs typeface="Calibri Light" panose="020F0302020204030204" pitchFamily="34" charset="0"/>
                        </a:rPr>
                        <a:t>Cultural, en los bailes de fandango</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r>
                        <a:rPr lang="es-MX" sz="800" b="0" spc="0" dirty="0">
                          <a:effectLst/>
                          <a:latin typeface="Calibri Light" panose="020F0302020204030204" pitchFamily="34" charset="0"/>
                          <a:cs typeface="Calibri Light" panose="020F0302020204030204" pitchFamily="34" charset="0"/>
                        </a:rPr>
                        <a:t>Sólo participaba en los eventos del colegio, generalmente en todos</a:t>
                      </a:r>
                    </a:p>
                    <a:p>
                      <a:pPr algn="l"/>
                      <a:r>
                        <a:rPr lang="es-MX" sz="800" b="0" spc="0" dirty="0">
                          <a:effectLst/>
                          <a:latin typeface="Calibri Light" panose="020F0302020204030204" pitchFamily="34" charset="0"/>
                          <a:cs typeface="Calibri Light" panose="020F0302020204030204" pitchFamily="34" charset="0"/>
                        </a:rPr>
                        <a:t>NADA </a:t>
                      </a:r>
                    </a:p>
                    <a:p>
                      <a:pPr algn="l"/>
                      <a:r>
                        <a:rPr lang="es-MX" sz="800" b="0" spc="0" dirty="0">
                          <a:effectLst/>
                          <a:latin typeface="Calibri Light" panose="020F0302020204030204" pitchFamily="34" charset="0"/>
                          <a:cs typeface="Calibri Light" panose="020F0302020204030204" pitchFamily="34" charset="0"/>
                        </a:rPr>
                        <a:t>Siempre en la parte deportiva y por ahí me fui.</a:t>
                      </a:r>
                    </a:p>
                    <a:p>
                      <a:pPr algn="l"/>
                      <a:r>
                        <a:rPr lang="es-MX" sz="800" b="0" spc="0" dirty="0">
                          <a:effectLst/>
                          <a:latin typeface="Calibri Light" panose="020F0302020204030204" pitchFamily="34" charset="0"/>
                          <a:cs typeface="Calibri Light" panose="020F0302020204030204" pitchFamily="34" charset="0"/>
                        </a:rPr>
                        <a:t>en ningunas </a:t>
                      </a:r>
                    </a:p>
                    <a:p>
                      <a:pPr algn="l"/>
                      <a:r>
                        <a:rPr lang="es-MX" sz="800" b="0" spc="0" dirty="0">
                          <a:effectLst/>
                          <a:latin typeface="Calibri Light" panose="020F0302020204030204" pitchFamily="34" charset="0"/>
                          <a:cs typeface="Calibri Light" panose="020F0302020204030204" pitchFamily="34" charset="0"/>
                        </a:rPr>
                        <a:t>En ninguna </a:t>
                      </a:r>
                    </a:p>
                    <a:p>
                      <a:pPr algn="l"/>
                      <a:r>
                        <a:rPr lang="es-MX" sz="800" b="0" spc="0" dirty="0">
                          <a:effectLst/>
                          <a:latin typeface="Calibri Light" panose="020F0302020204030204" pitchFamily="34" charset="0"/>
                          <a:cs typeface="Calibri Light" panose="020F0302020204030204" pitchFamily="34" charset="0"/>
                        </a:rPr>
                        <a:t>Asistía a la Iglesia.</a:t>
                      </a:r>
                    </a:p>
                    <a:p>
                      <a:pPr algn="l"/>
                      <a:r>
                        <a:rPr lang="es-MX" sz="800" b="0" spc="0" dirty="0">
                          <a:effectLst/>
                          <a:latin typeface="Calibri Light" panose="020F0302020204030204" pitchFamily="34" charset="0"/>
                          <a:cs typeface="Calibri Light" panose="020F0302020204030204" pitchFamily="34" charset="0"/>
                        </a:rPr>
                        <a:t>Ninguno.</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r>
                        <a:rPr lang="es-MX" sz="800" b="0" spc="0" dirty="0">
                          <a:effectLst/>
                          <a:latin typeface="Calibri Light" panose="020F0302020204030204" pitchFamily="34" charset="0"/>
                          <a:cs typeface="Calibri Light" panose="020F0302020204030204" pitchFamily="34" charset="0"/>
                        </a:rPr>
                        <a:t>En la procesión de la virgen del Carmen, a las festividades de la popa, a la virgen de la candelaria, en el barrio hacían integraciones de juegos de comparsas y participábamos en ella. </a:t>
                      </a:r>
                    </a:p>
                    <a:p>
                      <a:pPr algn="l"/>
                      <a:r>
                        <a:rPr lang="es-MX" sz="800" b="0" spc="0" dirty="0">
                          <a:effectLst/>
                          <a:latin typeface="Calibri Light" panose="020F0302020204030204" pitchFamily="34" charset="0"/>
                          <a:cs typeface="Calibri Light" panose="020F0302020204030204" pitchFamily="34" charset="0"/>
                        </a:rPr>
                        <a:t>En ninguna.</a:t>
                      </a:r>
                    </a:p>
                    <a:p>
                      <a:pPr algn="l"/>
                      <a:r>
                        <a:rPr lang="es-MX" sz="800" b="0" spc="0" dirty="0">
                          <a:effectLst/>
                          <a:latin typeface="Calibri Light" panose="020F0302020204030204" pitchFamily="34" charset="0"/>
                          <a:cs typeface="Calibri Light" panose="020F0302020204030204" pitchFamily="34" charset="0"/>
                        </a:rPr>
                        <a:t> Ninguna </a:t>
                      </a:r>
                    </a:p>
                    <a:p>
                      <a:pPr algn="l"/>
                      <a:r>
                        <a:rPr lang="es-MX" sz="800" b="0" spc="0" dirty="0">
                          <a:effectLst/>
                          <a:latin typeface="Calibri Light" panose="020F0302020204030204" pitchFamily="34" charset="0"/>
                          <a:cs typeface="Calibri Light" panose="020F0302020204030204" pitchFamily="34" charset="0"/>
                        </a:rPr>
                        <a:t>En las novenas, y decorábamos la calle para navidad.</a:t>
                      </a:r>
                    </a:p>
                    <a:p>
                      <a:pPr algn="l"/>
                      <a:r>
                        <a:rPr lang="es-MX" sz="800" b="0" spc="0" dirty="0">
                          <a:effectLst/>
                          <a:latin typeface="Calibri Light" panose="020F0302020204030204" pitchFamily="34" charset="0"/>
                          <a:cs typeface="Calibri Light" panose="020F0302020204030204" pitchFamily="34" charset="0"/>
                        </a:rPr>
                        <a:t>Participo de candidata del reinado del pescador que hacen acá en la boquilla </a:t>
                      </a:r>
                    </a:p>
                    <a:p>
                      <a:pPr algn="l"/>
                      <a:r>
                        <a:rPr lang="es-MX" sz="800" b="0" spc="0" dirty="0">
                          <a:effectLst/>
                          <a:latin typeface="Calibri Light" panose="020F0302020204030204" pitchFamily="34" charset="0"/>
                          <a:cs typeface="Calibri Light" panose="020F0302020204030204" pitchFamily="34" charset="0"/>
                        </a:rPr>
                        <a:t>Por mi casa , hacían un grupo o comité juvenil y hacíamos rifas casa en casa, era muy </a:t>
                      </a:r>
                      <a:r>
                        <a:rPr lang="es-MX" sz="800" b="0" spc="0" dirty="0" err="1">
                          <a:effectLst/>
                          <a:latin typeface="Calibri Light" panose="020F0302020204030204" pitchFamily="34" charset="0"/>
                          <a:cs typeface="Calibri Light" panose="020F0302020204030204" pitchFamily="34" charset="0"/>
                        </a:rPr>
                        <a:t>chevere</a:t>
                      </a:r>
                      <a:r>
                        <a:rPr lang="es-MX" sz="800" b="0" spc="0" dirty="0">
                          <a:effectLst/>
                          <a:latin typeface="Calibri Light" panose="020F0302020204030204" pitchFamily="34" charset="0"/>
                          <a:cs typeface="Calibri Light" panose="020F0302020204030204" pitchFamily="34" charset="0"/>
                        </a:rPr>
                        <a:t> cuando tenia la edad de 11 a 16 años.</a:t>
                      </a:r>
                    </a:p>
                    <a:p>
                      <a:pPr algn="l"/>
                      <a:r>
                        <a:rPr lang="es-MX" sz="800" b="0" spc="0" dirty="0">
                          <a:effectLst/>
                          <a:latin typeface="Calibri Light" panose="020F0302020204030204" pitchFamily="34" charset="0"/>
                          <a:cs typeface="Calibri Light" panose="020F0302020204030204" pitchFamily="34" charset="0"/>
                        </a:rPr>
                        <a:t>en actividades de baile para carnavales </a:t>
                      </a:r>
                    </a:p>
                    <a:p>
                      <a:pPr algn="l"/>
                      <a:r>
                        <a:rPr lang="es-MX" sz="800" b="0" spc="0" dirty="0">
                          <a:effectLst/>
                          <a:latin typeface="Calibri Light" panose="020F0302020204030204" pitchFamily="34" charset="0"/>
                          <a:cs typeface="Calibri Light" panose="020F0302020204030204" pitchFamily="34" charset="0"/>
                        </a:rPr>
                        <a:t>Comedia, </a:t>
                      </a:r>
                      <a:r>
                        <a:rPr lang="es-MX" sz="800" b="0" spc="0" dirty="0" err="1">
                          <a:effectLst/>
                          <a:latin typeface="Calibri Light" panose="020F0302020204030204" pitchFamily="34" charset="0"/>
                          <a:cs typeface="Calibri Light" panose="020F0302020204030204" pitchFamily="34" charset="0"/>
                        </a:rPr>
                        <a:t>actuabamos</a:t>
                      </a:r>
                      <a:r>
                        <a:rPr lang="es-MX" sz="800" b="0" spc="0" dirty="0">
                          <a:effectLst/>
                          <a:latin typeface="Calibri Light" panose="020F0302020204030204" pitchFamily="34" charset="0"/>
                          <a:cs typeface="Calibri Light" panose="020F0302020204030204" pitchFamily="34" charset="0"/>
                        </a:rPr>
                        <a:t>, deportes, hacían campeonatos</a:t>
                      </a:r>
                    </a:p>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r>
                        <a:rPr lang="es-MX" sz="800" b="0" spc="0" dirty="0">
                          <a:effectLst/>
                          <a:latin typeface="Calibri Light" panose="020F0302020204030204" pitchFamily="34" charset="0"/>
                          <a:cs typeface="Calibri Light" panose="020F0302020204030204" pitchFamily="34" charset="0"/>
                        </a:rPr>
                        <a:t>practicaba </a:t>
                      </a:r>
                      <a:r>
                        <a:rPr lang="es-MX" sz="800" b="0" spc="0" dirty="0" err="1">
                          <a:effectLst/>
                          <a:latin typeface="Calibri Light" panose="020F0302020204030204" pitchFamily="34" charset="0"/>
                          <a:cs typeface="Calibri Light" panose="020F0302020204030204" pitchFamily="34" charset="0"/>
                        </a:rPr>
                        <a:t>musica</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folclorica</a:t>
                      </a:r>
                      <a:r>
                        <a:rPr lang="es-MX" sz="800" b="0" spc="0" dirty="0">
                          <a:effectLst/>
                          <a:latin typeface="Calibri Light" panose="020F0302020204030204" pitchFamily="34" charset="0"/>
                          <a:cs typeface="Calibri Light" panose="020F0302020204030204" pitchFamily="34" charset="0"/>
                        </a:rPr>
                        <a:t>, balaba mucho lo que era </a:t>
                      </a:r>
                      <a:r>
                        <a:rPr lang="es-MX" sz="800" b="0" spc="0" dirty="0" err="1">
                          <a:effectLst/>
                          <a:latin typeface="Calibri Light" panose="020F0302020204030204" pitchFamily="34" charset="0"/>
                          <a:cs typeface="Calibri Light" panose="020F0302020204030204" pitchFamily="34" charset="0"/>
                        </a:rPr>
                        <a:t>mapale</a:t>
                      </a:r>
                      <a:r>
                        <a:rPr lang="es-MX" sz="800" b="0" spc="0" dirty="0">
                          <a:effectLst/>
                          <a:latin typeface="Calibri Light" panose="020F0302020204030204" pitchFamily="34" charset="0"/>
                          <a:cs typeface="Calibri Light" panose="020F0302020204030204" pitchFamily="34" charset="0"/>
                        </a:rPr>
                        <a:t>, el poco de danza esos de los indios </a:t>
                      </a:r>
                      <a:r>
                        <a:rPr lang="es-MX" sz="800" b="0" spc="0" dirty="0" err="1">
                          <a:effectLst/>
                          <a:latin typeface="Calibri Light" panose="020F0302020204030204" pitchFamily="34" charset="0"/>
                          <a:cs typeface="Calibri Light" panose="020F0302020204030204" pitchFamily="34" charset="0"/>
                        </a:rPr>
                        <a:t>curacion</a:t>
                      </a:r>
                      <a:r>
                        <a:rPr lang="es-MX" sz="800" b="0" spc="0" dirty="0">
                          <a:effectLst/>
                          <a:latin typeface="Calibri Light" panose="020F0302020204030204" pitchFamily="34" charset="0"/>
                          <a:cs typeface="Calibri Light" panose="020F0302020204030204" pitchFamily="34" charset="0"/>
                        </a:rPr>
                        <a:t> </a:t>
                      </a:r>
                      <a:r>
                        <a:rPr lang="es-MX" sz="800" b="0" spc="0" dirty="0" err="1">
                          <a:effectLst/>
                          <a:latin typeface="Calibri Light" panose="020F0302020204030204" pitchFamily="34" charset="0"/>
                          <a:cs typeface="Calibri Light" panose="020F0302020204030204" pitchFamily="34" charset="0"/>
                        </a:rPr>
                        <a:t>Chimila</a:t>
                      </a:r>
                      <a:r>
                        <a:rPr lang="es-MX" sz="800" b="0" spc="0" dirty="0">
                          <a:effectLst/>
                          <a:latin typeface="Calibri Light" panose="020F0302020204030204" pitchFamily="34" charset="0"/>
                          <a:cs typeface="Calibri Light" panose="020F0302020204030204" pitchFamily="34" charset="0"/>
                        </a:rPr>
                        <a:t> y cumbia </a:t>
                      </a:r>
                    </a:p>
                    <a:p>
                      <a:pPr algn="l"/>
                      <a:r>
                        <a:rPr lang="es-MX" sz="800" b="0" spc="0" dirty="0">
                          <a:effectLst/>
                          <a:latin typeface="Calibri Light" panose="020F0302020204030204" pitchFamily="34" charset="0"/>
                          <a:cs typeface="Calibri Light" panose="020F0302020204030204" pitchFamily="34" charset="0"/>
                        </a:rPr>
                        <a:t>Ninguna</a:t>
                      </a:r>
                    </a:p>
                    <a:p>
                      <a:pPr algn="l"/>
                      <a:r>
                        <a:rPr lang="es-MX" sz="800" b="0" spc="0" dirty="0">
                          <a:effectLst/>
                          <a:latin typeface="Calibri Light" panose="020F0302020204030204" pitchFamily="34" charset="0"/>
                          <a:cs typeface="Calibri Light" panose="020F0302020204030204" pitchFamily="34" charset="0"/>
                        </a:rPr>
                        <a:t>De bailarina</a:t>
                      </a:r>
                    </a:p>
                    <a:p>
                      <a:pPr algn="l"/>
                      <a:r>
                        <a:rPr lang="es-MX" sz="800" b="0" spc="0" dirty="0">
                          <a:effectLst/>
                          <a:latin typeface="Calibri Light" panose="020F0302020204030204" pitchFamily="34" charset="0"/>
                          <a:cs typeface="Calibri Light" panose="020F0302020204030204" pitchFamily="34" charset="0"/>
                        </a:rPr>
                        <a:t>Siempre era bailes y modelaje</a:t>
                      </a:r>
                    </a:p>
                    <a:p>
                      <a:pPr algn="l"/>
                      <a:r>
                        <a:rPr lang="es-MX" sz="800" b="0" spc="0" dirty="0">
                          <a:effectLst/>
                          <a:latin typeface="Calibri Light" panose="020F0302020204030204" pitchFamily="34" charset="0"/>
                          <a:cs typeface="Calibri Light" panose="020F0302020204030204" pitchFamily="34" charset="0"/>
                        </a:rPr>
                        <a:t>Bailes, deportes</a:t>
                      </a:r>
                    </a:p>
                    <a:p>
                      <a:pPr algn="l"/>
                      <a:r>
                        <a:rPr lang="es-MX" sz="800" b="0" spc="0" dirty="0">
                          <a:effectLst/>
                          <a:latin typeface="Calibri Light" panose="020F0302020204030204" pitchFamily="34" charset="0"/>
                          <a:cs typeface="Calibri Light" panose="020F0302020204030204" pitchFamily="34" charset="0"/>
                        </a:rPr>
                        <a:t>Desfiles de reinado infantiles, bailes escolares.</a:t>
                      </a:r>
                    </a:p>
                    <a:p>
                      <a:pPr algn="l"/>
                      <a:r>
                        <a:rPr lang="es-MX" sz="800" b="0" spc="0" dirty="0">
                          <a:effectLst/>
                          <a:latin typeface="Calibri Light" panose="020F0302020204030204" pitchFamily="34" charset="0"/>
                          <a:cs typeface="Calibri Light" panose="020F0302020204030204" pitchFamily="34" charset="0"/>
                        </a:rPr>
                        <a:t>Participaba en todas las actividades pero no me acuerdo en cuáles </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r>
                        <a:rPr lang="es-MX" sz="800" b="0" spc="0" dirty="0">
                          <a:effectLst/>
                          <a:latin typeface="Calibri Light" panose="020F0302020204030204" pitchFamily="34" charset="0"/>
                          <a:cs typeface="Calibri Light" panose="020F0302020204030204" pitchFamily="34" charset="0"/>
                        </a:rPr>
                        <a:t>Me gustaba mucho las actuaciones.</a:t>
                      </a:r>
                    </a:p>
                    <a:p>
                      <a:pPr algn="l"/>
                      <a:r>
                        <a:rPr lang="es-MX" sz="800" b="0" spc="0" dirty="0" err="1">
                          <a:effectLst/>
                          <a:latin typeface="Calibri Light" panose="020F0302020204030204" pitchFamily="34" charset="0"/>
                          <a:cs typeface="Calibri Light" panose="020F0302020204030204" pitchFamily="34" charset="0"/>
                        </a:rPr>
                        <a:t>None</a:t>
                      </a:r>
                      <a:r>
                        <a:rPr lang="es-MX" sz="800" b="0" spc="0" dirty="0">
                          <a:effectLst/>
                          <a:latin typeface="Calibri Light" panose="020F0302020204030204" pitchFamily="34" charset="0"/>
                          <a:cs typeface="Calibri Light" panose="020F0302020204030204" pitchFamily="34" charset="0"/>
                        </a:rPr>
                        <a:t> (Ninguno)</a:t>
                      </a:r>
                    </a:p>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584196146"/>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Análisis</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3245825853"/>
                  </a:ext>
                </a:extLst>
              </a:tr>
              <a:tr h="370840">
                <a:tc>
                  <a:txBody>
                    <a:bodyPr/>
                    <a:lstStyle/>
                    <a:p>
                      <a:pPr algn="ctr"/>
                      <a:r>
                        <a:rPr lang="es-CO" sz="900" b="1" spc="300" dirty="0">
                          <a:effectLst/>
                          <a:latin typeface="Calibri Light" panose="020F0302020204030204" pitchFamily="34" charset="0"/>
                          <a:cs typeface="Calibri Light" panose="020F0302020204030204" pitchFamily="34" charset="0"/>
                        </a:rPr>
                        <a:t>Discusión </a:t>
                      </a:r>
                    </a:p>
                  </a:txBody>
                  <a:tcPr vert="vert270" anchor="ct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0E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00CC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5DFF5D"/>
                    </a:solidFill>
                  </a:tcPr>
                </a:tc>
                <a:tc>
                  <a:txBody>
                    <a:bodyPr/>
                    <a:lstStyle/>
                    <a:p>
                      <a:pPr algn="l"/>
                      <a:endParaRPr lang="es-MX" sz="800" b="0" spc="0" dirty="0">
                        <a:effectLst/>
                        <a:latin typeface="Calibri Light" panose="020F0302020204030204" pitchFamily="34" charset="0"/>
                        <a:cs typeface="Calibri Light" panose="020F0302020204030204" pitchFamily="34" charset="0"/>
                      </a:endParaRPr>
                    </a:p>
                  </a:txBody>
                  <a:tcPr>
                    <a:solidFill>
                      <a:srgbClr val="C5FFC5"/>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00"/>
                    </a:solidFill>
                  </a:tcPr>
                </a:tc>
                <a:tc>
                  <a:txBody>
                    <a:bodyPr/>
                    <a:lstStyle/>
                    <a:p>
                      <a:pPr algn="l"/>
                      <a:endParaRPr lang="es-CO" sz="800" b="0" spc="0" dirty="0">
                        <a:effectLst/>
                        <a:latin typeface="Calibri Light" panose="020F0302020204030204" pitchFamily="34" charset="0"/>
                        <a:cs typeface="Calibri Light" panose="020F0302020204030204" pitchFamily="34" charset="0"/>
                      </a:endParaRPr>
                    </a:p>
                  </a:txBody>
                  <a:tcPr>
                    <a:solidFill>
                      <a:srgbClr val="FFFFAF"/>
                    </a:solidFill>
                  </a:tcPr>
                </a:tc>
                <a:extLst>
                  <a:ext uri="{0D108BD9-81ED-4DB2-BD59-A6C34878D82A}">
                    <a16:rowId xmlns:a16="http://schemas.microsoft.com/office/drawing/2014/main" xmlns="" val="190307516"/>
                  </a:ext>
                </a:extLst>
              </a:tr>
            </a:tbl>
          </a:graphicData>
        </a:graphic>
      </p:graphicFrame>
    </p:spTree>
    <p:extLst>
      <p:ext uri="{BB962C8B-B14F-4D97-AF65-F5344CB8AC3E}">
        <p14:creationId xmlns:p14="http://schemas.microsoft.com/office/powerpoint/2010/main" val="3558335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conclusiones</a:t>
            </a:r>
            <a:endParaRPr/>
          </a:p>
        </p:txBody>
      </p:sp>
      <p:sp>
        <p:nvSpPr>
          <p:cNvPr id="267" name="Google Shape;267;p36"/>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41</a:t>
            </a:fld>
            <a:endParaRPr/>
          </a:p>
        </p:txBody>
      </p:sp>
      <p:grpSp>
        <p:nvGrpSpPr>
          <p:cNvPr id="5" name="Grupo 4">
            <a:extLst>
              <a:ext uri="{FF2B5EF4-FFF2-40B4-BE49-F238E27FC236}">
                <a16:creationId xmlns:a16="http://schemas.microsoft.com/office/drawing/2014/main" xmlns="" id="{FA8F711D-388C-41E5-A7A0-B9361C05B5EB}"/>
              </a:ext>
            </a:extLst>
          </p:cNvPr>
          <p:cNvGrpSpPr/>
          <p:nvPr/>
        </p:nvGrpSpPr>
        <p:grpSpPr>
          <a:xfrm>
            <a:off x="205687" y="1391063"/>
            <a:ext cx="4113738" cy="728474"/>
            <a:chOff x="4526166" y="1450411"/>
            <a:chExt cx="4113738" cy="728474"/>
          </a:xfrm>
        </p:grpSpPr>
        <p:sp>
          <p:nvSpPr>
            <p:cNvPr id="6" name="Rectángulo redondeado 19">
              <a:extLst>
                <a:ext uri="{FF2B5EF4-FFF2-40B4-BE49-F238E27FC236}">
                  <a16:creationId xmlns:a16="http://schemas.microsoft.com/office/drawing/2014/main" xmlns="" id="{2521545F-C800-4739-A817-71E2C1ECA899}"/>
                </a:ext>
              </a:extLst>
            </p:cNvPr>
            <p:cNvSpPr/>
            <p:nvPr/>
          </p:nvSpPr>
          <p:spPr>
            <a:xfrm>
              <a:off x="4526166" y="1450411"/>
              <a:ext cx="4113738" cy="72847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Rectángulo 6">
              <a:extLst>
                <a:ext uri="{FF2B5EF4-FFF2-40B4-BE49-F238E27FC236}">
                  <a16:creationId xmlns:a16="http://schemas.microsoft.com/office/drawing/2014/main" xmlns="" id="{CB0F6DE4-1E5E-43AC-933D-A69CC7DF81D8}"/>
                </a:ext>
              </a:extLst>
            </p:cNvPr>
            <p:cNvSpPr/>
            <p:nvPr/>
          </p:nvSpPr>
          <p:spPr>
            <a:xfrm>
              <a:off x="4547502" y="1471747"/>
              <a:ext cx="4071066" cy="6858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2400" b="1" kern="1200" dirty="0">
                  <a:solidFill>
                    <a:schemeClr val="tx1"/>
                  </a:solidFill>
                  <a:latin typeface="Calibri Light" panose="020F0302020204030204" pitchFamily="34" charset="0"/>
                  <a:cs typeface="Calibri Light" panose="020F0302020204030204" pitchFamily="34" charset="0"/>
                </a:rPr>
                <a:t>Objetivos específicos</a:t>
              </a:r>
              <a:endParaRPr lang="es-CO" sz="1600" b="1" kern="1200" dirty="0">
                <a:solidFill>
                  <a:schemeClr val="tx1"/>
                </a:solidFill>
                <a:latin typeface="Calibri Light" panose="020F0302020204030204" pitchFamily="34" charset="0"/>
                <a:cs typeface="Calibri Light" panose="020F0302020204030204" pitchFamily="34" charset="0"/>
              </a:endParaRPr>
            </a:p>
          </p:txBody>
        </p:sp>
      </p:grpSp>
      <p:sp>
        <p:nvSpPr>
          <p:cNvPr id="8" name="Rectángulo redondeado 7">
            <a:extLst>
              <a:ext uri="{FF2B5EF4-FFF2-40B4-BE49-F238E27FC236}">
                <a16:creationId xmlns:a16="http://schemas.microsoft.com/office/drawing/2014/main" xmlns="" id="{5C769AA3-9937-4782-B78C-6E644A66A79D}"/>
              </a:ext>
            </a:extLst>
          </p:cNvPr>
          <p:cNvSpPr/>
          <p:nvPr/>
        </p:nvSpPr>
        <p:spPr>
          <a:xfrm>
            <a:off x="194555" y="2250663"/>
            <a:ext cx="728474" cy="728474"/>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algn="ctr"/>
            <a:r>
              <a:rPr lang="es-CO" sz="2400" b="1" dirty="0">
                <a:solidFill>
                  <a:schemeClr val="tx1"/>
                </a:solidFill>
                <a:latin typeface="Calibri Light" panose="020F0302020204030204" pitchFamily="34" charset="0"/>
                <a:cs typeface="Calibri Light" panose="020F0302020204030204" pitchFamily="34" charset="0"/>
              </a:rPr>
              <a:t>1.</a:t>
            </a:r>
          </a:p>
        </p:txBody>
      </p:sp>
      <p:grpSp>
        <p:nvGrpSpPr>
          <p:cNvPr id="9" name="Grupo 8">
            <a:extLst>
              <a:ext uri="{FF2B5EF4-FFF2-40B4-BE49-F238E27FC236}">
                <a16:creationId xmlns:a16="http://schemas.microsoft.com/office/drawing/2014/main" xmlns="" id="{EC6AA01F-7377-42EA-80AF-873DD3D49E38}"/>
              </a:ext>
            </a:extLst>
          </p:cNvPr>
          <p:cNvGrpSpPr/>
          <p:nvPr/>
        </p:nvGrpSpPr>
        <p:grpSpPr>
          <a:xfrm>
            <a:off x="977870" y="2250663"/>
            <a:ext cx="3341555" cy="1260000"/>
            <a:chOff x="5298349" y="2310011"/>
            <a:chExt cx="3341555" cy="728474"/>
          </a:xfrm>
        </p:grpSpPr>
        <p:sp>
          <p:nvSpPr>
            <p:cNvPr id="10" name="Rectángulo redondeado 17">
              <a:extLst>
                <a:ext uri="{FF2B5EF4-FFF2-40B4-BE49-F238E27FC236}">
                  <a16:creationId xmlns:a16="http://schemas.microsoft.com/office/drawing/2014/main" xmlns="" id="{2731F9CA-C658-4A08-B88E-29F9D51FB1D5}"/>
                </a:ext>
              </a:extLst>
            </p:cNvPr>
            <p:cNvSpPr/>
            <p:nvPr/>
          </p:nvSpPr>
          <p:spPr>
            <a:xfrm>
              <a:off x="5298349" y="2310011"/>
              <a:ext cx="3341555" cy="728474"/>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t"/>
            <a:lstStyle/>
            <a:p>
              <a:endParaRPr lang="es-CO"/>
            </a:p>
          </p:txBody>
        </p:sp>
        <p:sp>
          <p:nvSpPr>
            <p:cNvPr id="11" name="Rectángulo 10">
              <a:extLst>
                <a:ext uri="{FF2B5EF4-FFF2-40B4-BE49-F238E27FC236}">
                  <a16:creationId xmlns:a16="http://schemas.microsoft.com/office/drawing/2014/main" xmlns="" id="{89A3FD01-5B17-4A98-A38B-CE4B28F35DDB}"/>
                </a:ext>
              </a:extLst>
            </p:cNvPr>
            <p:cNvSpPr/>
            <p:nvPr/>
          </p:nvSpPr>
          <p:spPr>
            <a:xfrm>
              <a:off x="5333917" y="2345579"/>
              <a:ext cx="3270419" cy="657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t" anchorCtr="0">
              <a:noAutofit/>
            </a:bodyPr>
            <a:lstStyle/>
            <a:p>
              <a:pPr lvl="0" defTabSz="533400">
                <a:lnSpc>
                  <a:spcPct val="90000"/>
                </a:lnSpc>
                <a:spcBef>
                  <a:spcPct val="0"/>
                </a:spcBef>
                <a:spcAft>
                  <a:spcPct val="35000"/>
                </a:spcAft>
              </a:pPr>
              <a:r>
                <a:rPr lang="es-MX" b="0" i="0" u="none" kern="1200" dirty="0">
                  <a:solidFill>
                    <a:schemeClr val="tx1"/>
                  </a:solidFill>
                  <a:latin typeface="Calibri Light" panose="020F0302020204030204" pitchFamily="34" charset="0"/>
                  <a:cs typeface="Calibri Light" panose="020F0302020204030204" pitchFamily="34" charset="0"/>
                </a:rPr>
                <a:t>Develar las percepciones que tienen sobre las infancias los abuelos de las estudiantes de I semestre de LEI.</a:t>
              </a:r>
              <a:endParaRPr lang="es-CO" kern="1200" dirty="0">
                <a:solidFill>
                  <a:schemeClr val="tx1"/>
                </a:solidFill>
                <a:latin typeface="Calibri Light" panose="020F0302020204030204" pitchFamily="34" charset="0"/>
                <a:cs typeface="Calibri Light" panose="020F0302020204030204" pitchFamily="34" charset="0"/>
              </a:endParaRPr>
            </a:p>
          </p:txBody>
        </p:sp>
      </p:grpSp>
      <p:sp>
        <p:nvSpPr>
          <p:cNvPr id="12" name="Rectángulo redondeado 9">
            <a:extLst>
              <a:ext uri="{FF2B5EF4-FFF2-40B4-BE49-F238E27FC236}">
                <a16:creationId xmlns:a16="http://schemas.microsoft.com/office/drawing/2014/main" xmlns="" id="{E48691D9-A46C-4F8B-A8A3-FA9031CF7D00}"/>
              </a:ext>
            </a:extLst>
          </p:cNvPr>
          <p:cNvSpPr/>
          <p:nvPr/>
        </p:nvSpPr>
        <p:spPr>
          <a:xfrm>
            <a:off x="205687" y="3549978"/>
            <a:ext cx="728474" cy="728474"/>
          </a:xfrm>
          <a:prstGeom prst="roundRect">
            <a:avLst>
              <a:gd name="adj" fmla="val 16670"/>
            </a:avLst>
          </a:prstGeom>
        </p:spPr>
        <p:style>
          <a:lnRef idx="2">
            <a:schemeClr val="lt1">
              <a:hueOff val="0"/>
              <a:satOff val="0"/>
              <a:lumOff val="0"/>
              <a:alphaOff val="0"/>
            </a:schemeClr>
          </a:lnRef>
          <a:fillRef idx="1">
            <a:schemeClr val="accent4">
              <a:hueOff val="5175886"/>
              <a:satOff val="-24161"/>
              <a:lumOff val="3431"/>
              <a:alphaOff val="0"/>
            </a:schemeClr>
          </a:fillRef>
          <a:effectRef idx="0">
            <a:schemeClr val="accent4">
              <a:hueOff val="5175886"/>
              <a:satOff val="-24161"/>
              <a:lumOff val="3431"/>
              <a:alphaOff val="0"/>
            </a:schemeClr>
          </a:effectRef>
          <a:fontRef idx="minor">
            <a:schemeClr val="lt1"/>
          </a:fontRef>
        </p:style>
        <p:txBody>
          <a:bodyPr anchor="ctr"/>
          <a:lstStyle/>
          <a:p>
            <a:pPr algn="ctr"/>
            <a:r>
              <a:rPr lang="es-CO" sz="2400" b="1" dirty="0">
                <a:solidFill>
                  <a:schemeClr val="tx1"/>
                </a:solidFill>
                <a:latin typeface="Calibri Light" panose="020F0302020204030204" pitchFamily="34" charset="0"/>
                <a:cs typeface="Calibri Light" panose="020F0302020204030204" pitchFamily="34" charset="0"/>
              </a:rPr>
              <a:t>2.</a:t>
            </a:r>
          </a:p>
        </p:txBody>
      </p:sp>
      <p:grpSp>
        <p:nvGrpSpPr>
          <p:cNvPr id="13" name="Grupo 12">
            <a:extLst>
              <a:ext uri="{FF2B5EF4-FFF2-40B4-BE49-F238E27FC236}">
                <a16:creationId xmlns:a16="http://schemas.microsoft.com/office/drawing/2014/main" xmlns="" id="{0CB107C1-EC4F-40EB-9A06-587F698E915B}"/>
              </a:ext>
            </a:extLst>
          </p:cNvPr>
          <p:cNvGrpSpPr/>
          <p:nvPr/>
        </p:nvGrpSpPr>
        <p:grpSpPr>
          <a:xfrm>
            <a:off x="977870" y="3527773"/>
            <a:ext cx="3341555" cy="1260000"/>
            <a:chOff x="5298349" y="3125902"/>
            <a:chExt cx="3341555" cy="728474"/>
          </a:xfrm>
        </p:grpSpPr>
        <p:sp>
          <p:nvSpPr>
            <p:cNvPr id="14" name="Rectángulo redondeado 15">
              <a:extLst>
                <a:ext uri="{FF2B5EF4-FFF2-40B4-BE49-F238E27FC236}">
                  <a16:creationId xmlns:a16="http://schemas.microsoft.com/office/drawing/2014/main" xmlns="" id="{6AF93A20-92BE-4790-9D85-4E74CF291304}"/>
                </a:ext>
              </a:extLst>
            </p:cNvPr>
            <p:cNvSpPr/>
            <p:nvPr/>
          </p:nvSpPr>
          <p:spPr>
            <a:xfrm>
              <a:off x="5298349" y="3125902"/>
              <a:ext cx="3341555" cy="728474"/>
            </a:xfrm>
            <a:prstGeom prst="roundRect">
              <a:avLst>
                <a:gd name="adj" fmla="val 16670"/>
              </a:avLst>
            </a:prstGeom>
          </p:spPr>
          <p:style>
            <a:lnRef idx="2">
              <a:schemeClr val="lt1">
                <a:hueOff val="0"/>
                <a:satOff val="0"/>
                <a:lumOff val="0"/>
                <a:alphaOff val="0"/>
              </a:schemeClr>
            </a:lnRef>
            <a:fillRef idx="1">
              <a:schemeClr val="accent4">
                <a:hueOff val="5175886"/>
                <a:satOff val="-24161"/>
                <a:lumOff val="3431"/>
                <a:alphaOff val="0"/>
              </a:schemeClr>
            </a:fillRef>
            <a:effectRef idx="0">
              <a:schemeClr val="accent4">
                <a:hueOff val="5175886"/>
                <a:satOff val="-24161"/>
                <a:lumOff val="3431"/>
                <a:alphaOff val="0"/>
              </a:schemeClr>
            </a:effectRef>
            <a:fontRef idx="minor">
              <a:schemeClr val="lt1"/>
            </a:fontRef>
          </p:style>
          <p:txBody>
            <a:bodyPr anchor="t"/>
            <a:lstStyle/>
            <a:p>
              <a:endParaRPr lang="es-CO"/>
            </a:p>
          </p:txBody>
        </p:sp>
        <p:sp>
          <p:nvSpPr>
            <p:cNvPr id="15" name="Rectángulo 14">
              <a:extLst>
                <a:ext uri="{FF2B5EF4-FFF2-40B4-BE49-F238E27FC236}">
                  <a16:creationId xmlns:a16="http://schemas.microsoft.com/office/drawing/2014/main" xmlns="" id="{3524E6B7-0862-4A9F-B2A8-2CCB6D9CF2FA}"/>
                </a:ext>
              </a:extLst>
            </p:cNvPr>
            <p:cNvSpPr/>
            <p:nvPr/>
          </p:nvSpPr>
          <p:spPr>
            <a:xfrm>
              <a:off x="5333917" y="3161470"/>
              <a:ext cx="3270419" cy="657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t" anchorCtr="0">
              <a:noAutofit/>
            </a:bodyPr>
            <a:lstStyle/>
            <a:p>
              <a:pPr lvl="0" defTabSz="533400">
                <a:lnSpc>
                  <a:spcPct val="90000"/>
                </a:lnSpc>
                <a:spcBef>
                  <a:spcPct val="0"/>
                </a:spcBef>
                <a:spcAft>
                  <a:spcPct val="35000"/>
                </a:spcAft>
              </a:pPr>
              <a:r>
                <a:rPr lang="es-MX" b="0" i="0" u="none" kern="1200" dirty="0">
                  <a:solidFill>
                    <a:schemeClr val="tx1"/>
                  </a:solidFill>
                  <a:latin typeface="Calibri Light" panose="020F0302020204030204" pitchFamily="34" charset="0"/>
                  <a:cs typeface="Calibri Light" panose="020F0302020204030204" pitchFamily="34" charset="0"/>
                </a:rPr>
                <a:t>Reconocer las percepciones que tienen sobre las infancias los padres y tíos de las estudiantes de I semestre de LEI.</a:t>
              </a:r>
              <a:endParaRPr lang="es-CO" kern="1200" dirty="0">
                <a:solidFill>
                  <a:schemeClr val="tx1"/>
                </a:solidFill>
                <a:latin typeface="Calibri Light" panose="020F0302020204030204" pitchFamily="34" charset="0"/>
                <a:cs typeface="Calibri Light" panose="020F0302020204030204" pitchFamily="34" charset="0"/>
              </a:endParaRPr>
            </a:p>
          </p:txBody>
        </p:sp>
      </p:grpSp>
      <p:sp>
        <p:nvSpPr>
          <p:cNvPr id="16" name="Rectángulo redondeado 11">
            <a:extLst>
              <a:ext uri="{FF2B5EF4-FFF2-40B4-BE49-F238E27FC236}">
                <a16:creationId xmlns:a16="http://schemas.microsoft.com/office/drawing/2014/main" xmlns="" id="{99398B1E-9189-4C81-AD77-75C8428BFB49}"/>
              </a:ext>
            </a:extLst>
          </p:cNvPr>
          <p:cNvSpPr/>
          <p:nvPr/>
        </p:nvSpPr>
        <p:spPr>
          <a:xfrm>
            <a:off x="227023" y="4849293"/>
            <a:ext cx="728474" cy="728474"/>
          </a:xfrm>
          <a:prstGeom prst="roundRect">
            <a:avLst>
              <a:gd name="adj" fmla="val 16670"/>
            </a:avLst>
          </a:prstGeom>
        </p:spPr>
        <p:style>
          <a:lnRef idx="2">
            <a:schemeClr val="lt1">
              <a:hueOff val="0"/>
              <a:satOff val="0"/>
              <a:lumOff val="0"/>
              <a:alphaOff val="0"/>
            </a:schemeClr>
          </a:lnRef>
          <a:fillRef idx="1">
            <a:schemeClr val="accent4">
              <a:hueOff val="10351772"/>
              <a:satOff val="-48322"/>
              <a:lumOff val="6863"/>
              <a:alphaOff val="0"/>
            </a:schemeClr>
          </a:fillRef>
          <a:effectRef idx="0">
            <a:schemeClr val="accent4">
              <a:hueOff val="10351772"/>
              <a:satOff val="-48322"/>
              <a:lumOff val="6863"/>
              <a:alphaOff val="0"/>
            </a:schemeClr>
          </a:effectRef>
          <a:fontRef idx="minor">
            <a:schemeClr val="lt1"/>
          </a:fontRef>
        </p:style>
        <p:txBody>
          <a:bodyPr anchor="ctr"/>
          <a:lstStyle/>
          <a:p>
            <a:pPr algn="ctr"/>
            <a:r>
              <a:rPr lang="es-CO" sz="2400" b="1" dirty="0">
                <a:solidFill>
                  <a:schemeClr val="tx1"/>
                </a:solidFill>
                <a:latin typeface="Calibri Light" panose="020F0302020204030204" pitchFamily="34" charset="0"/>
                <a:cs typeface="Calibri Light" panose="020F0302020204030204" pitchFamily="34" charset="0"/>
              </a:rPr>
              <a:t>3.</a:t>
            </a:r>
          </a:p>
        </p:txBody>
      </p:sp>
      <p:grpSp>
        <p:nvGrpSpPr>
          <p:cNvPr id="17" name="Grupo 16">
            <a:extLst>
              <a:ext uri="{FF2B5EF4-FFF2-40B4-BE49-F238E27FC236}">
                <a16:creationId xmlns:a16="http://schemas.microsoft.com/office/drawing/2014/main" xmlns="" id="{381DF516-04D4-4E90-9E16-196E6F872FC1}"/>
              </a:ext>
            </a:extLst>
          </p:cNvPr>
          <p:cNvGrpSpPr/>
          <p:nvPr/>
        </p:nvGrpSpPr>
        <p:grpSpPr>
          <a:xfrm>
            <a:off x="977870" y="4787773"/>
            <a:ext cx="3341555" cy="1260000"/>
            <a:chOff x="5298349" y="3941794"/>
            <a:chExt cx="3341555" cy="728474"/>
          </a:xfrm>
        </p:grpSpPr>
        <p:sp>
          <p:nvSpPr>
            <p:cNvPr id="18" name="Rectángulo redondeado 13">
              <a:extLst>
                <a:ext uri="{FF2B5EF4-FFF2-40B4-BE49-F238E27FC236}">
                  <a16:creationId xmlns:a16="http://schemas.microsoft.com/office/drawing/2014/main" xmlns="" id="{77603F8A-51AB-4C52-A30B-B564F6729FE9}"/>
                </a:ext>
              </a:extLst>
            </p:cNvPr>
            <p:cNvSpPr/>
            <p:nvPr/>
          </p:nvSpPr>
          <p:spPr>
            <a:xfrm>
              <a:off x="5298349" y="3941794"/>
              <a:ext cx="3341555" cy="728474"/>
            </a:xfrm>
            <a:prstGeom prst="roundRect">
              <a:avLst>
                <a:gd name="adj" fmla="val 16670"/>
              </a:avLst>
            </a:prstGeom>
          </p:spPr>
          <p:style>
            <a:lnRef idx="2">
              <a:schemeClr val="lt1">
                <a:hueOff val="0"/>
                <a:satOff val="0"/>
                <a:lumOff val="0"/>
                <a:alphaOff val="0"/>
              </a:schemeClr>
            </a:lnRef>
            <a:fillRef idx="1">
              <a:schemeClr val="accent4">
                <a:hueOff val="10351772"/>
                <a:satOff val="-48322"/>
                <a:lumOff val="6863"/>
                <a:alphaOff val="0"/>
              </a:schemeClr>
            </a:fillRef>
            <a:effectRef idx="0">
              <a:schemeClr val="accent4">
                <a:hueOff val="10351772"/>
                <a:satOff val="-48322"/>
                <a:lumOff val="6863"/>
                <a:alphaOff val="0"/>
              </a:schemeClr>
            </a:effectRef>
            <a:fontRef idx="minor">
              <a:schemeClr val="lt1"/>
            </a:fontRef>
          </p:style>
          <p:txBody>
            <a:bodyPr anchor="t"/>
            <a:lstStyle/>
            <a:p>
              <a:endParaRPr lang="es-CO"/>
            </a:p>
          </p:txBody>
        </p:sp>
        <p:sp>
          <p:nvSpPr>
            <p:cNvPr id="19" name="Rectángulo 18">
              <a:extLst>
                <a:ext uri="{FF2B5EF4-FFF2-40B4-BE49-F238E27FC236}">
                  <a16:creationId xmlns:a16="http://schemas.microsoft.com/office/drawing/2014/main" xmlns="" id="{30F395AF-E1FD-42F9-860C-D7D4A6DD7F6E}"/>
                </a:ext>
              </a:extLst>
            </p:cNvPr>
            <p:cNvSpPr/>
            <p:nvPr/>
          </p:nvSpPr>
          <p:spPr>
            <a:xfrm>
              <a:off x="5333917" y="3977362"/>
              <a:ext cx="3270419" cy="657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t" anchorCtr="0">
              <a:noAutofit/>
            </a:bodyPr>
            <a:lstStyle/>
            <a:p>
              <a:pPr lvl="0" defTabSz="533400">
                <a:lnSpc>
                  <a:spcPct val="90000"/>
                </a:lnSpc>
                <a:spcBef>
                  <a:spcPct val="0"/>
                </a:spcBef>
                <a:spcAft>
                  <a:spcPct val="35000"/>
                </a:spcAft>
              </a:pPr>
              <a:r>
                <a:rPr lang="es-MX" b="0" i="0" u="none" kern="1200" dirty="0">
                  <a:solidFill>
                    <a:schemeClr val="tx1"/>
                  </a:solidFill>
                  <a:latin typeface="Calibri Light" panose="020F0302020204030204" pitchFamily="34" charset="0"/>
                  <a:cs typeface="Calibri Light" panose="020F0302020204030204" pitchFamily="34" charset="0"/>
                </a:rPr>
                <a:t>Describir las percepciones que tienen sobre las infancias las estudiantes y hermanos de I semestre de LEI.</a:t>
              </a:r>
              <a:endParaRPr lang="es-CO" kern="1200" dirty="0">
                <a:solidFill>
                  <a:schemeClr val="tx1"/>
                </a:solidFill>
                <a:latin typeface="Calibri Light" panose="020F0302020204030204" pitchFamily="34" charset="0"/>
                <a:cs typeface="Calibri Light" panose="020F0302020204030204" pitchFamily="34" charset="0"/>
              </a:endParaRPr>
            </a:p>
          </p:txBody>
        </p:sp>
      </p:grpSp>
      <p:grpSp>
        <p:nvGrpSpPr>
          <p:cNvPr id="20" name="Grupo 19">
            <a:extLst>
              <a:ext uri="{FF2B5EF4-FFF2-40B4-BE49-F238E27FC236}">
                <a16:creationId xmlns:a16="http://schemas.microsoft.com/office/drawing/2014/main" xmlns="" id="{D580B634-7795-4A9E-9C21-13FE45BAE1AC}"/>
              </a:ext>
            </a:extLst>
          </p:cNvPr>
          <p:cNvGrpSpPr/>
          <p:nvPr/>
        </p:nvGrpSpPr>
        <p:grpSpPr>
          <a:xfrm>
            <a:off x="4572000" y="1355495"/>
            <a:ext cx="4113738" cy="728474"/>
            <a:chOff x="4526166" y="1450411"/>
            <a:chExt cx="4113738" cy="728474"/>
          </a:xfrm>
        </p:grpSpPr>
        <p:sp>
          <p:nvSpPr>
            <p:cNvPr id="21" name="Rectángulo redondeado 19">
              <a:extLst>
                <a:ext uri="{FF2B5EF4-FFF2-40B4-BE49-F238E27FC236}">
                  <a16:creationId xmlns:a16="http://schemas.microsoft.com/office/drawing/2014/main" xmlns="" id="{72960E27-48CE-45B2-A824-85ABE9D6EB45}"/>
                </a:ext>
              </a:extLst>
            </p:cNvPr>
            <p:cNvSpPr/>
            <p:nvPr/>
          </p:nvSpPr>
          <p:spPr>
            <a:xfrm>
              <a:off x="4526166" y="1450411"/>
              <a:ext cx="4113738" cy="72847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Rectángulo 21">
              <a:extLst>
                <a:ext uri="{FF2B5EF4-FFF2-40B4-BE49-F238E27FC236}">
                  <a16:creationId xmlns:a16="http://schemas.microsoft.com/office/drawing/2014/main" xmlns="" id="{20227F8A-F219-448C-A93E-C640887BAD2A}"/>
                </a:ext>
              </a:extLst>
            </p:cNvPr>
            <p:cNvSpPr/>
            <p:nvPr/>
          </p:nvSpPr>
          <p:spPr>
            <a:xfrm>
              <a:off x="4547502" y="1471747"/>
              <a:ext cx="4071066" cy="6858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2400" b="1" kern="1200" dirty="0">
                  <a:solidFill>
                    <a:schemeClr val="tx1"/>
                  </a:solidFill>
                  <a:latin typeface="Calibri Light" panose="020F0302020204030204" pitchFamily="34" charset="0"/>
                  <a:cs typeface="Calibri Light" panose="020F0302020204030204" pitchFamily="34" charset="0"/>
                </a:rPr>
                <a:t>Conclusiones (preliminares)</a:t>
              </a:r>
              <a:endParaRPr lang="es-CO" sz="1600" b="1" kern="1200" dirty="0">
                <a:solidFill>
                  <a:schemeClr val="tx1"/>
                </a:solidFill>
                <a:latin typeface="Calibri Light" panose="020F0302020204030204" pitchFamily="34" charset="0"/>
                <a:cs typeface="Calibri Light" panose="020F0302020204030204" pitchFamily="34" charset="0"/>
              </a:endParaRPr>
            </a:p>
          </p:txBody>
        </p:sp>
      </p:grpSp>
      <p:grpSp>
        <p:nvGrpSpPr>
          <p:cNvPr id="23" name="Grupo 22">
            <a:extLst>
              <a:ext uri="{FF2B5EF4-FFF2-40B4-BE49-F238E27FC236}">
                <a16:creationId xmlns:a16="http://schemas.microsoft.com/office/drawing/2014/main" xmlns="" id="{BB99809F-A4D8-471D-9249-1FE171019339}"/>
              </a:ext>
            </a:extLst>
          </p:cNvPr>
          <p:cNvGrpSpPr/>
          <p:nvPr/>
        </p:nvGrpSpPr>
        <p:grpSpPr>
          <a:xfrm>
            <a:off x="4561948" y="2235250"/>
            <a:ext cx="4092402" cy="1260000"/>
            <a:chOff x="5298349" y="2310011"/>
            <a:chExt cx="3341555" cy="728474"/>
          </a:xfrm>
        </p:grpSpPr>
        <p:sp>
          <p:nvSpPr>
            <p:cNvPr id="24" name="Rectángulo redondeado 17">
              <a:extLst>
                <a:ext uri="{FF2B5EF4-FFF2-40B4-BE49-F238E27FC236}">
                  <a16:creationId xmlns:a16="http://schemas.microsoft.com/office/drawing/2014/main" xmlns="" id="{9B8138EE-F2DF-4524-9CD0-E7B0D3A93157}"/>
                </a:ext>
              </a:extLst>
            </p:cNvPr>
            <p:cNvSpPr/>
            <p:nvPr/>
          </p:nvSpPr>
          <p:spPr>
            <a:xfrm>
              <a:off x="5298349" y="2310011"/>
              <a:ext cx="3341555" cy="728474"/>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t"/>
            <a:lstStyle/>
            <a:p>
              <a:endParaRPr lang="es-CO"/>
            </a:p>
          </p:txBody>
        </p:sp>
        <p:sp>
          <p:nvSpPr>
            <p:cNvPr id="25" name="Rectángulo 24">
              <a:extLst>
                <a:ext uri="{FF2B5EF4-FFF2-40B4-BE49-F238E27FC236}">
                  <a16:creationId xmlns:a16="http://schemas.microsoft.com/office/drawing/2014/main" xmlns="" id="{44EDD080-86D9-4C31-A55B-8980CB9378F3}"/>
                </a:ext>
              </a:extLst>
            </p:cNvPr>
            <p:cNvSpPr/>
            <p:nvPr/>
          </p:nvSpPr>
          <p:spPr>
            <a:xfrm>
              <a:off x="5333917" y="2345579"/>
              <a:ext cx="3270419" cy="657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t" anchorCtr="0">
              <a:noAutofit/>
            </a:bodyPr>
            <a:lstStyle/>
            <a:p>
              <a:pPr lvl="0" defTabSz="533400">
                <a:lnSpc>
                  <a:spcPct val="90000"/>
                </a:lnSpc>
                <a:spcBef>
                  <a:spcPct val="0"/>
                </a:spcBef>
                <a:spcAft>
                  <a:spcPct val="35000"/>
                </a:spcAft>
              </a:pPr>
              <a:r>
                <a:rPr lang="es-MX" b="0" i="0" u="none" kern="1200" dirty="0">
                  <a:solidFill>
                    <a:schemeClr val="tx1"/>
                  </a:solidFill>
                  <a:latin typeface="Calibri Light" panose="020F0302020204030204" pitchFamily="34" charset="0"/>
                  <a:cs typeface="Calibri Light" panose="020F0302020204030204" pitchFamily="34" charset="0"/>
                </a:rPr>
                <a:t>Los abuelos de las estudiantes de LEI hacen parte de las generaciones Silenciosa </a:t>
              </a:r>
              <a:r>
                <a:rPr lang="es-MX" kern="1200" dirty="0">
                  <a:solidFill>
                    <a:schemeClr val="tx1"/>
                  </a:solidFill>
                  <a:latin typeface="Calibri Light" panose="020F0302020204030204" pitchFamily="34" charset="0"/>
                  <a:cs typeface="Calibri Light" panose="020F0302020204030204" pitchFamily="34" charset="0"/>
                </a:rPr>
                <a:t>y Baby </a:t>
              </a:r>
              <a:r>
                <a:rPr lang="es-MX" kern="1200" dirty="0" err="1">
                  <a:solidFill>
                    <a:schemeClr val="tx1"/>
                  </a:solidFill>
                  <a:latin typeface="Calibri Light" panose="020F0302020204030204" pitchFamily="34" charset="0"/>
                  <a:cs typeface="Calibri Light" panose="020F0302020204030204" pitchFamily="34" charset="0"/>
                </a:rPr>
                <a:t>Boomers</a:t>
              </a:r>
              <a:r>
                <a:rPr lang="es-MX" kern="1200" dirty="0">
                  <a:solidFill>
                    <a:schemeClr val="tx1"/>
                  </a:solidFill>
                  <a:latin typeface="Calibri Light" panose="020F0302020204030204" pitchFamily="34" charset="0"/>
                  <a:cs typeface="Calibri Light" panose="020F0302020204030204" pitchFamily="34" charset="0"/>
                </a:rPr>
                <a:t>.</a:t>
              </a:r>
              <a:endParaRPr lang="es-CO" kern="1200" dirty="0">
                <a:solidFill>
                  <a:schemeClr val="tx1"/>
                </a:solidFill>
                <a:latin typeface="Calibri Light" panose="020F0302020204030204" pitchFamily="34" charset="0"/>
                <a:cs typeface="Calibri Light" panose="020F0302020204030204" pitchFamily="34" charset="0"/>
              </a:endParaRPr>
            </a:p>
          </p:txBody>
        </p:sp>
      </p:grpSp>
      <p:grpSp>
        <p:nvGrpSpPr>
          <p:cNvPr id="26" name="Grupo 25">
            <a:extLst>
              <a:ext uri="{FF2B5EF4-FFF2-40B4-BE49-F238E27FC236}">
                <a16:creationId xmlns:a16="http://schemas.microsoft.com/office/drawing/2014/main" xmlns="" id="{D7AE78E6-B16F-4E06-845A-4CD767681EA2}"/>
              </a:ext>
            </a:extLst>
          </p:cNvPr>
          <p:cNvGrpSpPr/>
          <p:nvPr/>
        </p:nvGrpSpPr>
        <p:grpSpPr>
          <a:xfrm>
            <a:off x="4549777" y="3526010"/>
            <a:ext cx="4092402" cy="1260000"/>
            <a:chOff x="5298349" y="3125902"/>
            <a:chExt cx="3341555" cy="728474"/>
          </a:xfrm>
        </p:grpSpPr>
        <p:sp>
          <p:nvSpPr>
            <p:cNvPr id="27" name="Rectángulo redondeado 15">
              <a:extLst>
                <a:ext uri="{FF2B5EF4-FFF2-40B4-BE49-F238E27FC236}">
                  <a16:creationId xmlns:a16="http://schemas.microsoft.com/office/drawing/2014/main" xmlns="" id="{13026088-8BEB-41D9-893B-F68334127599}"/>
                </a:ext>
              </a:extLst>
            </p:cNvPr>
            <p:cNvSpPr/>
            <p:nvPr/>
          </p:nvSpPr>
          <p:spPr>
            <a:xfrm>
              <a:off x="5298349" y="3125902"/>
              <a:ext cx="3341555" cy="728474"/>
            </a:xfrm>
            <a:prstGeom prst="roundRect">
              <a:avLst>
                <a:gd name="adj" fmla="val 16670"/>
              </a:avLst>
            </a:prstGeom>
          </p:spPr>
          <p:style>
            <a:lnRef idx="2">
              <a:schemeClr val="lt1">
                <a:hueOff val="0"/>
                <a:satOff val="0"/>
                <a:lumOff val="0"/>
                <a:alphaOff val="0"/>
              </a:schemeClr>
            </a:lnRef>
            <a:fillRef idx="1">
              <a:schemeClr val="accent4">
                <a:hueOff val="5175886"/>
                <a:satOff val="-24161"/>
                <a:lumOff val="3431"/>
                <a:alphaOff val="0"/>
              </a:schemeClr>
            </a:fillRef>
            <a:effectRef idx="0">
              <a:schemeClr val="accent4">
                <a:hueOff val="5175886"/>
                <a:satOff val="-24161"/>
                <a:lumOff val="3431"/>
                <a:alphaOff val="0"/>
              </a:schemeClr>
            </a:effectRef>
            <a:fontRef idx="minor">
              <a:schemeClr val="lt1"/>
            </a:fontRef>
          </p:style>
          <p:txBody>
            <a:bodyPr anchor="t"/>
            <a:lstStyle/>
            <a:p>
              <a:endParaRPr lang="es-CO"/>
            </a:p>
          </p:txBody>
        </p:sp>
        <p:sp>
          <p:nvSpPr>
            <p:cNvPr id="28" name="Rectángulo 27">
              <a:extLst>
                <a:ext uri="{FF2B5EF4-FFF2-40B4-BE49-F238E27FC236}">
                  <a16:creationId xmlns:a16="http://schemas.microsoft.com/office/drawing/2014/main" xmlns="" id="{B22A3634-0A75-4FBD-8EDA-DB92566AE45A}"/>
                </a:ext>
              </a:extLst>
            </p:cNvPr>
            <p:cNvSpPr/>
            <p:nvPr/>
          </p:nvSpPr>
          <p:spPr>
            <a:xfrm>
              <a:off x="5333917" y="3161470"/>
              <a:ext cx="3270419" cy="657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t" anchorCtr="0">
              <a:noAutofit/>
            </a:bodyPr>
            <a:lstStyle/>
            <a:p>
              <a:pPr lvl="0" defTabSz="533400">
                <a:lnSpc>
                  <a:spcPct val="90000"/>
                </a:lnSpc>
                <a:spcBef>
                  <a:spcPct val="0"/>
                </a:spcBef>
                <a:spcAft>
                  <a:spcPct val="35000"/>
                </a:spcAft>
              </a:pPr>
              <a:r>
                <a:rPr lang="es-MX" kern="1200" dirty="0">
                  <a:solidFill>
                    <a:schemeClr val="tx1"/>
                  </a:solidFill>
                  <a:latin typeface="Calibri Light" panose="020F0302020204030204" pitchFamily="34" charset="0"/>
                  <a:cs typeface="Calibri Light" panose="020F0302020204030204" pitchFamily="34" charset="0"/>
                </a:rPr>
                <a:t>Los padres y tíos de las estudiantes de LEI hacen parte de las generaciones X y Y.</a:t>
              </a:r>
              <a:endParaRPr lang="es-CO" kern="1200" dirty="0">
                <a:solidFill>
                  <a:schemeClr val="tx1"/>
                </a:solidFill>
                <a:latin typeface="Calibri Light" panose="020F0302020204030204" pitchFamily="34" charset="0"/>
                <a:cs typeface="Calibri Light" panose="020F0302020204030204" pitchFamily="34" charset="0"/>
              </a:endParaRPr>
            </a:p>
          </p:txBody>
        </p:sp>
      </p:grpSp>
      <p:grpSp>
        <p:nvGrpSpPr>
          <p:cNvPr id="29" name="Grupo 28">
            <a:extLst>
              <a:ext uri="{FF2B5EF4-FFF2-40B4-BE49-F238E27FC236}">
                <a16:creationId xmlns:a16="http://schemas.microsoft.com/office/drawing/2014/main" xmlns="" id="{22C84729-B202-40E3-9D5B-E8E04FAD9246}"/>
              </a:ext>
            </a:extLst>
          </p:cNvPr>
          <p:cNvGrpSpPr/>
          <p:nvPr/>
        </p:nvGrpSpPr>
        <p:grpSpPr>
          <a:xfrm>
            <a:off x="4593336" y="4786010"/>
            <a:ext cx="4048843" cy="1260000"/>
            <a:chOff x="5298349" y="3941794"/>
            <a:chExt cx="3341555" cy="728474"/>
          </a:xfrm>
        </p:grpSpPr>
        <p:sp>
          <p:nvSpPr>
            <p:cNvPr id="30" name="Rectángulo redondeado 13">
              <a:extLst>
                <a:ext uri="{FF2B5EF4-FFF2-40B4-BE49-F238E27FC236}">
                  <a16:creationId xmlns:a16="http://schemas.microsoft.com/office/drawing/2014/main" xmlns="" id="{32D3180E-4FEB-458C-92DB-8FFD38ECDBC4}"/>
                </a:ext>
              </a:extLst>
            </p:cNvPr>
            <p:cNvSpPr/>
            <p:nvPr/>
          </p:nvSpPr>
          <p:spPr>
            <a:xfrm>
              <a:off x="5298349" y="3941794"/>
              <a:ext cx="3341555" cy="728474"/>
            </a:xfrm>
            <a:prstGeom prst="roundRect">
              <a:avLst>
                <a:gd name="adj" fmla="val 16670"/>
              </a:avLst>
            </a:prstGeom>
          </p:spPr>
          <p:style>
            <a:lnRef idx="2">
              <a:schemeClr val="lt1">
                <a:hueOff val="0"/>
                <a:satOff val="0"/>
                <a:lumOff val="0"/>
                <a:alphaOff val="0"/>
              </a:schemeClr>
            </a:lnRef>
            <a:fillRef idx="1">
              <a:schemeClr val="accent4">
                <a:hueOff val="10351772"/>
                <a:satOff val="-48322"/>
                <a:lumOff val="6863"/>
                <a:alphaOff val="0"/>
              </a:schemeClr>
            </a:fillRef>
            <a:effectRef idx="0">
              <a:schemeClr val="accent4">
                <a:hueOff val="10351772"/>
                <a:satOff val="-48322"/>
                <a:lumOff val="6863"/>
                <a:alphaOff val="0"/>
              </a:schemeClr>
            </a:effectRef>
            <a:fontRef idx="minor">
              <a:schemeClr val="lt1"/>
            </a:fontRef>
          </p:style>
          <p:txBody>
            <a:bodyPr anchor="t"/>
            <a:lstStyle/>
            <a:p>
              <a:endParaRPr lang="es-CO"/>
            </a:p>
          </p:txBody>
        </p:sp>
        <p:sp>
          <p:nvSpPr>
            <p:cNvPr id="31" name="Rectángulo 30">
              <a:extLst>
                <a:ext uri="{FF2B5EF4-FFF2-40B4-BE49-F238E27FC236}">
                  <a16:creationId xmlns:a16="http://schemas.microsoft.com/office/drawing/2014/main" xmlns="" id="{305ABFF9-BC05-438D-B0EF-86191365AC5F}"/>
                </a:ext>
              </a:extLst>
            </p:cNvPr>
            <p:cNvSpPr/>
            <p:nvPr/>
          </p:nvSpPr>
          <p:spPr>
            <a:xfrm>
              <a:off x="5333917" y="3977362"/>
              <a:ext cx="3270419" cy="657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t" anchorCtr="0">
              <a:noAutofit/>
            </a:bodyPr>
            <a:lstStyle/>
            <a:p>
              <a:pPr lvl="0" defTabSz="533400">
                <a:lnSpc>
                  <a:spcPct val="90000"/>
                </a:lnSpc>
                <a:spcBef>
                  <a:spcPct val="0"/>
                </a:spcBef>
                <a:spcAft>
                  <a:spcPct val="35000"/>
                </a:spcAft>
              </a:pPr>
              <a:r>
                <a:rPr lang="es-MX" kern="1200" dirty="0">
                  <a:solidFill>
                    <a:schemeClr val="tx1"/>
                  </a:solidFill>
                  <a:latin typeface="Calibri Light" panose="020F0302020204030204" pitchFamily="34" charset="0"/>
                  <a:cs typeface="Calibri Light" panose="020F0302020204030204" pitchFamily="34" charset="0"/>
                </a:rPr>
                <a:t>Las estudiantes de LEI y sus hermanos hacen parte de las generaciones Z y T o alfa.</a:t>
              </a:r>
              <a:endParaRPr lang="es-CO" kern="1200" dirty="0">
                <a:solidFill>
                  <a:schemeClr val="tx1"/>
                </a:solidFill>
                <a:latin typeface="Calibri Light" panose="020F0302020204030204" pitchFamily="34" charset="0"/>
                <a:cs typeface="Calibri Light" panose="020F030202020403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recomendaciones</a:t>
            </a:r>
            <a:endParaRPr/>
          </a:p>
        </p:txBody>
      </p:sp>
      <p:sp>
        <p:nvSpPr>
          <p:cNvPr id="275" name="Google Shape;275;p37"/>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42</a:t>
            </a:fld>
            <a:endParaRPr/>
          </a:p>
        </p:txBody>
      </p:sp>
      <p:pic>
        <p:nvPicPr>
          <p:cNvPr id="276" name="Google Shape;276;p37"/>
          <p:cNvPicPr preferRelativeResize="0"/>
          <p:nvPr/>
        </p:nvPicPr>
        <p:blipFill>
          <a:blip r:embed="rId3">
            <a:alphaModFix/>
          </a:blip>
          <a:stretch>
            <a:fillRect/>
          </a:stretch>
        </p:blipFill>
        <p:spPr>
          <a:xfrm>
            <a:off x="1366225" y="1292869"/>
            <a:ext cx="6503300" cy="48411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bibliografía</a:t>
            </a:r>
            <a:endParaRPr/>
          </a:p>
        </p:txBody>
      </p:sp>
      <p:sp>
        <p:nvSpPr>
          <p:cNvPr id="283" name="Google Shape;283;p38"/>
          <p:cNvSpPr txBox="1">
            <a:spLocks noGrp="1"/>
          </p:cNvSpPr>
          <p:nvPr>
            <p:ph type="body" idx="1"/>
          </p:nvPr>
        </p:nvSpPr>
        <p:spPr>
          <a:xfrm>
            <a:off x="313575" y="1162350"/>
            <a:ext cx="8526900" cy="50145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s-CO" sz="1000" dirty="0">
                <a:latin typeface="Calibri Light" panose="020F0302020204030204" pitchFamily="34" charset="0"/>
                <a:cs typeface="Calibri Light" panose="020F0302020204030204" pitchFamily="34" charset="0"/>
              </a:rPr>
              <a:t>Allport, F. (1974). El problema de la percepción. Buenos Aires : Editorial Nueva Visión.</a:t>
            </a:r>
            <a:endParaRPr sz="1000" dirty="0">
              <a:latin typeface="Calibri Light" panose="020F0302020204030204" pitchFamily="34" charset="0"/>
              <a:cs typeface="Calibri Light" panose="020F0302020204030204" pitchFamily="34" charset="0"/>
            </a:endParaRPr>
          </a:p>
          <a:p>
            <a:pPr marL="0" lvl="0" indent="0" algn="l" rtl="0">
              <a:lnSpc>
                <a:spcPct val="100000"/>
              </a:lnSpc>
              <a:spcBef>
                <a:spcPts val="1000"/>
              </a:spcBef>
              <a:spcAft>
                <a:spcPts val="0"/>
              </a:spcAft>
              <a:buNone/>
            </a:pPr>
            <a:r>
              <a:rPr lang="es-CO" sz="1000" dirty="0">
                <a:latin typeface="Calibri Light" panose="020F0302020204030204" pitchFamily="34" charset="0"/>
                <a:cs typeface="Calibri Light" panose="020F0302020204030204" pitchFamily="34" charset="0"/>
              </a:rPr>
              <a:t>Ardila, A. (1980). Psicología de la percepción. México : Editorial Trillas.</a:t>
            </a:r>
            <a:endParaRPr sz="1000" dirty="0">
              <a:latin typeface="Calibri Light" panose="020F0302020204030204" pitchFamily="34" charset="0"/>
              <a:cs typeface="Calibri Light" panose="020F0302020204030204" pitchFamily="34" charset="0"/>
            </a:endParaRPr>
          </a:p>
          <a:p>
            <a:pPr marL="0" lvl="0" indent="0">
              <a:lnSpc>
                <a:spcPct val="100000"/>
              </a:lnSpc>
              <a:buNone/>
            </a:pPr>
            <a:r>
              <a:rPr lang="es-MX" sz="1000" dirty="0">
                <a:latin typeface="Calibri Light" panose="020F0302020204030204" pitchFamily="34" charset="0"/>
                <a:cs typeface="Calibri Light" panose="020F0302020204030204" pitchFamily="34" charset="0"/>
              </a:rPr>
              <a:t>Camacho, S.F. (2017). Percepciones sobre la niñez en estudiantes del Profesorado de Educación Inicial: algunos aportes desde la perspectiva teórica de la transmisión. Trabajo final integrador. Universidad Nacional de La Plata. Facultad de Humanidades y Ciencias de la Educación. En Memoria Académica. Disponible en: http://www.memoria.fahce.unlp.edu.ar/tesis/te.1375/te.1375.pdf </a:t>
            </a:r>
          </a:p>
          <a:p>
            <a:pPr marL="0" lvl="0" indent="0" algn="l" rtl="0">
              <a:lnSpc>
                <a:spcPct val="100000"/>
              </a:lnSpc>
              <a:spcBef>
                <a:spcPts val="1000"/>
              </a:spcBef>
              <a:spcAft>
                <a:spcPts val="0"/>
              </a:spcAft>
              <a:buNone/>
            </a:pPr>
            <a:r>
              <a:rPr lang="es-CO" sz="1000" dirty="0" err="1">
                <a:latin typeface="Calibri Light" panose="020F0302020204030204" pitchFamily="34" charset="0"/>
                <a:cs typeface="Calibri Light" panose="020F0302020204030204" pitchFamily="34" charset="0"/>
              </a:rPr>
              <a:t>Carterette</a:t>
            </a:r>
            <a:r>
              <a:rPr lang="es-CO" sz="1000" dirty="0">
                <a:latin typeface="Calibri Light" panose="020F0302020204030204" pitchFamily="34" charset="0"/>
                <a:cs typeface="Calibri Light" panose="020F0302020204030204" pitchFamily="34" charset="0"/>
              </a:rPr>
              <a:t>, E. &amp; Morton, F. (1982). Manual de percepción: raíces históricas y filosóficas. México : Editorial Trillas.</a:t>
            </a:r>
            <a:endParaRPr sz="1000" dirty="0">
              <a:latin typeface="Calibri Light" panose="020F0302020204030204" pitchFamily="34" charset="0"/>
              <a:cs typeface="Calibri Light" panose="020F0302020204030204" pitchFamily="34" charset="0"/>
            </a:endParaRPr>
          </a:p>
          <a:p>
            <a:pPr marL="0" lvl="0" indent="0">
              <a:lnSpc>
                <a:spcPct val="100000"/>
              </a:lnSpc>
              <a:buNone/>
            </a:pPr>
            <a:r>
              <a:rPr lang="es-MX" sz="1000" dirty="0">
                <a:latin typeface="Calibri Light" panose="020F0302020204030204" pitchFamily="34" charset="0"/>
                <a:cs typeface="Calibri Light" panose="020F0302020204030204" pitchFamily="34" charset="0"/>
              </a:rPr>
              <a:t>Cornejo, M. (2006). El Enfoque Biográfico: Trayectorias, Desarrollos Teóricos y Perspectivas. </a:t>
            </a:r>
            <a:r>
              <a:rPr lang="es-MX" sz="1000" dirty="0" err="1">
                <a:latin typeface="Calibri Light" panose="020F0302020204030204" pitchFamily="34" charset="0"/>
                <a:cs typeface="Calibri Light" panose="020F0302020204030204" pitchFamily="34" charset="0"/>
              </a:rPr>
              <a:t>Psykhe</a:t>
            </a:r>
            <a:r>
              <a:rPr lang="es-MX" sz="1000" dirty="0">
                <a:latin typeface="Calibri Light" panose="020F0302020204030204" pitchFamily="34" charset="0"/>
                <a:cs typeface="Calibri Light" panose="020F0302020204030204" pitchFamily="34" charset="0"/>
              </a:rPr>
              <a:t> (Santiago), 15(1), 95-106. tomado de: https://scielo.conicyt.cl/scielo.php?script=sci_arttext&amp;pid=S0718-22282006000100008</a:t>
            </a:r>
          </a:p>
          <a:p>
            <a:pPr marL="0" lvl="0" indent="0">
              <a:lnSpc>
                <a:spcPct val="100000"/>
              </a:lnSpc>
              <a:buNone/>
            </a:pPr>
            <a:r>
              <a:rPr lang="es-MX" sz="1000" dirty="0">
                <a:latin typeface="Calibri Light" panose="020F0302020204030204" pitchFamily="34" charset="0"/>
                <a:cs typeface="Calibri Light" panose="020F0302020204030204" pitchFamily="34" charset="0"/>
              </a:rPr>
              <a:t>Dilthey, W. (1978). Introducción a las ciencias del espíritu. México : Fondo de cultura económica</a:t>
            </a:r>
          </a:p>
          <a:p>
            <a:pPr marL="0" lvl="0" indent="0" algn="l" rtl="0">
              <a:lnSpc>
                <a:spcPct val="100000"/>
              </a:lnSpc>
              <a:spcBef>
                <a:spcPts val="1000"/>
              </a:spcBef>
              <a:spcAft>
                <a:spcPts val="0"/>
              </a:spcAft>
              <a:buNone/>
            </a:pPr>
            <a:r>
              <a:rPr lang="es-CO" sz="1000" dirty="0" err="1">
                <a:latin typeface="Calibri Light" panose="020F0302020204030204" pitchFamily="34" charset="0"/>
                <a:cs typeface="Calibri Light" panose="020F0302020204030204" pitchFamily="34" charset="0"/>
              </a:rPr>
              <a:t>Donati</a:t>
            </a:r>
            <a:r>
              <a:rPr lang="es-CO" sz="1000" dirty="0">
                <a:latin typeface="Calibri Light" panose="020F0302020204030204" pitchFamily="34" charset="0"/>
                <a:cs typeface="Calibri Light" panose="020F0302020204030204" pitchFamily="34" charset="0"/>
              </a:rPr>
              <a:t>, P. (</a:t>
            </a:r>
            <a:r>
              <a:rPr lang="es-CO" sz="1000" dirty="0" err="1">
                <a:latin typeface="Calibri Light" panose="020F0302020204030204" pitchFamily="34" charset="0"/>
                <a:cs typeface="Calibri Light" panose="020F0302020204030204" pitchFamily="34" charset="0"/>
              </a:rPr>
              <a:t>s.f</a:t>
            </a:r>
            <a:r>
              <a:rPr lang="es-CO" sz="1000" dirty="0">
                <a:latin typeface="Calibri Light" panose="020F0302020204030204" pitchFamily="34" charset="0"/>
                <a:cs typeface="Calibri Light" panose="020F0302020204030204" pitchFamily="34" charset="0"/>
              </a:rPr>
              <a:t>). Familias y generación.</a:t>
            </a:r>
            <a:endParaRPr sz="1000" dirty="0">
              <a:latin typeface="Calibri Light" panose="020F0302020204030204" pitchFamily="34" charset="0"/>
              <a:cs typeface="Calibri Light" panose="020F0302020204030204" pitchFamily="34" charset="0"/>
            </a:endParaRPr>
          </a:p>
          <a:p>
            <a:pPr marL="0" lvl="0" indent="0">
              <a:lnSpc>
                <a:spcPct val="100000"/>
              </a:lnSpc>
              <a:buNone/>
            </a:pPr>
            <a:r>
              <a:rPr lang="es-MX" sz="1000" dirty="0">
                <a:latin typeface="Calibri Light" panose="020F0302020204030204" pitchFamily="34" charset="0"/>
                <a:cs typeface="Calibri Light" panose="020F0302020204030204" pitchFamily="34" charset="0"/>
              </a:rPr>
              <a:t>Fernández, R. y </a:t>
            </a:r>
            <a:r>
              <a:rPr lang="es-MX" sz="1000" dirty="0" err="1">
                <a:latin typeface="Calibri Light" panose="020F0302020204030204" pitchFamily="34" charset="0"/>
                <a:cs typeface="Calibri Light" panose="020F0302020204030204" pitchFamily="34" charset="0"/>
              </a:rPr>
              <a:t>Pértegas</a:t>
            </a:r>
            <a:r>
              <a:rPr lang="es-MX" sz="1000" dirty="0">
                <a:latin typeface="Calibri Light" panose="020F0302020204030204" pitchFamily="34" charset="0"/>
                <a:cs typeface="Calibri Light" panose="020F0302020204030204" pitchFamily="34" charset="0"/>
              </a:rPr>
              <a:t>-Díaz, S, (2002). Investigación cuantitativa y cualitativa. Tomado de: https://www.fisterra.com/gestor/upload/guias/cuanti_cuali2.pdf</a:t>
            </a:r>
          </a:p>
          <a:p>
            <a:pPr marL="0" lvl="0" indent="0" algn="l" rtl="0">
              <a:lnSpc>
                <a:spcPct val="100000"/>
              </a:lnSpc>
              <a:spcBef>
                <a:spcPts val="1000"/>
              </a:spcBef>
              <a:spcAft>
                <a:spcPts val="0"/>
              </a:spcAft>
              <a:buNone/>
            </a:pPr>
            <a:r>
              <a:rPr lang="es-CO" sz="1000" dirty="0" err="1">
                <a:latin typeface="Calibri Light" panose="020F0302020204030204" pitchFamily="34" charset="0"/>
                <a:cs typeface="Calibri Light" panose="020F0302020204030204" pitchFamily="34" charset="0"/>
              </a:rPr>
              <a:t>Leccardi</a:t>
            </a:r>
            <a:r>
              <a:rPr lang="es-CO" sz="1000" dirty="0">
                <a:latin typeface="Calibri Light" panose="020F0302020204030204" pitchFamily="34" charset="0"/>
                <a:cs typeface="Calibri Light" panose="020F0302020204030204" pitchFamily="34" charset="0"/>
              </a:rPr>
              <a:t>, C. &amp; </a:t>
            </a:r>
            <a:r>
              <a:rPr lang="es-CO" sz="1000" dirty="0" err="1">
                <a:latin typeface="Calibri Light" panose="020F0302020204030204" pitchFamily="34" charset="0"/>
                <a:cs typeface="Calibri Light" panose="020F0302020204030204" pitchFamily="34" charset="0"/>
              </a:rPr>
              <a:t>Feixa</a:t>
            </a:r>
            <a:r>
              <a:rPr lang="es-CO" sz="1000" dirty="0">
                <a:latin typeface="Calibri Light" panose="020F0302020204030204" pitchFamily="34" charset="0"/>
                <a:cs typeface="Calibri Light" panose="020F0302020204030204" pitchFamily="34" charset="0"/>
              </a:rPr>
              <a:t>, C.(2011). El concepto de generación en las teorías sobre la juventud. En: Revista Última Década, No. 34 , </a:t>
            </a:r>
            <a:r>
              <a:rPr lang="es-CO" sz="1000" dirty="0" err="1">
                <a:latin typeface="Calibri Light" panose="020F0302020204030204" pitchFamily="34" charset="0"/>
                <a:cs typeface="Calibri Light" panose="020F0302020204030204" pitchFamily="34" charset="0"/>
              </a:rPr>
              <a:t>pp</a:t>
            </a:r>
            <a:r>
              <a:rPr lang="es-CO" sz="1000" dirty="0">
                <a:latin typeface="Calibri Light" panose="020F0302020204030204" pitchFamily="34" charset="0"/>
                <a:cs typeface="Calibri Light" panose="020F0302020204030204" pitchFamily="34" charset="0"/>
              </a:rPr>
              <a:t> 11-32.</a:t>
            </a:r>
            <a:endParaRPr sz="1000" dirty="0">
              <a:latin typeface="Calibri Light" panose="020F0302020204030204" pitchFamily="34" charset="0"/>
              <a:cs typeface="Calibri Light" panose="020F0302020204030204" pitchFamily="34" charset="0"/>
            </a:endParaRPr>
          </a:p>
          <a:p>
            <a:pPr marL="0" lvl="0" indent="0" algn="l" rtl="0">
              <a:lnSpc>
                <a:spcPct val="100000"/>
              </a:lnSpc>
              <a:spcBef>
                <a:spcPts val="1000"/>
              </a:spcBef>
              <a:spcAft>
                <a:spcPts val="0"/>
              </a:spcAft>
              <a:buNone/>
            </a:pPr>
            <a:r>
              <a:rPr lang="es-CO" sz="1000" dirty="0">
                <a:latin typeface="Calibri Light" panose="020F0302020204030204" pitchFamily="34" charset="0"/>
                <a:cs typeface="Calibri Light" panose="020F0302020204030204" pitchFamily="34" charset="0"/>
              </a:rPr>
              <a:t>Mannheim, K. (1952). El problema de las generaciones. En: Revista Española de Investigaciones Sociológicas, 62</a:t>
            </a:r>
            <a:endParaRPr sz="1000" dirty="0">
              <a:latin typeface="Calibri Light" panose="020F0302020204030204" pitchFamily="34" charset="0"/>
              <a:cs typeface="Calibri Light" panose="020F0302020204030204" pitchFamily="34" charset="0"/>
            </a:endParaRPr>
          </a:p>
          <a:p>
            <a:pPr marL="0" lvl="0" indent="0" algn="l" rtl="0">
              <a:lnSpc>
                <a:spcPct val="100000"/>
              </a:lnSpc>
              <a:spcBef>
                <a:spcPts val="1000"/>
              </a:spcBef>
              <a:spcAft>
                <a:spcPts val="0"/>
              </a:spcAft>
              <a:buNone/>
            </a:pPr>
            <a:r>
              <a:rPr lang="es-CO" sz="1000" dirty="0">
                <a:latin typeface="Calibri Light" panose="020F0302020204030204" pitchFamily="34" charset="0"/>
                <a:cs typeface="Calibri Light" panose="020F0302020204030204" pitchFamily="34" charset="0"/>
              </a:rPr>
              <a:t>Merleau-Ponty, M. (1975). Fenomenología de la percepción. Barcelona : Editorial Península.</a:t>
            </a:r>
            <a:endParaRPr sz="1000" dirty="0">
              <a:latin typeface="Calibri Light" panose="020F0302020204030204" pitchFamily="34" charset="0"/>
              <a:cs typeface="Calibri Light" panose="020F0302020204030204" pitchFamily="34" charset="0"/>
            </a:endParaRPr>
          </a:p>
          <a:p>
            <a:pPr marL="0" lvl="0" indent="0">
              <a:lnSpc>
                <a:spcPct val="100000"/>
              </a:lnSpc>
              <a:buNone/>
            </a:pPr>
            <a:r>
              <a:rPr lang="es-MX" sz="1000" dirty="0">
                <a:latin typeface="Calibri Light" panose="020F0302020204030204" pitchFamily="34" charset="0"/>
                <a:cs typeface="Calibri Light" panose="020F0302020204030204" pitchFamily="34" charset="0"/>
              </a:rPr>
              <a:t>Ortega-y-Gasset, José (1998). El tema de nuestro tiempo. México : Editorial Porrúa.</a:t>
            </a:r>
          </a:p>
          <a:p>
            <a:pPr marL="0" lvl="0" indent="0" algn="l" rtl="0">
              <a:lnSpc>
                <a:spcPct val="100000"/>
              </a:lnSpc>
              <a:spcBef>
                <a:spcPts val="1000"/>
              </a:spcBef>
              <a:spcAft>
                <a:spcPts val="0"/>
              </a:spcAft>
              <a:buNone/>
            </a:pPr>
            <a:r>
              <a:rPr lang="es-CO" sz="1000" dirty="0">
                <a:latin typeface="Calibri Light" panose="020F0302020204030204" pitchFamily="34" charset="0"/>
                <a:cs typeface="Calibri Light" panose="020F0302020204030204" pitchFamily="34" charset="0"/>
              </a:rPr>
              <a:t>Rock, I. (1985). La percepción. Barcelona : Editorial Prensa Científica.</a:t>
            </a:r>
            <a:endParaRPr sz="1000" dirty="0">
              <a:latin typeface="Calibri Light" panose="020F0302020204030204" pitchFamily="34" charset="0"/>
              <a:cs typeface="Calibri Light" panose="020F0302020204030204" pitchFamily="34" charset="0"/>
            </a:endParaRPr>
          </a:p>
          <a:p>
            <a:pPr marL="0" lvl="0" indent="0" algn="l" rtl="0">
              <a:lnSpc>
                <a:spcPct val="100000"/>
              </a:lnSpc>
              <a:spcBef>
                <a:spcPts val="1000"/>
              </a:spcBef>
              <a:spcAft>
                <a:spcPts val="0"/>
              </a:spcAft>
              <a:buNone/>
            </a:pPr>
            <a:r>
              <a:rPr lang="es-CO" sz="1000" dirty="0">
                <a:latin typeface="Calibri Light" panose="020F0302020204030204" pitchFamily="34" charset="0"/>
                <a:cs typeface="Calibri Light" panose="020F0302020204030204" pitchFamily="34" charset="0"/>
              </a:rPr>
              <a:t>Tajfel, H. (1976). Percepción social. En: Enciclopedia Internacional de las Ciencias Sociales.  Madrid : Editorial Aguilar.</a:t>
            </a:r>
            <a:endParaRPr sz="1000" dirty="0">
              <a:latin typeface="Calibri Light" panose="020F0302020204030204" pitchFamily="34" charset="0"/>
              <a:cs typeface="Calibri Light" panose="020F0302020204030204" pitchFamily="34" charset="0"/>
            </a:endParaRPr>
          </a:p>
        </p:txBody>
      </p:sp>
      <p:sp>
        <p:nvSpPr>
          <p:cNvPr id="284" name="Google Shape;284;p38"/>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metodología</a:t>
            </a:r>
            <a:endParaRPr/>
          </a:p>
        </p:txBody>
      </p:sp>
      <p:sp>
        <p:nvSpPr>
          <p:cNvPr id="291" name="Google Shape;291;p39"/>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44</a:t>
            </a:fld>
            <a:endParaRPr/>
          </a:p>
        </p:txBody>
      </p:sp>
      <p:graphicFrame>
        <p:nvGraphicFramePr>
          <p:cNvPr id="292" name="Google Shape;292;p39"/>
          <p:cNvGraphicFramePr/>
          <p:nvPr/>
        </p:nvGraphicFramePr>
        <p:xfrm>
          <a:off x="345600" y="1191675"/>
          <a:ext cx="8502000" cy="5076575"/>
        </p:xfrm>
        <a:graphic>
          <a:graphicData uri="http://schemas.openxmlformats.org/drawingml/2006/table">
            <a:tbl>
              <a:tblPr>
                <a:noFill/>
                <a:tableStyleId>{7FC8B766-3668-49A2-88A5-858B83550D40}</a:tableStyleId>
              </a:tblPr>
              <a:tblGrid>
                <a:gridCol w="1510425">
                  <a:extLst>
                    <a:ext uri="{9D8B030D-6E8A-4147-A177-3AD203B41FA5}">
                      <a16:colId xmlns:a16="http://schemas.microsoft.com/office/drawing/2014/main" xmlns="" val="20000"/>
                    </a:ext>
                  </a:extLst>
                </a:gridCol>
                <a:gridCol w="1084025">
                  <a:extLst>
                    <a:ext uri="{9D8B030D-6E8A-4147-A177-3AD203B41FA5}">
                      <a16:colId xmlns:a16="http://schemas.microsoft.com/office/drawing/2014/main" xmlns="" val="20001"/>
                    </a:ext>
                  </a:extLst>
                </a:gridCol>
                <a:gridCol w="2144050">
                  <a:extLst>
                    <a:ext uri="{9D8B030D-6E8A-4147-A177-3AD203B41FA5}">
                      <a16:colId xmlns:a16="http://schemas.microsoft.com/office/drawing/2014/main" xmlns="" val="20002"/>
                    </a:ext>
                  </a:extLst>
                </a:gridCol>
                <a:gridCol w="1881750">
                  <a:extLst>
                    <a:ext uri="{9D8B030D-6E8A-4147-A177-3AD203B41FA5}">
                      <a16:colId xmlns:a16="http://schemas.microsoft.com/office/drawing/2014/main" xmlns="" val="20003"/>
                    </a:ext>
                  </a:extLst>
                </a:gridCol>
                <a:gridCol w="1881750">
                  <a:extLst>
                    <a:ext uri="{9D8B030D-6E8A-4147-A177-3AD203B41FA5}">
                      <a16:colId xmlns:a16="http://schemas.microsoft.com/office/drawing/2014/main" xmlns="" val="20004"/>
                    </a:ext>
                  </a:extLst>
                </a:gridCol>
              </a:tblGrid>
              <a:tr h="556325">
                <a:tc>
                  <a:txBody>
                    <a:bodyPr/>
                    <a:lstStyle/>
                    <a:p>
                      <a:pPr marL="0" lvl="0" indent="0" algn="ctr" rtl="0">
                        <a:spcBef>
                          <a:spcPts val="0"/>
                        </a:spcBef>
                        <a:spcAft>
                          <a:spcPts val="0"/>
                        </a:spcAft>
                        <a:buNone/>
                      </a:pPr>
                      <a:r>
                        <a:rPr lang="es-CO" sz="1000" b="1"/>
                        <a:t>Objetivo</a:t>
                      </a:r>
                      <a:endParaRPr sz="1000" b="1"/>
                    </a:p>
                  </a:txBody>
                  <a:tcPr marL="91425" marR="91425" marT="91425" marB="91425" anchor="ctr">
                    <a:solidFill>
                      <a:srgbClr val="FFD966"/>
                    </a:solidFill>
                  </a:tcPr>
                </a:tc>
                <a:tc>
                  <a:txBody>
                    <a:bodyPr/>
                    <a:lstStyle/>
                    <a:p>
                      <a:pPr marL="0" lvl="0" indent="0" algn="ctr" rtl="0">
                        <a:spcBef>
                          <a:spcPts val="0"/>
                        </a:spcBef>
                        <a:spcAft>
                          <a:spcPts val="0"/>
                        </a:spcAft>
                        <a:buNone/>
                      </a:pPr>
                      <a:r>
                        <a:rPr lang="es-CO" sz="1000" b="1"/>
                        <a:t>Sujetos de análisis</a:t>
                      </a:r>
                      <a:endParaRPr sz="1000" b="1"/>
                    </a:p>
                  </a:txBody>
                  <a:tcPr marL="91425" marR="91425" marT="91425" marB="91425" anchor="ctr">
                    <a:solidFill>
                      <a:srgbClr val="FFD966"/>
                    </a:solidFill>
                  </a:tcPr>
                </a:tc>
                <a:tc>
                  <a:txBody>
                    <a:bodyPr/>
                    <a:lstStyle/>
                    <a:p>
                      <a:pPr marL="0" lvl="0" indent="0" algn="ctr" rtl="0">
                        <a:spcBef>
                          <a:spcPts val="0"/>
                        </a:spcBef>
                        <a:spcAft>
                          <a:spcPts val="0"/>
                        </a:spcAft>
                        <a:buNone/>
                      </a:pPr>
                      <a:r>
                        <a:rPr lang="es-CO" sz="1000" b="1"/>
                        <a:t>Diseño de investigación</a:t>
                      </a:r>
                      <a:endParaRPr sz="1000" b="1"/>
                    </a:p>
                  </a:txBody>
                  <a:tcPr marL="91425" marR="91425" marT="91425" marB="91425" anchor="ctr">
                    <a:solidFill>
                      <a:srgbClr val="FFD966"/>
                    </a:solidFill>
                  </a:tcPr>
                </a:tc>
                <a:tc>
                  <a:txBody>
                    <a:bodyPr/>
                    <a:lstStyle/>
                    <a:p>
                      <a:pPr marL="0" lvl="0" indent="0" algn="ctr" rtl="0">
                        <a:spcBef>
                          <a:spcPts val="0"/>
                        </a:spcBef>
                        <a:spcAft>
                          <a:spcPts val="0"/>
                        </a:spcAft>
                        <a:buNone/>
                      </a:pPr>
                      <a:r>
                        <a:rPr lang="es-CO" sz="1000" b="1"/>
                        <a:t>Técnicas de investigación</a:t>
                      </a:r>
                      <a:endParaRPr sz="1000" b="1"/>
                    </a:p>
                  </a:txBody>
                  <a:tcPr marL="91425" marR="91425" marT="91425" marB="91425" anchor="ctr">
                    <a:lnB w="9525" cap="flat" cmpd="sng">
                      <a:solidFill>
                        <a:srgbClr val="9E9E9E"/>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r>
                        <a:rPr lang="es-CO" sz="1000" b="1"/>
                        <a:t>Instrumentos de investigación</a:t>
                      </a:r>
                      <a:endParaRPr sz="1000" b="1"/>
                    </a:p>
                  </a:txBody>
                  <a:tcPr marL="91425" marR="91425" marT="91425" marB="91425" anchor="ctr">
                    <a:lnB w="9525" cap="flat" cmpd="sng">
                      <a:solidFill>
                        <a:srgbClr val="9E9E9E"/>
                      </a:solidFill>
                      <a:prstDash val="solid"/>
                      <a:round/>
                      <a:headEnd type="none" w="sm" len="sm"/>
                      <a:tailEnd type="none" w="sm" len="sm"/>
                    </a:lnB>
                    <a:solidFill>
                      <a:srgbClr val="FFD966"/>
                    </a:solidFill>
                  </a:tcPr>
                </a:tc>
                <a:extLst>
                  <a:ext uri="{0D108BD9-81ED-4DB2-BD59-A6C34878D82A}">
                    <a16:rowId xmlns:a16="http://schemas.microsoft.com/office/drawing/2014/main" xmlns="" val="10000"/>
                  </a:ext>
                </a:extLst>
              </a:tr>
              <a:tr h="904050">
                <a:tc>
                  <a:txBody>
                    <a:bodyPr/>
                    <a:lstStyle/>
                    <a:p>
                      <a:pPr marL="0" lvl="0" indent="0" algn="l" rtl="0">
                        <a:spcBef>
                          <a:spcPts val="0"/>
                        </a:spcBef>
                        <a:spcAft>
                          <a:spcPts val="0"/>
                        </a:spcAft>
                        <a:buNone/>
                      </a:pPr>
                      <a:r>
                        <a:rPr lang="es-CO" sz="1000"/>
                        <a:t>O1. Percepciones de las infancias de los abuelos</a:t>
                      </a:r>
                      <a:endParaRPr sz="1000"/>
                    </a:p>
                  </a:txBody>
                  <a:tcPr marL="91425" marR="91425" marT="91425" marB="91425" anchor="ctr">
                    <a:solidFill>
                      <a:srgbClr val="FFD966"/>
                    </a:solidFill>
                  </a:tcPr>
                </a:tc>
                <a:tc>
                  <a:txBody>
                    <a:bodyPr/>
                    <a:lstStyle/>
                    <a:p>
                      <a:pPr marL="0" lvl="0" indent="0" algn="l" rtl="0">
                        <a:spcBef>
                          <a:spcPts val="0"/>
                        </a:spcBef>
                        <a:spcAft>
                          <a:spcPts val="0"/>
                        </a:spcAft>
                        <a:buNone/>
                      </a:pPr>
                      <a:r>
                        <a:rPr lang="es-CO" sz="1000"/>
                        <a:t>Abuelos</a:t>
                      </a:r>
                      <a:endParaRPr sz="1000"/>
                    </a:p>
                  </a:txBody>
                  <a:tcPr marL="91425" marR="91425" marT="91425" marB="91425" anchor="ctr">
                    <a:solidFill>
                      <a:srgbClr val="FFD966"/>
                    </a:solidFill>
                  </a:tcPr>
                </a:tc>
                <a:tc>
                  <a:txBody>
                    <a:bodyPr/>
                    <a:lstStyle/>
                    <a:p>
                      <a:pPr marL="0" lvl="0" indent="0" algn="l" rtl="0">
                        <a:spcBef>
                          <a:spcPts val="0"/>
                        </a:spcBef>
                        <a:spcAft>
                          <a:spcPts val="0"/>
                        </a:spcAft>
                        <a:buNone/>
                      </a:pPr>
                      <a:r>
                        <a:rPr lang="es-CO" sz="1000">
                          <a:solidFill>
                            <a:srgbClr val="FF0000"/>
                          </a:solidFill>
                        </a:rPr>
                        <a:t>Historia de vida o relato de vida</a:t>
                      </a:r>
                      <a:endParaRPr sz="1000">
                        <a:solidFill>
                          <a:srgbClr val="FF0000"/>
                        </a:solidFill>
                      </a:endParaRPr>
                    </a:p>
                  </a:txBody>
                  <a:tcPr marL="91425" marR="91425" marT="91425" marB="91425" anchor="ctr">
                    <a:lnR w="9525" cap="flat" cmpd="sng">
                      <a:solidFill>
                        <a:srgbClr val="9E9E9E"/>
                      </a:solidFill>
                      <a:prstDash val="solid"/>
                      <a:round/>
                      <a:headEnd type="none" w="sm" len="sm"/>
                      <a:tailEnd type="none" w="sm" len="sm"/>
                    </a:lnR>
                    <a:solidFill>
                      <a:srgbClr val="FFD966"/>
                    </a:solidFill>
                  </a:tcPr>
                </a:tc>
                <a:tc>
                  <a:txBody>
                    <a:bodyPr/>
                    <a:lstStyle/>
                    <a:p>
                      <a:pPr marL="0" lvl="0" indent="0" algn="l" rtl="0">
                        <a:spcBef>
                          <a:spcPts val="0"/>
                        </a:spcBef>
                        <a:spcAft>
                          <a:spcPts val="0"/>
                        </a:spcAft>
                        <a:buNone/>
                      </a:pPr>
                      <a:r>
                        <a:rPr lang="es-CO" sz="1000"/>
                        <a:t>Entrevista semi-estructurada</a:t>
                      </a:r>
                      <a:endParaRPr sz="1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s-CO" sz="1000"/>
                        <a:t>Grabaciones de vídeo</a:t>
                      </a:r>
                      <a:endParaRPr sz="1000"/>
                    </a:p>
                    <a:p>
                      <a:pPr marL="0" lvl="0" indent="0" algn="l" rtl="0">
                        <a:spcBef>
                          <a:spcPts val="0"/>
                        </a:spcBef>
                        <a:spcAft>
                          <a:spcPts val="0"/>
                        </a:spcAft>
                        <a:buNone/>
                      </a:pPr>
                      <a:r>
                        <a:rPr lang="es-CO" sz="1000"/>
                        <a:t>Grabaciones de audio</a:t>
                      </a:r>
                      <a:endParaRPr sz="1000"/>
                    </a:p>
                    <a:p>
                      <a:pPr marL="0" lvl="0" indent="0" algn="l" rtl="0">
                        <a:spcBef>
                          <a:spcPts val="0"/>
                        </a:spcBef>
                        <a:spcAft>
                          <a:spcPts val="0"/>
                        </a:spcAft>
                        <a:buNone/>
                      </a:pPr>
                      <a:r>
                        <a:rPr lang="es-CO" sz="1000"/>
                        <a:t>Transcripciones</a:t>
                      </a:r>
                      <a:endParaRPr sz="1000"/>
                    </a:p>
                    <a:p>
                      <a:pPr marL="0" lvl="0" indent="0" algn="l" rtl="0">
                        <a:spcBef>
                          <a:spcPts val="0"/>
                        </a:spcBef>
                        <a:spcAft>
                          <a:spcPts val="0"/>
                        </a:spcAft>
                        <a:buNone/>
                      </a:pPr>
                      <a:r>
                        <a:rPr lang="es-CO" sz="1000"/>
                        <a:t>Fotografías</a:t>
                      </a:r>
                      <a:endParaRPr sz="1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D966"/>
                    </a:solidFill>
                  </a:tcPr>
                </a:tc>
                <a:extLst>
                  <a:ext uri="{0D108BD9-81ED-4DB2-BD59-A6C34878D82A}">
                    <a16:rowId xmlns:a16="http://schemas.microsoft.com/office/drawing/2014/main" xmlns="" val="10001"/>
                  </a:ext>
                </a:extLst>
              </a:tr>
              <a:tr h="904050">
                <a:tc rowSpan="2">
                  <a:txBody>
                    <a:bodyPr/>
                    <a:lstStyle/>
                    <a:p>
                      <a:pPr marL="0" lvl="0" indent="0" algn="l" rtl="0">
                        <a:spcBef>
                          <a:spcPts val="0"/>
                        </a:spcBef>
                        <a:spcAft>
                          <a:spcPts val="0"/>
                        </a:spcAft>
                        <a:buNone/>
                      </a:pPr>
                      <a:r>
                        <a:rPr lang="es-CO" sz="1000"/>
                        <a:t>O2. Percepciones de las infancias de los padres/madres y/o tíos</a:t>
                      </a:r>
                      <a:endParaRPr sz="1000"/>
                    </a:p>
                  </a:txBody>
                  <a:tcPr marL="91425" marR="91425" marT="91425" marB="91425" anchor="ctr"/>
                </a:tc>
                <a:tc>
                  <a:txBody>
                    <a:bodyPr/>
                    <a:lstStyle/>
                    <a:p>
                      <a:pPr marL="0" lvl="0" indent="0" algn="l" rtl="0">
                        <a:spcBef>
                          <a:spcPts val="0"/>
                        </a:spcBef>
                        <a:spcAft>
                          <a:spcPts val="0"/>
                        </a:spcAft>
                        <a:buNone/>
                      </a:pPr>
                      <a:r>
                        <a:rPr lang="es-CO" sz="1000"/>
                        <a:t>Padres/madres</a:t>
                      </a:r>
                      <a:endParaRPr sz="1000"/>
                    </a:p>
                  </a:txBody>
                  <a:tcPr marL="91425" marR="91425" marT="91425" marB="91425" anchor="ctr"/>
                </a:tc>
                <a:tc>
                  <a:txBody>
                    <a:bodyPr/>
                    <a:lstStyle/>
                    <a:p>
                      <a:pPr marL="0" lvl="0" indent="0" algn="l" rtl="0">
                        <a:spcBef>
                          <a:spcPts val="0"/>
                        </a:spcBef>
                        <a:spcAft>
                          <a:spcPts val="0"/>
                        </a:spcAft>
                        <a:buNone/>
                      </a:pPr>
                      <a:r>
                        <a:rPr lang="es-CO" sz="1000">
                          <a:solidFill>
                            <a:srgbClr val="FF0000"/>
                          </a:solidFill>
                        </a:rPr>
                        <a:t>Historia de vida o relato de vida</a:t>
                      </a:r>
                      <a:endParaRPr sz="1000"/>
                    </a:p>
                  </a:txBody>
                  <a:tcPr marL="91425" marR="91425" marT="91425" marB="91425" anchor="ctr">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CO" sz="1000"/>
                        <a:t>Entrevista semi-estructurada</a:t>
                      </a:r>
                      <a:endParaRPr sz="1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CO" sz="1000"/>
                        <a:t>Grabaciones de vídeo</a:t>
                      </a:r>
                      <a:endParaRPr sz="1000"/>
                    </a:p>
                    <a:p>
                      <a:pPr marL="0" lvl="0" indent="0" algn="l" rtl="0">
                        <a:spcBef>
                          <a:spcPts val="0"/>
                        </a:spcBef>
                        <a:spcAft>
                          <a:spcPts val="0"/>
                        </a:spcAft>
                        <a:buNone/>
                      </a:pPr>
                      <a:r>
                        <a:rPr lang="es-CO" sz="1000"/>
                        <a:t>Grabaciones de audio</a:t>
                      </a:r>
                      <a:endParaRPr sz="1000"/>
                    </a:p>
                    <a:p>
                      <a:pPr marL="0" lvl="0" indent="0" algn="l" rtl="0">
                        <a:spcBef>
                          <a:spcPts val="0"/>
                        </a:spcBef>
                        <a:spcAft>
                          <a:spcPts val="0"/>
                        </a:spcAft>
                        <a:buNone/>
                      </a:pPr>
                      <a:r>
                        <a:rPr lang="es-CO" sz="1000"/>
                        <a:t>Transcripciones</a:t>
                      </a:r>
                      <a:endParaRPr sz="1000"/>
                    </a:p>
                    <a:p>
                      <a:pPr marL="0" lvl="0" indent="0" algn="l" rtl="0">
                        <a:spcBef>
                          <a:spcPts val="0"/>
                        </a:spcBef>
                        <a:spcAft>
                          <a:spcPts val="0"/>
                        </a:spcAft>
                        <a:buNone/>
                      </a:pPr>
                      <a:r>
                        <a:rPr lang="es-CO" sz="1000"/>
                        <a:t>Fotografías</a:t>
                      </a:r>
                      <a:endParaRPr sz="1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r h="904050">
                <a:tc vMerge="1">
                  <a:txBody>
                    <a:bodyPr/>
                    <a:lstStyle/>
                    <a:p>
                      <a:endParaRPr lang="es-CO"/>
                    </a:p>
                  </a:txBody>
                  <a:tcPr/>
                </a:tc>
                <a:tc>
                  <a:txBody>
                    <a:bodyPr/>
                    <a:lstStyle/>
                    <a:p>
                      <a:pPr marL="0" lvl="0" indent="0" algn="l" rtl="0">
                        <a:spcBef>
                          <a:spcPts val="0"/>
                        </a:spcBef>
                        <a:spcAft>
                          <a:spcPts val="0"/>
                        </a:spcAft>
                        <a:buNone/>
                      </a:pPr>
                      <a:r>
                        <a:rPr lang="es-CO" sz="1000"/>
                        <a:t>Tíos/tías</a:t>
                      </a:r>
                      <a:endParaRPr sz="10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s-CO" sz="1000">
                          <a:solidFill>
                            <a:srgbClr val="FF0000"/>
                          </a:solidFill>
                        </a:rPr>
                        <a:t>Historia de vida o relato de vida</a:t>
                      </a:r>
                      <a:endParaRPr sz="1000">
                        <a:solidFill>
                          <a:srgbClr val="FF0000"/>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CO" sz="1000"/>
                        <a:t>Entrevista semi-estructurada</a:t>
                      </a:r>
                      <a:endParaRPr sz="1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CO" sz="1000"/>
                        <a:t>Grabaciones de vídeo</a:t>
                      </a:r>
                      <a:endParaRPr sz="1000"/>
                    </a:p>
                    <a:p>
                      <a:pPr marL="0" lvl="0" indent="0" algn="l" rtl="0">
                        <a:spcBef>
                          <a:spcPts val="0"/>
                        </a:spcBef>
                        <a:spcAft>
                          <a:spcPts val="0"/>
                        </a:spcAft>
                        <a:buNone/>
                      </a:pPr>
                      <a:r>
                        <a:rPr lang="es-CO" sz="1000"/>
                        <a:t>Grabaciones de audio</a:t>
                      </a:r>
                      <a:endParaRPr sz="1000"/>
                    </a:p>
                    <a:p>
                      <a:pPr marL="0" lvl="0" indent="0" algn="l" rtl="0">
                        <a:spcBef>
                          <a:spcPts val="0"/>
                        </a:spcBef>
                        <a:spcAft>
                          <a:spcPts val="0"/>
                        </a:spcAft>
                        <a:buNone/>
                      </a:pPr>
                      <a:r>
                        <a:rPr lang="es-CO" sz="1000"/>
                        <a:t>Transcripciones</a:t>
                      </a:r>
                      <a:endParaRPr sz="1000"/>
                    </a:p>
                    <a:p>
                      <a:pPr marL="0" lvl="0" indent="0" algn="l" rtl="0">
                        <a:spcBef>
                          <a:spcPts val="0"/>
                        </a:spcBef>
                        <a:spcAft>
                          <a:spcPts val="0"/>
                        </a:spcAft>
                        <a:buNone/>
                      </a:pPr>
                      <a:r>
                        <a:rPr lang="es-CO" sz="1000"/>
                        <a:t>Fotografías</a:t>
                      </a:r>
                      <a:endParaRPr sz="10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3"/>
                  </a:ext>
                </a:extLst>
              </a:tr>
              <a:tr h="904050">
                <a:tc rowSpan="2">
                  <a:txBody>
                    <a:bodyPr/>
                    <a:lstStyle/>
                    <a:p>
                      <a:pPr marL="0" lvl="0" indent="0" algn="l" rtl="0">
                        <a:spcBef>
                          <a:spcPts val="0"/>
                        </a:spcBef>
                        <a:spcAft>
                          <a:spcPts val="0"/>
                        </a:spcAft>
                        <a:buNone/>
                      </a:pPr>
                      <a:r>
                        <a:rPr lang="es-CO" sz="1000"/>
                        <a:t>O3. Percepciones sobre las infancias de las estudiantes de I semestre de LEI y sus hermanos</a:t>
                      </a:r>
                      <a:endParaRPr sz="1000"/>
                    </a:p>
                  </a:txBody>
                  <a:tcPr marL="91425" marR="91425" marT="91425" marB="91425" anchor="ctr">
                    <a:solidFill>
                      <a:srgbClr val="FFE599"/>
                    </a:solidFill>
                  </a:tcPr>
                </a:tc>
                <a:tc>
                  <a:txBody>
                    <a:bodyPr/>
                    <a:lstStyle/>
                    <a:p>
                      <a:pPr marL="0" lvl="0" indent="0" algn="l" rtl="0">
                        <a:spcBef>
                          <a:spcPts val="0"/>
                        </a:spcBef>
                        <a:spcAft>
                          <a:spcPts val="0"/>
                        </a:spcAft>
                        <a:buNone/>
                      </a:pPr>
                      <a:r>
                        <a:rPr lang="es-CO" sz="1000"/>
                        <a:t>Estudiantes de I sem.</a:t>
                      </a:r>
                      <a:endParaRPr sz="1000"/>
                    </a:p>
                  </a:txBody>
                  <a:tcPr marL="91425" marR="91425" marT="91425" marB="91425" anchor="ctr">
                    <a:solidFill>
                      <a:srgbClr val="FFE599"/>
                    </a:solidFill>
                  </a:tcPr>
                </a:tc>
                <a:tc>
                  <a:txBody>
                    <a:bodyPr/>
                    <a:lstStyle/>
                    <a:p>
                      <a:pPr marL="0" lvl="0" indent="0" algn="l" rtl="0">
                        <a:spcBef>
                          <a:spcPts val="0"/>
                        </a:spcBef>
                        <a:spcAft>
                          <a:spcPts val="0"/>
                        </a:spcAft>
                        <a:buNone/>
                      </a:pPr>
                      <a:r>
                        <a:rPr lang="es-CO" sz="1000"/>
                        <a:t>Autobiografía</a:t>
                      </a:r>
                      <a:endParaRPr sz="1000"/>
                    </a:p>
                  </a:txBody>
                  <a:tcPr marL="91425" marR="91425" marT="91425" marB="91425" anchor="ctr">
                    <a:lnT w="9525" cap="flat" cmpd="sng">
                      <a:solidFill>
                        <a:srgbClr val="9E9E9E"/>
                      </a:solidFill>
                      <a:prstDash val="solid"/>
                      <a:round/>
                      <a:headEnd type="none" w="sm" len="sm"/>
                      <a:tailEnd type="none" w="sm" len="sm"/>
                    </a:lnT>
                    <a:solidFill>
                      <a:srgbClr val="FFE599"/>
                    </a:solidFill>
                  </a:tcPr>
                </a:tc>
                <a:tc>
                  <a:txBody>
                    <a:bodyPr/>
                    <a:lstStyle/>
                    <a:p>
                      <a:pPr marL="0" lvl="0" indent="0" algn="l" rtl="0">
                        <a:spcBef>
                          <a:spcPts val="0"/>
                        </a:spcBef>
                        <a:spcAft>
                          <a:spcPts val="0"/>
                        </a:spcAft>
                        <a:buNone/>
                      </a:pPr>
                      <a:r>
                        <a:rPr lang="es-CO" sz="1000"/>
                        <a:t>Relato escrito de vida</a:t>
                      </a:r>
                      <a:endParaRPr sz="1000"/>
                    </a:p>
                  </a:txBody>
                  <a:tcPr marL="91425" marR="91425" marT="91425" marB="91425" anchor="ctr">
                    <a:lnT w="9525" cap="flat" cmpd="sng">
                      <a:solidFill>
                        <a:srgbClr val="9E9E9E"/>
                      </a:solidFill>
                      <a:prstDash val="solid"/>
                      <a:round/>
                      <a:headEnd type="none" w="sm" len="sm"/>
                      <a:tailEnd type="none" w="sm" len="sm"/>
                    </a:lnT>
                    <a:solidFill>
                      <a:srgbClr val="FFE599"/>
                    </a:solidFill>
                  </a:tcPr>
                </a:tc>
                <a:tc>
                  <a:txBody>
                    <a:bodyPr/>
                    <a:lstStyle/>
                    <a:p>
                      <a:pPr marL="0" lvl="0" indent="0" algn="l" rtl="0">
                        <a:spcBef>
                          <a:spcPts val="0"/>
                        </a:spcBef>
                        <a:spcAft>
                          <a:spcPts val="0"/>
                        </a:spcAft>
                        <a:buNone/>
                      </a:pPr>
                      <a:r>
                        <a:rPr lang="es-CO" sz="1000"/>
                        <a:t>Grabaciones de vídeo</a:t>
                      </a:r>
                      <a:endParaRPr sz="1000"/>
                    </a:p>
                    <a:p>
                      <a:pPr marL="0" lvl="0" indent="0" algn="l" rtl="0">
                        <a:spcBef>
                          <a:spcPts val="0"/>
                        </a:spcBef>
                        <a:spcAft>
                          <a:spcPts val="0"/>
                        </a:spcAft>
                        <a:buNone/>
                      </a:pPr>
                      <a:r>
                        <a:rPr lang="es-CO" sz="1000"/>
                        <a:t>Grabaciones de audio</a:t>
                      </a:r>
                      <a:endParaRPr sz="1000"/>
                    </a:p>
                    <a:p>
                      <a:pPr marL="0" lvl="0" indent="0" algn="l" rtl="0">
                        <a:spcBef>
                          <a:spcPts val="0"/>
                        </a:spcBef>
                        <a:spcAft>
                          <a:spcPts val="0"/>
                        </a:spcAft>
                        <a:buNone/>
                      </a:pPr>
                      <a:r>
                        <a:rPr lang="es-CO" sz="1000"/>
                        <a:t>Transcripciones</a:t>
                      </a:r>
                      <a:endParaRPr sz="1000"/>
                    </a:p>
                    <a:p>
                      <a:pPr marL="0" lvl="0" indent="0" algn="l" rtl="0">
                        <a:spcBef>
                          <a:spcPts val="0"/>
                        </a:spcBef>
                        <a:spcAft>
                          <a:spcPts val="0"/>
                        </a:spcAft>
                        <a:buNone/>
                      </a:pPr>
                      <a:r>
                        <a:rPr lang="es-CO" sz="1000"/>
                        <a:t>Fotografías</a:t>
                      </a:r>
                      <a:endParaRPr sz="1000"/>
                    </a:p>
                  </a:txBody>
                  <a:tcPr marL="91425" marR="91425" marT="91425" marB="91425" anchor="ctr">
                    <a:lnT w="9525" cap="flat" cmpd="sng">
                      <a:solidFill>
                        <a:srgbClr val="9E9E9E"/>
                      </a:solidFill>
                      <a:prstDash val="solid"/>
                      <a:round/>
                      <a:headEnd type="none" w="sm" len="sm"/>
                      <a:tailEnd type="none" w="sm" len="sm"/>
                    </a:lnT>
                    <a:solidFill>
                      <a:srgbClr val="FFE599"/>
                    </a:solidFill>
                  </a:tcPr>
                </a:tc>
                <a:extLst>
                  <a:ext uri="{0D108BD9-81ED-4DB2-BD59-A6C34878D82A}">
                    <a16:rowId xmlns:a16="http://schemas.microsoft.com/office/drawing/2014/main" xmlns="" val="10004"/>
                  </a:ext>
                </a:extLst>
              </a:tr>
              <a:tr h="904050">
                <a:tc vMerge="1">
                  <a:txBody>
                    <a:bodyPr/>
                    <a:lstStyle/>
                    <a:p>
                      <a:endParaRPr lang="es-CO"/>
                    </a:p>
                  </a:txBody>
                  <a:tcPr/>
                </a:tc>
                <a:tc>
                  <a:txBody>
                    <a:bodyPr/>
                    <a:lstStyle/>
                    <a:p>
                      <a:pPr marL="0" lvl="0" indent="0" algn="l" rtl="0">
                        <a:spcBef>
                          <a:spcPts val="0"/>
                        </a:spcBef>
                        <a:spcAft>
                          <a:spcPts val="0"/>
                        </a:spcAft>
                        <a:buNone/>
                      </a:pPr>
                      <a:r>
                        <a:rPr lang="es-CO" sz="1000"/>
                        <a:t>Hermanos</a:t>
                      </a:r>
                      <a:endParaRPr sz="1000"/>
                    </a:p>
                  </a:txBody>
                  <a:tcPr marL="91425" marR="91425" marT="91425" marB="91425" anchor="ctr">
                    <a:solidFill>
                      <a:srgbClr val="FFE599"/>
                    </a:solidFill>
                  </a:tcPr>
                </a:tc>
                <a:tc>
                  <a:txBody>
                    <a:bodyPr/>
                    <a:lstStyle/>
                    <a:p>
                      <a:pPr marL="0" lvl="0" indent="0" algn="l" rtl="0">
                        <a:spcBef>
                          <a:spcPts val="0"/>
                        </a:spcBef>
                        <a:spcAft>
                          <a:spcPts val="0"/>
                        </a:spcAft>
                        <a:buNone/>
                      </a:pPr>
                      <a:r>
                        <a:rPr lang="es-CO" sz="1000">
                          <a:solidFill>
                            <a:srgbClr val="FF0000"/>
                          </a:solidFill>
                        </a:rPr>
                        <a:t>Historia de vida o relato de vida</a:t>
                      </a:r>
                      <a:endParaRPr sz="1000"/>
                    </a:p>
                  </a:txBody>
                  <a:tcPr marL="91425" marR="91425" marT="91425" marB="91425" anchor="ctr">
                    <a:solidFill>
                      <a:srgbClr val="FFE599"/>
                    </a:solidFill>
                  </a:tcPr>
                </a:tc>
                <a:tc>
                  <a:txBody>
                    <a:bodyPr/>
                    <a:lstStyle/>
                    <a:p>
                      <a:pPr marL="0" lvl="0" indent="0" algn="l" rtl="0">
                        <a:spcBef>
                          <a:spcPts val="0"/>
                        </a:spcBef>
                        <a:spcAft>
                          <a:spcPts val="0"/>
                        </a:spcAft>
                        <a:buNone/>
                      </a:pPr>
                      <a:r>
                        <a:rPr lang="es-CO" sz="1000"/>
                        <a:t>Entrevista semi-estructurada</a:t>
                      </a:r>
                      <a:endParaRPr sz="1000"/>
                    </a:p>
                  </a:txBody>
                  <a:tcPr marL="91425" marR="91425" marT="91425" marB="91425" anchor="ctr">
                    <a:solidFill>
                      <a:srgbClr val="FFE599"/>
                    </a:solidFill>
                  </a:tcPr>
                </a:tc>
                <a:tc>
                  <a:txBody>
                    <a:bodyPr/>
                    <a:lstStyle/>
                    <a:p>
                      <a:pPr marL="0" lvl="0" indent="0" algn="l" rtl="0">
                        <a:spcBef>
                          <a:spcPts val="0"/>
                        </a:spcBef>
                        <a:spcAft>
                          <a:spcPts val="0"/>
                        </a:spcAft>
                        <a:buNone/>
                      </a:pPr>
                      <a:r>
                        <a:rPr lang="es-CO" sz="1000"/>
                        <a:t>Grabaciones de vídeo</a:t>
                      </a:r>
                      <a:endParaRPr sz="1000"/>
                    </a:p>
                    <a:p>
                      <a:pPr marL="0" lvl="0" indent="0" algn="l" rtl="0">
                        <a:spcBef>
                          <a:spcPts val="0"/>
                        </a:spcBef>
                        <a:spcAft>
                          <a:spcPts val="0"/>
                        </a:spcAft>
                        <a:buNone/>
                      </a:pPr>
                      <a:r>
                        <a:rPr lang="es-CO" sz="1000"/>
                        <a:t>Grabaciones de audio</a:t>
                      </a:r>
                      <a:endParaRPr sz="1000"/>
                    </a:p>
                    <a:p>
                      <a:pPr marL="0" lvl="0" indent="0" algn="l" rtl="0">
                        <a:spcBef>
                          <a:spcPts val="0"/>
                        </a:spcBef>
                        <a:spcAft>
                          <a:spcPts val="0"/>
                        </a:spcAft>
                        <a:buNone/>
                      </a:pPr>
                      <a:r>
                        <a:rPr lang="es-CO" sz="1000"/>
                        <a:t>Transcripciones</a:t>
                      </a:r>
                      <a:endParaRPr sz="1000"/>
                    </a:p>
                    <a:p>
                      <a:pPr marL="0" lvl="0" indent="0" algn="l" rtl="0">
                        <a:spcBef>
                          <a:spcPts val="0"/>
                        </a:spcBef>
                        <a:spcAft>
                          <a:spcPts val="0"/>
                        </a:spcAft>
                        <a:buNone/>
                      </a:pPr>
                      <a:r>
                        <a:rPr lang="es-CO" sz="1000"/>
                        <a:t>Fotografías</a:t>
                      </a:r>
                      <a:endParaRPr sz="1000"/>
                    </a:p>
                  </a:txBody>
                  <a:tcPr marL="91425" marR="91425" marT="91425" marB="91425" anchor="ctr">
                    <a:solidFill>
                      <a:srgbClr val="FFE599"/>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570125" y="0"/>
            <a:ext cx="7886700" cy="629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trabajo interdisciplinario</a:t>
            </a:r>
            <a:endParaRPr/>
          </a:p>
        </p:txBody>
      </p:sp>
      <p:sp>
        <p:nvSpPr>
          <p:cNvPr id="137" name="Google Shape;137;p20"/>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s-CO"/>
              <a:t>5</a:t>
            </a:fld>
            <a:endParaRPr/>
          </a:p>
        </p:txBody>
      </p:sp>
      <p:graphicFrame>
        <p:nvGraphicFramePr>
          <p:cNvPr id="138" name="Google Shape;138;p20"/>
          <p:cNvGraphicFramePr/>
          <p:nvPr/>
        </p:nvGraphicFramePr>
        <p:xfrm>
          <a:off x="-12" y="542538"/>
          <a:ext cx="9144000" cy="5798915"/>
        </p:xfrm>
        <a:graphic>
          <a:graphicData uri="http://schemas.openxmlformats.org/drawingml/2006/table">
            <a:tbl>
              <a:tblPr>
                <a:noFill/>
                <a:tableStyleId>{7FC8B766-3668-49A2-88A5-858B83550D40}</a:tableStyleId>
              </a:tblPr>
              <a:tblGrid>
                <a:gridCol w="1905050">
                  <a:extLst>
                    <a:ext uri="{9D8B030D-6E8A-4147-A177-3AD203B41FA5}">
                      <a16:colId xmlns:a16="http://schemas.microsoft.com/office/drawing/2014/main" xmlns="" val="20000"/>
                    </a:ext>
                  </a:extLst>
                </a:gridCol>
                <a:gridCol w="1362900">
                  <a:extLst>
                    <a:ext uri="{9D8B030D-6E8A-4147-A177-3AD203B41FA5}">
                      <a16:colId xmlns:a16="http://schemas.microsoft.com/office/drawing/2014/main" xmlns="" val="20001"/>
                    </a:ext>
                  </a:extLst>
                </a:gridCol>
                <a:gridCol w="5876050">
                  <a:extLst>
                    <a:ext uri="{9D8B030D-6E8A-4147-A177-3AD203B41FA5}">
                      <a16:colId xmlns:a16="http://schemas.microsoft.com/office/drawing/2014/main" xmlns="" val="20002"/>
                    </a:ext>
                  </a:extLst>
                </a:gridCol>
              </a:tblGrid>
              <a:tr h="497900">
                <a:tc>
                  <a:txBody>
                    <a:bodyPr/>
                    <a:lstStyle/>
                    <a:p>
                      <a:pPr marL="0" lvl="0" indent="0" algn="ctr" rtl="0">
                        <a:spcBef>
                          <a:spcPts val="0"/>
                        </a:spcBef>
                        <a:spcAft>
                          <a:spcPts val="0"/>
                        </a:spcAft>
                        <a:buNone/>
                      </a:pPr>
                      <a:r>
                        <a:rPr lang="es-CO" sz="1200" b="1"/>
                        <a:t>Disciplina</a:t>
                      </a:r>
                      <a:endParaRPr sz="1200" b="1"/>
                    </a:p>
                  </a:txBody>
                  <a:tcPr marL="91425" marR="91425" marT="91425" marB="91425" anchor="ctr"/>
                </a:tc>
                <a:tc>
                  <a:txBody>
                    <a:bodyPr/>
                    <a:lstStyle/>
                    <a:p>
                      <a:pPr marL="0" lvl="0" indent="0" algn="ctr" rtl="0">
                        <a:spcBef>
                          <a:spcPts val="0"/>
                        </a:spcBef>
                        <a:spcAft>
                          <a:spcPts val="0"/>
                        </a:spcAft>
                        <a:buNone/>
                      </a:pPr>
                      <a:r>
                        <a:rPr lang="es-CO" sz="1200" b="1"/>
                        <a:t>Docente</a:t>
                      </a:r>
                      <a:endParaRPr sz="1200" b="1"/>
                    </a:p>
                  </a:txBody>
                  <a:tcPr marL="91425" marR="91425" marT="91425" marB="91425" anchor="ctr"/>
                </a:tc>
                <a:tc>
                  <a:txBody>
                    <a:bodyPr/>
                    <a:lstStyle/>
                    <a:p>
                      <a:pPr marL="0" lvl="0" indent="0" algn="ctr" rtl="0">
                        <a:spcBef>
                          <a:spcPts val="0"/>
                        </a:spcBef>
                        <a:spcAft>
                          <a:spcPts val="0"/>
                        </a:spcAft>
                        <a:buNone/>
                      </a:pPr>
                      <a:r>
                        <a:rPr lang="es-CO" sz="1200" b="1"/>
                        <a:t>Aportes teóricos o metodológicos al PAT COLECTIVO</a:t>
                      </a:r>
                      <a:endParaRPr sz="1200" b="1"/>
                    </a:p>
                  </a:txBody>
                  <a:tcPr marL="91425" marR="91425" marT="91425" marB="91425" anchor="ctr"/>
                </a:tc>
                <a:extLst>
                  <a:ext uri="{0D108BD9-81ED-4DB2-BD59-A6C34878D82A}">
                    <a16:rowId xmlns:a16="http://schemas.microsoft.com/office/drawing/2014/main" xmlns="" val="10000"/>
                  </a:ext>
                </a:extLst>
              </a:tr>
              <a:tr h="992350">
                <a:tc>
                  <a:txBody>
                    <a:bodyPr/>
                    <a:lstStyle/>
                    <a:p>
                      <a:pPr marL="0" lvl="0" indent="0" algn="l" rtl="0">
                        <a:lnSpc>
                          <a:spcPct val="100000"/>
                        </a:lnSpc>
                        <a:spcBef>
                          <a:spcPts val="0"/>
                        </a:spcBef>
                        <a:spcAft>
                          <a:spcPts val="0"/>
                        </a:spcAft>
                        <a:buNone/>
                      </a:pPr>
                      <a:r>
                        <a:rPr lang="es-CO" sz="1000" b="1"/>
                        <a:t>Prácticas pedagógicas investigativas I</a:t>
                      </a:r>
                      <a:endParaRPr sz="1000" b="1"/>
                    </a:p>
                  </a:txBody>
                  <a:tcPr marL="91425" marR="91425" marT="91425" marB="91425"/>
                </a:tc>
                <a:tc>
                  <a:txBody>
                    <a:bodyPr/>
                    <a:lstStyle/>
                    <a:p>
                      <a:pPr marL="0" lvl="0" indent="0" algn="l" rtl="0">
                        <a:lnSpc>
                          <a:spcPct val="100000"/>
                        </a:lnSpc>
                        <a:spcBef>
                          <a:spcPts val="0"/>
                        </a:spcBef>
                        <a:spcAft>
                          <a:spcPts val="0"/>
                        </a:spcAft>
                        <a:buNone/>
                      </a:pPr>
                      <a:r>
                        <a:rPr lang="es-CO" sz="1000"/>
                        <a:t>Yadith Bustamante</a:t>
                      </a:r>
                      <a:endParaRPr sz="1000"/>
                    </a:p>
                    <a:p>
                      <a:pPr marL="0" lvl="0" indent="0" algn="l" rtl="0">
                        <a:lnSpc>
                          <a:spcPct val="100000"/>
                        </a:lnSpc>
                        <a:spcBef>
                          <a:spcPts val="0"/>
                        </a:spcBef>
                        <a:spcAft>
                          <a:spcPts val="0"/>
                        </a:spcAft>
                        <a:buNone/>
                      </a:pPr>
                      <a:r>
                        <a:rPr lang="es-CO" sz="1000"/>
                        <a:t>Yina Rodríguez</a:t>
                      </a:r>
                      <a:endParaRPr sz="1000"/>
                    </a:p>
                  </a:txBody>
                  <a:tcPr marL="91425" marR="91425" marT="91425" marB="91425"/>
                </a:tc>
                <a:tc>
                  <a:txBody>
                    <a:bodyPr/>
                    <a:lstStyle/>
                    <a:p>
                      <a:pPr marL="0" lvl="0" indent="0" algn="l" rtl="0">
                        <a:spcBef>
                          <a:spcPts val="0"/>
                        </a:spcBef>
                        <a:spcAft>
                          <a:spcPts val="0"/>
                        </a:spcAft>
                        <a:buNone/>
                      </a:pPr>
                      <a:r>
                        <a:rPr lang="es-CO" sz="800"/>
                        <a:t>En primer semestre sensibilizamos a los estudiantes para que mejoren sus procesos de observación y puedan develar las diferentes interacciones. En primer semestre se trabajan tres frentes: </a:t>
                      </a:r>
                      <a:endParaRPr sz="800"/>
                    </a:p>
                    <a:p>
                      <a:pPr marL="0" lvl="0" indent="0" algn="l" rtl="0">
                        <a:spcBef>
                          <a:spcPts val="0"/>
                        </a:spcBef>
                        <a:spcAft>
                          <a:spcPts val="0"/>
                        </a:spcAft>
                        <a:buNone/>
                      </a:pPr>
                      <a:r>
                        <a:rPr lang="es-CO" sz="800"/>
                        <a:t>1. Aprendiendo lo que es la observación</a:t>
                      </a:r>
                      <a:endParaRPr sz="800"/>
                    </a:p>
                    <a:p>
                      <a:pPr marL="0" lvl="0" indent="0" algn="l" rtl="0">
                        <a:spcBef>
                          <a:spcPts val="0"/>
                        </a:spcBef>
                        <a:spcAft>
                          <a:spcPts val="0"/>
                        </a:spcAft>
                        <a:buNone/>
                      </a:pPr>
                      <a:r>
                        <a:rPr lang="es-CO" sz="800"/>
                        <a:t>2. Comprendiendo para que le sirve la observación a los docentes de educación infantil</a:t>
                      </a:r>
                      <a:endParaRPr sz="800"/>
                    </a:p>
                    <a:p>
                      <a:pPr marL="0" lvl="0" indent="0" algn="l" rtl="0">
                        <a:spcBef>
                          <a:spcPts val="0"/>
                        </a:spcBef>
                        <a:spcAft>
                          <a:spcPts val="0"/>
                        </a:spcAft>
                        <a:buNone/>
                      </a:pPr>
                      <a:r>
                        <a:rPr lang="es-CO" sz="800"/>
                        <a:t>3. Reflexionando sobre lo que observamos</a:t>
                      </a:r>
                      <a:endParaRPr sz="800"/>
                    </a:p>
                    <a:p>
                      <a:pPr marL="0" lvl="0" indent="0" algn="l" rtl="0">
                        <a:spcBef>
                          <a:spcPts val="0"/>
                        </a:spcBef>
                        <a:spcAft>
                          <a:spcPts val="0"/>
                        </a:spcAft>
                        <a:buNone/>
                      </a:pPr>
                      <a:r>
                        <a:rPr lang="es-CO" sz="800"/>
                        <a:t>De esta manera, se inicia la conquista de la competencia del observador, necesaria para llevar a cabo las actividades investigativas.</a:t>
                      </a:r>
                      <a:endParaRPr sz="800"/>
                    </a:p>
                  </a:txBody>
                  <a:tcPr marL="91425" marR="91425" marT="91425" marB="91425"/>
                </a:tc>
                <a:extLst>
                  <a:ext uri="{0D108BD9-81ED-4DB2-BD59-A6C34878D82A}">
                    <a16:rowId xmlns:a16="http://schemas.microsoft.com/office/drawing/2014/main" xmlns="" val="10001"/>
                  </a:ext>
                </a:extLst>
              </a:tr>
              <a:tr h="690450">
                <a:tc>
                  <a:txBody>
                    <a:bodyPr/>
                    <a:lstStyle/>
                    <a:p>
                      <a:pPr marL="0" lvl="0" indent="0" algn="l" rtl="0">
                        <a:lnSpc>
                          <a:spcPct val="100000"/>
                        </a:lnSpc>
                        <a:spcBef>
                          <a:spcPts val="0"/>
                        </a:spcBef>
                        <a:spcAft>
                          <a:spcPts val="0"/>
                        </a:spcAft>
                        <a:buNone/>
                      </a:pPr>
                      <a:r>
                        <a:rPr lang="es-CO" sz="1000" b="1"/>
                        <a:t>Contextos de las infancias</a:t>
                      </a:r>
                      <a:endParaRPr sz="1000" b="1"/>
                    </a:p>
                  </a:txBody>
                  <a:tcPr marL="91425" marR="91425" marT="91425" marB="91425"/>
                </a:tc>
                <a:tc>
                  <a:txBody>
                    <a:bodyPr/>
                    <a:lstStyle/>
                    <a:p>
                      <a:pPr marL="0" lvl="0" indent="0" algn="l" rtl="0">
                        <a:lnSpc>
                          <a:spcPct val="100000"/>
                        </a:lnSpc>
                        <a:spcBef>
                          <a:spcPts val="0"/>
                        </a:spcBef>
                        <a:spcAft>
                          <a:spcPts val="0"/>
                        </a:spcAft>
                        <a:buNone/>
                      </a:pPr>
                      <a:r>
                        <a:rPr lang="es-CO" sz="1000"/>
                        <a:t>Karent Céspedes</a:t>
                      </a:r>
                      <a:endParaRPr sz="1000"/>
                    </a:p>
                  </a:txBody>
                  <a:tcPr marL="91425" marR="91425" marT="91425" marB="91425"/>
                </a:tc>
                <a:tc>
                  <a:txBody>
                    <a:bodyPr/>
                    <a:lstStyle/>
                    <a:p>
                      <a:pPr marL="0" lvl="0" indent="0" algn="l" rtl="0">
                        <a:lnSpc>
                          <a:spcPct val="100000"/>
                        </a:lnSpc>
                        <a:spcBef>
                          <a:spcPts val="0"/>
                        </a:spcBef>
                        <a:spcAft>
                          <a:spcPts val="0"/>
                        </a:spcAft>
                        <a:buNone/>
                      </a:pPr>
                      <a:r>
                        <a:rPr lang="es-CO" sz="800"/>
                        <a:t>Desde Contextos de las infancias las estudiantes hacen un recorrido por las transformaciones que han tenido las percepciones sobre las infancias, a lo largo de la historia y en diferentes contextos socio-culturales. Estas percepciones sobre las infancias son construidas a partir de las propias vivencias, de las formas de interacción, las prácticas de cuidado, de crianza y también las prácticas educativas.</a:t>
                      </a:r>
                      <a:endParaRPr sz="800"/>
                    </a:p>
                  </a:txBody>
                  <a:tcPr marL="91425" marR="91425" marT="91425" marB="91425"/>
                </a:tc>
                <a:extLst>
                  <a:ext uri="{0D108BD9-81ED-4DB2-BD59-A6C34878D82A}">
                    <a16:rowId xmlns:a16="http://schemas.microsoft.com/office/drawing/2014/main" xmlns="" val="10002"/>
                  </a:ext>
                </a:extLst>
              </a:tr>
              <a:tr h="690450">
                <a:tc>
                  <a:txBody>
                    <a:bodyPr/>
                    <a:lstStyle/>
                    <a:p>
                      <a:pPr marL="0" lvl="0" indent="0" algn="l" rtl="0">
                        <a:lnSpc>
                          <a:spcPct val="100000"/>
                        </a:lnSpc>
                        <a:spcBef>
                          <a:spcPts val="0"/>
                        </a:spcBef>
                        <a:spcAft>
                          <a:spcPts val="0"/>
                        </a:spcAft>
                        <a:buNone/>
                      </a:pPr>
                      <a:r>
                        <a:rPr lang="es-CO" sz="1000" b="1"/>
                        <a:t>Tutorías</a:t>
                      </a:r>
                      <a:endParaRPr sz="1000" b="1"/>
                    </a:p>
                  </a:txBody>
                  <a:tcPr marL="91425" marR="91425" marT="91425" marB="91425"/>
                </a:tc>
                <a:tc>
                  <a:txBody>
                    <a:bodyPr/>
                    <a:lstStyle/>
                    <a:p>
                      <a:pPr marL="0" lvl="0" indent="0" algn="l" rtl="0">
                        <a:lnSpc>
                          <a:spcPct val="100000"/>
                        </a:lnSpc>
                        <a:spcBef>
                          <a:spcPts val="0"/>
                        </a:spcBef>
                        <a:spcAft>
                          <a:spcPts val="0"/>
                        </a:spcAft>
                        <a:buNone/>
                      </a:pPr>
                      <a:r>
                        <a:rPr lang="es-CO" sz="1000"/>
                        <a:t>Alix Valest</a:t>
                      </a:r>
                      <a:endParaRPr sz="1000"/>
                    </a:p>
                  </a:txBody>
                  <a:tcPr marL="91425" marR="91425" marT="91425" marB="91425"/>
                </a:tc>
                <a:tc>
                  <a:txBody>
                    <a:bodyPr/>
                    <a:lstStyle/>
                    <a:p>
                      <a:pPr marL="0" lvl="0" indent="0" algn="l" rtl="0">
                        <a:lnSpc>
                          <a:spcPct val="100000"/>
                        </a:lnSpc>
                        <a:spcBef>
                          <a:spcPts val="0"/>
                        </a:spcBef>
                        <a:spcAft>
                          <a:spcPts val="0"/>
                        </a:spcAft>
                        <a:buNone/>
                      </a:pPr>
                      <a:r>
                        <a:rPr lang="es-CO" sz="800"/>
                        <a:t>Proporciona orientaciones para poner en práctica diferentes técnicas de estudio. En este mismo sentido, se generan espacios para el desarrollo de habilidades y procesos de aprendizaje como son los organizadores gráficos, los cuales se implementan directamente en la organización y sistematización de la información que el estudiante recolecta en para la construcción de su Pat Colectivo.</a:t>
                      </a:r>
                      <a:endParaRPr sz="800"/>
                    </a:p>
                  </a:txBody>
                  <a:tcPr marL="91425" marR="91425" marT="91425" marB="91425"/>
                </a:tc>
                <a:extLst>
                  <a:ext uri="{0D108BD9-81ED-4DB2-BD59-A6C34878D82A}">
                    <a16:rowId xmlns:a16="http://schemas.microsoft.com/office/drawing/2014/main" xmlns="" val="10003"/>
                  </a:ext>
                </a:extLst>
              </a:tr>
              <a:tr h="564375">
                <a:tc>
                  <a:txBody>
                    <a:bodyPr/>
                    <a:lstStyle/>
                    <a:p>
                      <a:pPr marL="0" lvl="0" indent="0" algn="l" rtl="0">
                        <a:lnSpc>
                          <a:spcPct val="100000"/>
                        </a:lnSpc>
                        <a:spcBef>
                          <a:spcPts val="0"/>
                        </a:spcBef>
                        <a:spcAft>
                          <a:spcPts val="0"/>
                        </a:spcAft>
                        <a:buNone/>
                      </a:pPr>
                      <a:r>
                        <a:rPr lang="es-CO" sz="1000" b="1"/>
                        <a:t>Vida universitaria</a:t>
                      </a:r>
                      <a:endParaRPr sz="1000" b="1"/>
                    </a:p>
                  </a:txBody>
                  <a:tcPr marL="91425" marR="91425" marT="91425" marB="91425"/>
                </a:tc>
                <a:tc>
                  <a:txBody>
                    <a:bodyPr/>
                    <a:lstStyle/>
                    <a:p>
                      <a:pPr marL="0" lvl="0" indent="0" algn="l" rtl="0">
                        <a:lnSpc>
                          <a:spcPct val="100000"/>
                        </a:lnSpc>
                        <a:spcBef>
                          <a:spcPts val="0"/>
                        </a:spcBef>
                        <a:spcAft>
                          <a:spcPts val="0"/>
                        </a:spcAft>
                        <a:buNone/>
                      </a:pPr>
                      <a:r>
                        <a:rPr lang="es-CO" sz="1000"/>
                        <a:t>Beatriz Consuegra</a:t>
                      </a:r>
                      <a:endParaRPr sz="1000"/>
                    </a:p>
                  </a:txBody>
                  <a:tcPr marL="91425" marR="91425" marT="91425" marB="91425"/>
                </a:tc>
                <a:tc>
                  <a:txBody>
                    <a:bodyPr/>
                    <a:lstStyle/>
                    <a:p>
                      <a:pPr marL="0" lvl="0" indent="0" algn="l" rtl="0">
                        <a:lnSpc>
                          <a:spcPct val="100000"/>
                        </a:lnSpc>
                        <a:spcBef>
                          <a:spcPts val="0"/>
                        </a:spcBef>
                        <a:spcAft>
                          <a:spcPts val="0"/>
                        </a:spcAft>
                        <a:buNone/>
                      </a:pPr>
                      <a:r>
                        <a:rPr lang="es-CO" sz="800"/>
                        <a:t>Se está trabajando sobre el proyecto de vida, hablar con nuestros abuelos sobre cómo se interactuaba con el medio ambiente, como se ayudaban entre sí, como se han perdido algunas costumbres, como era el trato en la familia y se hace una reseña histórica familiar.</a:t>
                      </a:r>
                      <a:endParaRPr sz="800"/>
                    </a:p>
                  </a:txBody>
                  <a:tcPr marL="91425" marR="91425" marT="91425" marB="91425"/>
                </a:tc>
                <a:extLst>
                  <a:ext uri="{0D108BD9-81ED-4DB2-BD59-A6C34878D82A}">
                    <a16:rowId xmlns:a16="http://schemas.microsoft.com/office/drawing/2014/main" xmlns="" val="10004"/>
                  </a:ext>
                </a:extLst>
              </a:tr>
              <a:tr h="497900">
                <a:tc>
                  <a:txBody>
                    <a:bodyPr/>
                    <a:lstStyle/>
                    <a:p>
                      <a:pPr marL="0" lvl="0" indent="0" algn="l" rtl="0">
                        <a:lnSpc>
                          <a:spcPct val="100000"/>
                        </a:lnSpc>
                        <a:spcBef>
                          <a:spcPts val="0"/>
                        </a:spcBef>
                        <a:spcAft>
                          <a:spcPts val="0"/>
                        </a:spcAft>
                        <a:buNone/>
                      </a:pPr>
                      <a:r>
                        <a:rPr lang="es-CO" sz="1000" b="1"/>
                        <a:t>Educación y pedagogía</a:t>
                      </a:r>
                      <a:endParaRPr sz="1000" b="1"/>
                    </a:p>
                  </a:txBody>
                  <a:tcPr marL="91425" marR="91425" marT="91425" marB="91425"/>
                </a:tc>
                <a:tc>
                  <a:txBody>
                    <a:bodyPr/>
                    <a:lstStyle/>
                    <a:p>
                      <a:pPr marL="0" lvl="0" indent="0" algn="l" rtl="0">
                        <a:lnSpc>
                          <a:spcPct val="100000"/>
                        </a:lnSpc>
                        <a:spcBef>
                          <a:spcPts val="0"/>
                        </a:spcBef>
                        <a:spcAft>
                          <a:spcPts val="0"/>
                        </a:spcAft>
                        <a:buNone/>
                      </a:pPr>
                      <a:r>
                        <a:rPr lang="es-CO" sz="1000"/>
                        <a:t>Carmen Lago</a:t>
                      </a:r>
                      <a:endParaRPr sz="1000"/>
                    </a:p>
                  </a:txBody>
                  <a:tcPr marL="91425" marR="91425" marT="91425" marB="91425"/>
                </a:tc>
                <a:tc>
                  <a:txBody>
                    <a:bodyPr/>
                    <a:lstStyle/>
                    <a:p>
                      <a:pPr marL="0" lvl="0" indent="0" algn="l" rtl="0">
                        <a:spcBef>
                          <a:spcPts val="0"/>
                        </a:spcBef>
                        <a:spcAft>
                          <a:spcPts val="0"/>
                        </a:spcAft>
                        <a:buNone/>
                      </a:pPr>
                      <a:r>
                        <a:rPr lang="es-CO" sz="800"/>
                        <a:t>Estudiamos diferentes momentos de la educación en distintos lugares y periodos de tiempo. Algunos momentos pueden coincidir con los vividos por sus madres o abuelas. </a:t>
                      </a:r>
                      <a:endParaRPr sz="800"/>
                    </a:p>
                  </a:txBody>
                  <a:tcPr marL="91425" marR="91425" marT="91425" marB="91425"/>
                </a:tc>
                <a:extLst>
                  <a:ext uri="{0D108BD9-81ED-4DB2-BD59-A6C34878D82A}">
                    <a16:rowId xmlns:a16="http://schemas.microsoft.com/office/drawing/2014/main" xmlns="" val="10005"/>
                  </a:ext>
                </a:extLst>
              </a:tr>
              <a:tr h="690450">
                <a:tc>
                  <a:txBody>
                    <a:bodyPr/>
                    <a:lstStyle/>
                    <a:p>
                      <a:pPr marL="0" lvl="0" indent="0" algn="l" rtl="0">
                        <a:lnSpc>
                          <a:spcPct val="100000"/>
                        </a:lnSpc>
                        <a:spcBef>
                          <a:spcPts val="0"/>
                        </a:spcBef>
                        <a:spcAft>
                          <a:spcPts val="0"/>
                        </a:spcAft>
                        <a:buNone/>
                      </a:pPr>
                      <a:r>
                        <a:rPr lang="es-CO" sz="1000" b="1"/>
                        <a:t>Introducción a las Tic´s</a:t>
                      </a:r>
                      <a:endParaRPr sz="1000" b="1"/>
                    </a:p>
                  </a:txBody>
                  <a:tcPr marL="91425" marR="91425" marT="91425" marB="91425"/>
                </a:tc>
                <a:tc>
                  <a:txBody>
                    <a:bodyPr/>
                    <a:lstStyle/>
                    <a:p>
                      <a:pPr marL="0" lvl="0" indent="0" algn="l" rtl="0">
                        <a:lnSpc>
                          <a:spcPct val="100000"/>
                        </a:lnSpc>
                        <a:spcBef>
                          <a:spcPts val="0"/>
                        </a:spcBef>
                        <a:spcAft>
                          <a:spcPts val="0"/>
                        </a:spcAft>
                        <a:buNone/>
                      </a:pPr>
                      <a:r>
                        <a:rPr lang="es-CO" sz="1000"/>
                        <a:t>Uberlando Murillo</a:t>
                      </a:r>
                      <a:endParaRPr sz="1000"/>
                    </a:p>
                  </a:txBody>
                  <a:tcPr marL="91425" marR="91425" marT="91425" marB="91425"/>
                </a:tc>
                <a:tc>
                  <a:txBody>
                    <a:bodyPr/>
                    <a:lstStyle/>
                    <a:p>
                      <a:pPr marL="0" lvl="0" indent="0" algn="l" rtl="0">
                        <a:lnSpc>
                          <a:spcPct val="100000"/>
                        </a:lnSpc>
                        <a:spcBef>
                          <a:spcPts val="0"/>
                        </a:spcBef>
                        <a:spcAft>
                          <a:spcPts val="0"/>
                        </a:spcAft>
                        <a:buNone/>
                      </a:pPr>
                      <a:r>
                        <a:rPr lang="es-CO" sz="800"/>
                        <a:t>La incorporación de las TIC a los distintos ámbitos de la actividad humana, y en especial las formativas, ha contribuido de forma importante a reforzar la tendencia hacia el diseño de metodologías de trabajo y de enseñanza basadas en la cooperación. Trabajar en red con el apoyo de las TIC conlleva a una nueva manera de entender y de plantear las competencias necesarias para realizar las tareas y llevar cabo las actividades establecidas.</a:t>
                      </a:r>
                      <a:endParaRPr sz="800"/>
                    </a:p>
                  </a:txBody>
                  <a:tcPr marL="91425" marR="91425" marT="91425" marB="91425"/>
                </a:tc>
                <a:extLst>
                  <a:ext uri="{0D108BD9-81ED-4DB2-BD59-A6C34878D82A}">
                    <a16:rowId xmlns:a16="http://schemas.microsoft.com/office/drawing/2014/main" xmlns="" val="10006"/>
                  </a:ext>
                </a:extLst>
              </a:tr>
              <a:tr h="566725">
                <a:tc>
                  <a:txBody>
                    <a:bodyPr/>
                    <a:lstStyle/>
                    <a:p>
                      <a:pPr marL="0" lvl="0" indent="0" algn="l" rtl="0">
                        <a:lnSpc>
                          <a:spcPct val="100000"/>
                        </a:lnSpc>
                        <a:spcBef>
                          <a:spcPts val="0"/>
                        </a:spcBef>
                        <a:spcAft>
                          <a:spcPts val="0"/>
                        </a:spcAft>
                        <a:buNone/>
                      </a:pPr>
                      <a:r>
                        <a:rPr lang="es-CO" sz="1000" b="1"/>
                        <a:t>Socioantropología de la educación</a:t>
                      </a:r>
                      <a:endParaRPr sz="1000" b="1"/>
                    </a:p>
                  </a:txBody>
                  <a:tcPr marL="91425" marR="91425" marT="91425" marB="91425"/>
                </a:tc>
                <a:tc>
                  <a:txBody>
                    <a:bodyPr/>
                    <a:lstStyle/>
                    <a:p>
                      <a:pPr marL="0" lvl="0" indent="0" algn="l" rtl="0">
                        <a:lnSpc>
                          <a:spcPct val="100000"/>
                        </a:lnSpc>
                        <a:spcBef>
                          <a:spcPts val="0"/>
                        </a:spcBef>
                        <a:spcAft>
                          <a:spcPts val="0"/>
                        </a:spcAft>
                        <a:buNone/>
                      </a:pPr>
                      <a:r>
                        <a:rPr lang="es-CO" sz="1000"/>
                        <a:t>Carmen Lago</a:t>
                      </a:r>
                      <a:endParaRPr sz="1000"/>
                    </a:p>
                  </a:txBody>
                  <a:tcPr marL="91425" marR="91425" marT="91425" marB="91425"/>
                </a:tc>
                <a:tc>
                  <a:txBody>
                    <a:bodyPr/>
                    <a:lstStyle/>
                    <a:p>
                      <a:pPr marL="0" lvl="0" indent="0" algn="l" rtl="0">
                        <a:spcBef>
                          <a:spcPts val="0"/>
                        </a:spcBef>
                        <a:spcAft>
                          <a:spcPts val="0"/>
                        </a:spcAft>
                        <a:buNone/>
                      </a:pPr>
                      <a:r>
                        <a:rPr lang="es-CO" sz="800"/>
                        <a:t>Se estudian diferentes etapas de la cultura y ponen de manifiesto los cambios que ha tenido el concepto de infancia y cómo han vivido los niños y adultos en diferentes lugares y épocas. </a:t>
                      </a:r>
                      <a:endParaRPr sz="800"/>
                    </a:p>
                    <a:p>
                      <a:pPr marL="0" lvl="0" indent="0" algn="l" rtl="0">
                        <a:spcBef>
                          <a:spcPts val="0"/>
                        </a:spcBef>
                        <a:spcAft>
                          <a:spcPts val="0"/>
                        </a:spcAft>
                        <a:buNone/>
                      </a:pPr>
                      <a:r>
                        <a:rPr lang="es-CO" sz="800"/>
                        <a:t>En otras palabras las costumbres y educación de la sociedad en diferentes momentos.</a:t>
                      </a:r>
                      <a:endParaRPr sz="800"/>
                    </a:p>
                  </a:txBody>
                  <a:tcPr marL="91425" marR="91425" marT="91425" marB="91425"/>
                </a:tc>
                <a:extLst>
                  <a:ext uri="{0D108BD9-81ED-4DB2-BD59-A6C34878D82A}">
                    <a16:rowId xmlns:a16="http://schemas.microsoft.com/office/drawing/2014/main" xmlns="" val="10007"/>
                  </a:ext>
                </a:extLst>
              </a:tr>
              <a:tr h="564375">
                <a:tc>
                  <a:txBody>
                    <a:bodyPr/>
                    <a:lstStyle/>
                    <a:p>
                      <a:pPr marL="0" lvl="0" indent="0" algn="l" rtl="0">
                        <a:lnSpc>
                          <a:spcPct val="100000"/>
                        </a:lnSpc>
                        <a:spcBef>
                          <a:spcPts val="0"/>
                        </a:spcBef>
                        <a:spcAft>
                          <a:spcPts val="0"/>
                        </a:spcAft>
                        <a:buNone/>
                      </a:pPr>
                      <a:r>
                        <a:rPr lang="es-CO" sz="1000" b="1"/>
                        <a:t>Puericultura</a:t>
                      </a:r>
                      <a:endParaRPr sz="1000" b="1"/>
                    </a:p>
                  </a:txBody>
                  <a:tcPr marL="91425" marR="91425" marT="91425" marB="91425"/>
                </a:tc>
                <a:tc>
                  <a:txBody>
                    <a:bodyPr/>
                    <a:lstStyle/>
                    <a:p>
                      <a:pPr marL="0" lvl="0" indent="0" algn="l" rtl="0">
                        <a:lnSpc>
                          <a:spcPct val="100000"/>
                        </a:lnSpc>
                        <a:spcBef>
                          <a:spcPts val="0"/>
                        </a:spcBef>
                        <a:spcAft>
                          <a:spcPts val="0"/>
                        </a:spcAft>
                        <a:buNone/>
                      </a:pPr>
                      <a:r>
                        <a:rPr lang="es-CO" sz="1000"/>
                        <a:t>Gladis Coronel</a:t>
                      </a:r>
                      <a:endParaRPr sz="1000"/>
                    </a:p>
                  </a:txBody>
                  <a:tcPr marL="91425" marR="91425" marT="91425" marB="91425"/>
                </a:tc>
                <a:tc>
                  <a:txBody>
                    <a:bodyPr/>
                    <a:lstStyle/>
                    <a:p>
                      <a:pPr marL="0" lvl="0" indent="0" algn="l" rtl="0">
                        <a:lnSpc>
                          <a:spcPct val="100000"/>
                        </a:lnSpc>
                        <a:spcBef>
                          <a:spcPts val="0"/>
                        </a:spcBef>
                        <a:spcAft>
                          <a:spcPts val="0"/>
                        </a:spcAft>
                        <a:buNone/>
                      </a:pPr>
                      <a:r>
                        <a:rPr lang="es-CO" sz="800"/>
                        <a:t>Desde puericultura se identifican las prácticas de cuidado y de crianza de todos los adultos en diversos contextos socio-culturales. Con la puericultura se busca que los niños tengan un desarrollo saludable y ellos puedan adquirir las habilidades necesarias para integrarse con éxito a la sociedad.</a:t>
                      </a:r>
                      <a:endParaRPr sz="800"/>
                    </a:p>
                  </a:txBody>
                  <a:tcPr marL="91425" marR="91425" marT="91425" marB="91425"/>
                </a:tc>
                <a:extLst>
                  <a:ext uri="{0D108BD9-81ED-4DB2-BD59-A6C34878D82A}">
                    <a16:rowId xmlns:a16="http://schemas.microsoft.com/office/drawing/2014/main" xmlns=""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descripción del problema</a:t>
            </a:r>
            <a:endParaRPr/>
          </a:p>
        </p:txBody>
      </p:sp>
      <p:sp>
        <p:nvSpPr>
          <p:cNvPr id="145" name="Google Shape;145;p21"/>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s-CO"/>
              <a:t>6</a:t>
            </a:fld>
            <a:endParaRPr/>
          </a:p>
        </p:txBody>
      </p:sp>
      <p:graphicFrame>
        <p:nvGraphicFramePr>
          <p:cNvPr id="5" name="Marcador de contenido 5">
            <a:extLst>
              <a:ext uri="{FF2B5EF4-FFF2-40B4-BE49-F238E27FC236}">
                <a16:creationId xmlns:a16="http://schemas.microsoft.com/office/drawing/2014/main" xmlns="" id="{CB326264-187A-4476-A0AD-0506B3ECE618}"/>
              </a:ext>
            </a:extLst>
          </p:cNvPr>
          <p:cNvGraphicFramePr>
            <a:graphicFrameLocks/>
          </p:cNvGraphicFramePr>
          <p:nvPr>
            <p:extLst>
              <p:ext uri="{D42A27DB-BD31-4B8C-83A1-F6EECF244321}">
                <p14:modId xmlns:p14="http://schemas.microsoft.com/office/powerpoint/2010/main" val="1586839586"/>
              </p:ext>
            </p:extLst>
          </p:nvPr>
        </p:nvGraphicFramePr>
        <p:xfrm>
          <a:off x="628650" y="1162050"/>
          <a:ext cx="7886700" cy="5014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Formulación del problema</a:t>
            </a:r>
            <a:endParaRPr/>
          </a:p>
        </p:txBody>
      </p:sp>
      <p:sp>
        <p:nvSpPr>
          <p:cNvPr id="153" name="Google Shape;153;p22"/>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s-CO"/>
              <a:t>7</a:t>
            </a:fld>
            <a:endParaRPr/>
          </a:p>
        </p:txBody>
      </p:sp>
      <p:sp>
        <p:nvSpPr>
          <p:cNvPr id="154" name="Google Shape;154;p22"/>
          <p:cNvSpPr txBox="1">
            <a:spLocks noGrp="1"/>
          </p:cNvSpPr>
          <p:nvPr>
            <p:ph type="body" idx="1"/>
          </p:nvPr>
        </p:nvSpPr>
        <p:spPr>
          <a:xfrm>
            <a:off x="628650" y="1162338"/>
            <a:ext cx="7886700" cy="5014500"/>
          </a:xfrm>
          <a:prstGeom prst="rect">
            <a:avLst/>
          </a:prstGeom>
        </p:spPr>
        <p:txBody>
          <a:bodyPr spcFirstLastPara="1" wrap="square" lIns="91425" tIns="45700" rIns="91425" bIns="45700" anchor="ctr" anchorCtr="0">
            <a:noAutofit/>
          </a:bodyPr>
          <a:lstStyle/>
          <a:p>
            <a:pPr marL="0" lvl="0" indent="0" algn="ctr" rtl="0">
              <a:lnSpc>
                <a:spcPct val="120000"/>
              </a:lnSpc>
              <a:spcBef>
                <a:spcPts val="0"/>
              </a:spcBef>
              <a:spcAft>
                <a:spcPts val="800"/>
              </a:spcAft>
              <a:buNone/>
            </a:pPr>
            <a:r>
              <a:rPr lang="es-CO" sz="4800" b="1" dirty="0">
                <a:solidFill>
                  <a:srgbClr val="333333"/>
                </a:solidFill>
                <a:highlight>
                  <a:srgbClr val="FFFFFF"/>
                </a:highlight>
                <a:latin typeface="Calibri Light" panose="020F0302020204030204" pitchFamily="34" charset="0"/>
                <a:cs typeface="Calibri Light" panose="020F0302020204030204" pitchFamily="34" charset="0"/>
              </a:rPr>
              <a:t>¿Cuáles son las percepciones que se tienen sobre las infancias en diferentes generaciones?</a:t>
            </a:r>
            <a:endParaRPr sz="4800" dirty="0">
              <a:latin typeface="Calibri Light" panose="020F0302020204030204" pitchFamily="34" charset="0"/>
              <a:cs typeface="Calibri Light" panose="020F03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a:t>objetivos de investigación</a:t>
            </a:r>
            <a:endParaRPr/>
          </a:p>
        </p:txBody>
      </p:sp>
      <p:sp>
        <p:nvSpPr>
          <p:cNvPr id="161" name="Google Shape;161;p23"/>
          <p:cNvSpPr txBox="1">
            <a:spLocks noGrp="1"/>
          </p:cNvSpPr>
          <p:nvPr>
            <p:ph type="sldNum" idx="12"/>
          </p:nvPr>
        </p:nvSpPr>
        <p:spPr>
          <a:xfrm>
            <a:off x="8172400" y="6358899"/>
            <a:ext cx="963900" cy="27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8</a:t>
            </a:fld>
            <a:endParaRPr/>
          </a:p>
        </p:txBody>
      </p:sp>
      <p:grpSp>
        <p:nvGrpSpPr>
          <p:cNvPr id="5" name="Grupo 4">
            <a:extLst>
              <a:ext uri="{FF2B5EF4-FFF2-40B4-BE49-F238E27FC236}">
                <a16:creationId xmlns:a16="http://schemas.microsoft.com/office/drawing/2014/main" xmlns="" id="{FCE29C18-9241-4C59-B56A-DAD2AB1EBF5B}"/>
              </a:ext>
            </a:extLst>
          </p:cNvPr>
          <p:cNvGrpSpPr/>
          <p:nvPr/>
        </p:nvGrpSpPr>
        <p:grpSpPr>
          <a:xfrm>
            <a:off x="252575" y="1819070"/>
            <a:ext cx="4113738" cy="3219857"/>
            <a:chOff x="1054" y="1450411"/>
            <a:chExt cx="4113738" cy="728474"/>
          </a:xfrm>
        </p:grpSpPr>
        <p:sp>
          <p:nvSpPr>
            <p:cNvPr id="6" name="Rectángulo redondeado 21">
              <a:extLst>
                <a:ext uri="{FF2B5EF4-FFF2-40B4-BE49-F238E27FC236}">
                  <a16:creationId xmlns:a16="http://schemas.microsoft.com/office/drawing/2014/main" xmlns="" id="{CDEEAA2A-7FEC-453C-A973-94F1900F6491}"/>
                </a:ext>
              </a:extLst>
            </p:cNvPr>
            <p:cNvSpPr/>
            <p:nvPr/>
          </p:nvSpPr>
          <p:spPr>
            <a:xfrm>
              <a:off x="1054" y="1450411"/>
              <a:ext cx="4113738" cy="72847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Rectángulo 6">
              <a:extLst>
                <a:ext uri="{FF2B5EF4-FFF2-40B4-BE49-F238E27FC236}">
                  <a16:creationId xmlns:a16="http://schemas.microsoft.com/office/drawing/2014/main" xmlns="" id="{53166E21-C953-410E-BD41-8AB5D21D2AC4}"/>
                </a:ext>
              </a:extLst>
            </p:cNvPr>
            <p:cNvSpPr/>
            <p:nvPr/>
          </p:nvSpPr>
          <p:spPr>
            <a:xfrm>
              <a:off x="22390" y="1471747"/>
              <a:ext cx="4071066" cy="6858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CO" sz="3600" b="1" i="0" u="none" kern="1200" dirty="0">
                  <a:solidFill>
                    <a:schemeClr val="tx1"/>
                  </a:solidFill>
                  <a:latin typeface="Calibri Light" panose="020F0302020204030204" pitchFamily="34" charset="0"/>
                  <a:cs typeface="Calibri Light" panose="020F0302020204030204" pitchFamily="34" charset="0"/>
                </a:rPr>
                <a:t>Objetivo general </a:t>
              </a:r>
              <a:r>
                <a:rPr lang="es-MX" sz="3600" b="0" i="0" u="none" kern="1200" dirty="0">
                  <a:solidFill>
                    <a:schemeClr val="tx1"/>
                  </a:solidFill>
                  <a:latin typeface="Calibri Light" panose="020F0302020204030204" pitchFamily="34" charset="0"/>
                  <a:cs typeface="Calibri Light" panose="020F0302020204030204" pitchFamily="34" charset="0"/>
                </a:rPr>
                <a:t>Identificar las percepciones sobre las infancias en diferentes generaciones.</a:t>
              </a:r>
              <a:endParaRPr lang="es-CO" sz="3600" kern="1200" dirty="0">
                <a:solidFill>
                  <a:schemeClr val="tx1"/>
                </a:solidFill>
                <a:latin typeface="Calibri Light" panose="020F0302020204030204" pitchFamily="34" charset="0"/>
                <a:cs typeface="Calibri Light" panose="020F0302020204030204" pitchFamily="34" charset="0"/>
              </a:endParaRPr>
            </a:p>
          </p:txBody>
        </p:sp>
      </p:grpSp>
      <p:grpSp>
        <p:nvGrpSpPr>
          <p:cNvPr id="8" name="Grupo 7">
            <a:extLst>
              <a:ext uri="{FF2B5EF4-FFF2-40B4-BE49-F238E27FC236}">
                <a16:creationId xmlns:a16="http://schemas.microsoft.com/office/drawing/2014/main" xmlns="" id="{BFC677D4-75C6-427E-BA12-5CEEEA390A97}"/>
              </a:ext>
            </a:extLst>
          </p:cNvPr>
          <p:cNvGrpSpPr/>
          <p:nvPr/>
        </p:nvGrpSpPr>
        <p:grpSpPr>
          <a:xfrm>
            <a:off x="4777687" y="1819071"/>
            <a:ext cx="4113738" cy="728474"/>
            <a:chOff x="4526166" y="1450411"/>
            <a:chExt cx="4113738" cy="728474"/>
          </a:xfrm>
        </p:grpSpPr>
        <p:sp>
          <p:nvSpPr>
            <p:cNvPr id="9" name="Rectángulo redondeado 19">
              <a:extLst>
                <a:ext uri="{FF2B5EF4-FFF2-40B4-BE49-F238E27FC236}">
                  <a16:creationId xmlns:a16="http://schemas.microsoft.com/office/drawing/2014/main" xmlns="" id="{BB670DF2-10A5-44FA-9D31-FA2F48210112}"/>
                </a:ext>
              </a:extLst>
            </p:cNvPr>
            <p:cNvSpPr/>
            <p:nvPr/>
          </p:nvSpPr>
          <p:spPr>
            <a:xfrm>
              <a:off x="4526166" y="1450411"/>
              <a:ext cx="4113738" cy="72847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Rectángulo 9">
              <a:extLst>
                <a:ext uri="{FF2B5EF4-FFF2-40B4-BE49-F238E27FC236}">
                  <a16:creationId xmlns:a16="http://schemas.microsoft.com/office/drawing/2014/main" xmlns="" id="{F7709F15-D51E-4C4D-9FF0-9A3A635251E1}"/>
                </a:ext>
              </a:extLst>
            </p:cNvPr>
            <p:cNvSpPr/>
            <p:nvPr/>
          </p:nvSpPr>
          <p:spPr>
            <a:xfrm>
              <a:off x="4547502" y="1471747"/>
              <a:ext cx="4071066" cy="6858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2400" b="1" kern="1200" dirty="0">
                  <a:solidFill>
                    <a:schemeClr val="tx1"/>
                  </a:solidFill>
                  <a:latin typeface="Calibri Light" panose="020F0302020204030204" pitchFamily="34" charset="0"/>
                  <a:cs typeface="Calibri Light" panose="020F0302020204030204" pitchFamily="34" charset="0"/>
                </a:rPr>
                <a:t>Objetivos específicos</a:t>
              </a:r>
              <a:endParaRPr lang="es-CO" sz="1600" b="1" kern="1200" dirty="0">
                <a:solidFill>
                  <a:schemeClr val="tx1"/>
                </a:solidFill>
                <a:latin typeface="Calibri Light" panose="020F0302020204030204" pitchFamily="34" charset="0"/>
                <a:cs typeface="Calibri Light" panose="020F0302020204030204" pitchFamily="34" charset="0"/>
              </a:endParaRPr>
            </a:p>
          </p:txBody>
        </p:sp>
      </p:grpSp>
      <p:sp>
        <p:nvSpPr>
          <p:cNvPr id="11" name="Rectángulo redondeado 7">
            <a:extLst>
              <a:ext uri="{FF2B5EF4-FFF2-40B4-BE49-F238E27FC236}">
                <a16:creationId xmlns:a16="http://schemas.microsoft.com/office/drawing/2014/main" xmlns="" id="{B8104AAD-657C-4599-A863-E898881CFFDA}"/>
              </a:ext>
            </a:extLst>
          </p:cNvPr>
          <p:cNvSpPr/>
          <p:nvPr/>
        </p:nvSpPr>
        <p:spPr>
          <a:xfrm>
            <a:off x="4777687" y="2678671"/>
            <a:ext cx="728474" cy="728474"/>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algn="ctr"/>
            <a:r>
              <a:rPr lang="es-CO" sz="2400" b="1" dirty="0">
                <a:solidFill>
                  <a:schemeClr val="tx1"/>
                </a:solidFill>
                <a:latin typeface="Calibri Light" panose="020F0302020204030204" pitchFamily="34" charset="0"/>
                <a:cs typeface="Calibri Light" panose="020F0302020204030204" pitchFamily="34" charset="0"/>
              </a:rPr>
              <a:t>1.</a:t>
            </a:r>
          </a:p>
        </p:txBody>
      </p:sp>
      <p:grpSp>
        <p:nvGrpSpPr>
          <p:cNvPr id="12" name="Grupo 11">
            <a:extLst>
              <a:ext uri="{FF2B5EF4-FFF2-40B4-BE49-F238E27FC236}">
                <a16:creationId xmlns:a16="http://schemas.microsoft.com/office/drawing/2014/main" xmlns="" id="{79D3EC9D-B40D-47C8-8422-738ED2B46EC1}"/>
              </a:ext>
            </a:extLst>
          </p:cNvPr>
          <p:cNvGrpSpPr/>
          <p:nvPr/>
        </p:nvGrpSpPr>
        <p:grpSpPr>
          <a:xfrm>
            <a:off x="5549870" y="2678671"/>
            <a:ext cx="3341555" cy="728474"/>
            <a:chOff x="5298349" y="2310011"/>
            <a:chExt cx="3341555" cy="728474"/>
          </a:xfrm>
        </p:grpSpPr>
        <p:sp>
          <p:nvSpPr>
            <p:cNvPr id="13" name="Rectángulo redondeado 17">
              <a:extLst>
                <a:ext uri="{FF2B5EF4-FFF2-40B4-BE49-F238E27FC236}">
                  <a16:creationId xmlns:a16="http://schemas.microsoft.com/office/drawing/2014/main" xmlns="" id="{7C5C2A48-0E71-4D03-A148-96D95F154A2C}"/>
                </a:ext>
              </a:extLst>
            </p:cNvPr>
            <p:cNvSpPr/>
            <p:nvPr/>
          </p:nvSpPr>
          <p:spPr>
            <a:xfrm>
              <a:off x="5298349" y="2310011"/>
              <a:ext cx="3341555" cy="728474"/>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Rectángulo 13">
              <a:extLst>
                <a:ext uri="{FF2B5EF4-FFF2-40B4-BE49-F238E27FC236}">
                  <a16:creationId xmlns:a16="http://schemas.microsoft.com/office/drawing/2014/main" xmlns="" id="{97104B04-3B88-49F4-B53F-5D89D0ED5CE0}"/>
                </a:ext>
              </a:extLst>
            </p:cNvPr>
            <p:cNvSpPr/>
            <p:nvPr/>
          </p:nvSpPr>
          <p:spPr>
            <a:xfrm>
              <a:off x="5333917" y="2345579"/>
              <a:ext cx="3270419" cy="657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b="0" i="0" u="none" kern="1200" dirty="0">
                  <a:solidFill>
                    <a:schemeClr val="tx1"/>
                  </a:solidFill>
                  <a:latin typeface="Calibri Light" panose="020F0302020204030204" pitchFamily="34" charset="0"/>
                  <a:cs typeface="Calibri Light" panose="020F0302020204030204" pitchFamily="34" charset="0"/>
                </a:rPr>
                <a:t>Develar las percepciones que tienen sobre las infancias de los abuelos de las estudiantes de I semestre de LEI.</a:t>
              </a:r>
              <a:endParaRPr lang="es-CO" kern="1200" dirty="0">
                <a:solidFill>
                  <a:schemeClr val="tx1"/>
                </a:solidFill>
                <a:latin typeface="Calibri Light" panose="020F0302020204030204" pitchFamily="34" charset="0"/>
                <a:cs typeface="Calibri Light" panose="020F0302020204030204" pitchFamily="34" charset="0"/>
              </a:endParaRPr>
            </a:p>
          </p:txBody>
        </p:sp>
      </p:grpSp>
      <p:sp>
        <p:nvSpPr>
          <p:cNvPr id="15" name="Rectángulo redondeado 9">
            <a:extLst>
              <a:ext uri="{FF2B5EF4-FFF2-40B4-BE49-F238E27FC236}">
                <a16:creationId xmlns:a16="http://schemas.microsoft.com/office/drawing/2014/main" xmlns="" id="{D1477FAB-895A-4A40-9EA4-42B299C7B4C5}"/>
              </a:ext>
            </a:extLst>
          </p:cNvPr>
          <p:cNvSpPr/>
          <p:nvPr/>
        </p:nvSpPr>
        <p:spPr>
          <a:xfrm>
            <a:off x="4777687" y="3494562"/>
            <a:ext cx="728474" cy="728474"/>
          </a:xfrm>
          <a:prstGeom prst="roundRect">
            <a:avLst>
              <a:gd name="adj" fmla="val 16670"/>
            </a:avLst>
          </a:prstGeom>
        </p:spPr>
        <p:style>
          <a:lnRef idx="2">
            <a:schemeClr val="lt1">
              <a:hueOff val="0"/>
              <a:satOff val="0"/>
              <a:lumOff val="0"/>
              <a:alphaOff val="0"/>
            </a:schemeClr>
          </a:lnRef>
          <a:fillRef idx="1">
            <a:schemeClr val="accent4">
              <a:hueOff val="5175886"/>
              <a:satOff val="-24161"/>
              <a:lumOff val="3431"/>
              <a:alphaOff val="0"/>
            </a:schemeClr>
          </a:fillRef>
          <a:effectRef idx="0">
            <a:schemeClr val="accent4">
              <a:hueOff val="5175886"/>
              <a:satOff val="-24161"/>
              <a:lumOff val="3431"/>
              <a:alphaOff val="0"/>
            </a:schemeClr>
          </a:effectRef>
          <a:fontRef idx="minor">
            <a:schemeClr val="lt1"/>
          </a:fontRef>
        </p:style>
        <p:txBody>
          <a:bodyPr anchor="ctr"/>
          <a:lstStyle/>
          <a:p>
            <a:pPr algn="ctr"/>
            <a:r>
              <a:rPr lang="es-CO" sz="2400" b="1" dirty="0">
                <a:solidFill>
                  <a:schemeClr val="tx1"/>
                </a:solidFill>
                <a:latin typeface="Calibri Light" panose="020F0302020204030204" pitchFamily="34" charset="0"/>
                <a:cs typeface="Calibri Light" panose="020F0302020204030204" pitchFamily="34" charset="0"/>
              </a:rPr>
              <a:t>2.</a:t>
            </a:r>
          </a:p>
        </p:txBody>
      </p:sp>
      <p:grpSp>
        <p:nvGrpSpPr>
          <p:cNvPr id="16" name="Grupo 15">
            <a:extLst>
              <a:ext uri="{FF2B5EF4-FFF2-40B4-BE49-F238E27FC236}">
                <a16:creationId xmlns:a16="http://schemas.microsoft.com/office/drawing/2014/main" xmlns="" id="{9E85EB59-D0CA-44E1-A0C7-58A551E9B214}"/>
              </a:ext>
            </a:extLst>
          </p:cNvPr>
          <p:cNvGrpSpPr/>
          <p:nvPr/>
        </p:nvGrpSpPr>
        <p:grpSpPr>
          <a:xfrm>
            <a:off x="5549870" y="3494562"/>
            <a:ext cx="3341555" cy="728474"/>
            <a:chOff x="5298349" y="3125902"/>
            <a:chExt cx="3341555" cy="728474"/>
          </a:xfrm>
        </p:grpSpPr>
        <p:sp>
          <p:nvSpPr>
            <p:cNvPr id="17" name="Rectángulo redondeado 15">
              <a:extLst>
                <a:ext uri="{FF2B5EF4-FFF2-40B4-BE49-F238E27FC236}">
                  <a16:creationId xmlns:a16="http://schemas.microsoft.com/office/drawing/2014/main" xmlns="" id="{A78F7D31-1438-4756-9CE7-E163A10F773E}"/>
                </a:ext>
              </a:extLst>
            </p:cNvPr>
            <p:cNvSpPr/>
            <p:nvPr/>
          </p:nvSpPr>
          <p:spPr>
            <a:xfrm>
              <a:off x="5298349" y="3125902"/>
              <a:ext cx="3341555" cy="728474"/>
            </a:xfrm>
            <a:prstGeom prst="roundRect">
              <a:avLst>
                <a:gd name="adj" fmla="val 16670"/>
              </a:avLst>
            </a:prstGeom>
          </p:spPr>
          <p:style>
            <a:lnRef idx="2">
              <a:schemeClr val="lt1">
                <a:hueOff val="0"/>
                <a:satOff val="0"/>
                <a:lumOff val="0"/>
                <a:alphaOff val="0"/>
              </a:schemeClr>
            </a:lnRef>
            <a:fillRef idx="1">
              <a:schemeClr val="accent4">
                <a:hueOff val="5175886"/>
                <a:satOff val="-24161"/>
                <a:lumOff val="3431"/>
                <a:alphaOff val="0"/>
              </a:schemeClr>
            </a:fillRef>
            <a:effectRef idx="0">
              <a:schemeClr val="accent4">
                <a:hueOff val="5175886"/>
                <a:satOff val="-24161"/>
                <a:lumOff val="3431"/>
                <a:alphaOff val="0"/>
              </a:schemeClr>
            </a:effectRef>
            <a:fontRef idx="minor">
              <a:schemeClr val="lt1"/>
            </a:fontRef>
          </p:style>
        </p:sp>
        <p:sp>
          <p:nvSpPr>
            <p:cNvPr id="18" name="Rectángulo 17">
              <a:extLst>
                <a:ext uri="{FF2B5EF4-FFF2-40B4-BE49-F238E27FC236}">
                  <a16:creationId xmlns:a16="http://schemas.microsoft.com/office/drawing/2014/main" xmlns="" id="{ABEC6CF2-5A78-4D2D-BE5A-240BDFF38BE7}"/>
                </a:ext>
              </a:extLst>
            </p:cNvPr>
            <p:cNvSpPr/>
            <p:nvPr/>
          </p:nvSpPr>
          <p:spPr>
            <a:xfrm>
              <a:off x="5333917" y="3161470"/>
              <a:ext cx="3270419" cy="657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b="0" i="0" u="none" kern="1200" dirty="0">
                  <a:solidFill>
                    <a:schemeClr val="tx1"/>
                  </a:solidFill>
                  <a:latin typeface="Calibri Light" panose="020F0302020204030204" pitchFamily="34" charset="0"/>
                  <a:cs typeface="Calibri Light" panose="020F0302020204030204" pitchFamily="34" charset="0"/>
                </a:rPr>
                <a:t>Reconocer las percepciones que tienen sobre las infancias de los padres y tíos de las estudiantes de I semestre de LEI.</a:t>
              </a:r>
              <a:endParaRPr lang="es-CO" kern="1200" dirty="0">
                <a:solidFill>
                  <a:schemeClr val="tx1"/>
                </a:solidFill>
                <a:latin typeface="Calibri Light" panose="020F0302020204030204" pitchFamily="34" charset="0"/>
                <a:cs typeface="Calibri Light" panose="020F0302020204030204" pitchFamily="34" charset="0"/>
              </a:endParaRPr>
            </a:p>
          </p:txBody>
        </p:sp>
      </p:grpSp>
      <p:sp>
        <p:nvSpPr>
          <p:cNvPr id="19" name="Rectángulo redondeado 11">
            <a:extLst>
              <a:ext uri="{FF2B5EF4-FFF2-40B4-BE49-F238E27FC236}">
                <a16:creationId xmlns:a16="http://schemas.microsoft.com/office/drawing/2014/main" xmlns="" id="{82FD30FE-56A6-4026-836B-C5156BD2E8E6}"/>
              </a:ext>
            </a:extLst>
          </p:cNvPr>
          <p:cNvSpPr/>
          <p:nvPr/>
        </p:nvSpPr>
        <p:spPr>
          <a:xfrm>
            <a:off x="4777687" y="4310454"/>
            <a:ext cx="728474" cy="728474"/>
          </a:xfrm>
          <a:prstGeom prst="roundRect">
            <a:avLst>
              <a:gd name="adj" fmla="val 16670"/>
            </a:avLst>
          </a:prstGeom>
        </p:spPr>
        <p:style>
          <a:lnRef idx="2">
            <a:schemeClr val="lt1">
              <a:hueOff val="0"/>
              <a:satOff val="0"/>
              <a:lumOff val="0"/>
              <a:alphaOff val="0"/>
            </a:schemeClr>
          </a:lnRef>
          <a:fillRef idx="1">
            <a:schemeClr val="accent4">
              <a:hueOff val="10351772"/>
              <a:satOff val="-48322"/>
              <a:lumOff val="6863"/>
              <a:alphaOff val="0"/>
            </a:schemeClr>
          </a:fillRef>
          <a:effectRef idx="0">
            <a:schemeClr val="accent4">
              <a:hueOff val="10351772"/>
              <a:satOff val="-48322"/>
              <a:lumOff val="6863"/>
              <a:alphaOff val="0"/>
            </a:schemeClr>
          </a:effectRef>
          <a:fontRef idx="minor">
            <a:schemeClr val="lt1"/>
          </a:fontRef>
        </p:style>
        <p:txBody>
          <a:bodyPr anchor="ctr"/>
          <a:lstStyle/>
          <a:p>
            <a:pPr algn="ctr"/>
            <a:r>
              <a:rPr lang="es-CO" sz="2400" b="1" dirty="0">
                <a:solidFill>
                  <a:schemeClr val="tx1"/>
                </a:solidFill>
                <a:latin typeface="Calibri Light" panose="020F0302020204030204" pitchFamily="34" charset="0"/>
                <a:cs typeface="Calibri Light" panose="020F0302020204030204" pitchFamily="34" charset="0"/>
              </a:rPr>
              <a:t>3.</a:t>
            </a:r>
          </a:p>
        </p:txBody>
      </p:sp>
      <p:grpSp>
        <p:nvGrpSpPr>
          <p:cNvPr id="20" name="Grupo 19">
            <a:extLst>
              <a:ext uri="{FF2B5EF4-FFF2-40B4-BE49-F238E27FC236}">
                <a16:creationId xmlns:a16="http://schemas.microsoft.com/office/drawing/2014/main" xmlns="" id="{BD69C40E-8F11-4E68-BC54-CAF1F316E4FD}"/>
              </a:ext>
            </a:extLst>
          </p:cNvPr>
          <p:cNvGrpSpPr/>
          <p:nvPr/>
        </p:nvGrpSpPr>
        <p:grpSpPr>
          <a:xfrm>
            <a:off x="5549870" y="4310454"/>
            <a:ext cx="3341555" cy="728474"/>
            <a:chOff x="5298349" y="3941794"/>
            <a:chExt cx="3341555" cy="728474"/>
          </a:xfrm>
        </p:grpSpPr>
        <p:sp>
          <p:nvSpPr>
            <p:cNvPr id="21" name="Rectángulo redondeado 13">
              <a:extLst>
                <a:ext uri="{FF2B5EF4-FFF2-40B4-BE49-F238E27FC236}">
                  <a16:creationId xmlns:a16="http://schemas.microsoft.com/office/drawing/2014/main" xmlns="" id="{3300ADF6-21E3-4255-ABD3-73EE8EF9883C}"/>
                </a:ext>
              </a:extLst>
            </p:cNvPr>
            <p:cNvSpPr/>
            <p:nvPr/>
          </p:nvSpPr>
          <p:spPr>
            <a:xfrm>
              <a:off x="5298349" y="3941794"/>
              <a:ext cx="3341555" cy="728474"/>
            </a:xfrm>
            <a:prstGeom prst="roundRect">
              <a:avLst>
                <a:gd name="adj" fmla="val 16670"/>
              </a:avLst>
            </a:prstGeom>
          </p:spPr>
          <p:style>
            <a:lnRef idx="2">
              <a:schemeClr val="lt1">
                <a:hueOff val="0"/>
                <a:satOff val="0"/>
                <a:lumOff val="0"/>
                <a:alphaOff val="0"/>
              </a:schemeClr>
            </a:lnRef>
            <a:fillRef idx="1">
              <a:schemeClr val="accent4">
                <a:hueOff val="10351772"/>
                <a:satOff val="-48322"/>
                <a:lumOff val="6863"/>
                <a:alphaOff val="0"/>
              </a:schemeClr>
            </a:fillRef>
            <a:effectRef idx="0">
              <a:schemeClr val="accent4">
                <a:hueOff val="10351772"/>
                <a:satOff val="-48322"/>
                <a:lumOff val="6863"/>
                <a:alphaOff val="0"/>
              </a:schemeClr>
            </a:effectRef>
            <a:fontRef idx="minor">
              <a:schemeClr val="lt1"/>
            </a:fontRef>
          </p:style>
        </p:sp>
        <p:sp>
          <p:nvSpPr>
            <p:cNvPr id="22" name="Rectángulo 21">
              <a:extLst>
                <a:ext uri="{FF2B5EF4-FFF2-40B4-BE49-F238E27FC236}">
                  <a16:creationId xmlns:a16="http://schemas.microsoft.com/office/drawing/2014/main" xmlns="" id="{B76F5B3C-8D9E-4707-A951-834ABB4EA6C1}"/>
                </a:ext>
              </a:extLst>
            </p:cNvPr>
            <p:cNvSpPr/>
            <p:nvPr/>
          </p:nvSpPr>
          <p:spPr>
            <a:xfrm>
              <a:off x="5333917" y="3977362"/>
              <a:ext cx="3270419" cy="657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b="0" i="0" u="none" kern="1200" dirty="0">
                  <a:solidFill>
                    <a:schemeClr val="tx1"/>
                  </a:solidFill>
                  <a:latin typeface="Calibri Light" panose="020F0302020204030204" pitchFamily="34" charset="0"/>
                  <a:cs typeface="Calibri Light" panose="020F0302020204030204" pitchFamily="34" charset="0"/>
                </a:rPr>
                <a:t>Describir las percepciones que tienen sobre </a:t>
              </a:r>
              <a:r>
                <a:rPr lang="es-MX" b="0" i="0" u="none" kern="1200">
                  <a:solidFill>
                    <a:schemeClr val="tx1"/>
                  </a:solidFill>
                  <a:latin typeface="Calibri Light" panose="020F0302020204030204" pitchFamily="34" charset="0"/>
                  <a:cs typeface="Calibri Light" panose="020F0302020204030204" pitchFamily="34" charset="0"/>
                </a:rPr>
                <a:t>las infancias de </a:t>
              </a:r>
              <a:r>
                <a:rPr lang="es-MX" b="0" i="0" u="none" kern="1200" dirty="0">
                  <a:solidFill>
                    <a:schemeClr val="tx1"/>
                  </a:solidFill>
                  <a:latin typeface="Calibri Light" panose="020F0302020204030204" pitchFamily="34" charset="0"/>
                  <a:cs typeface="Calibri Light" panose="020F0302020204030204" pitchFamily="34" charset="0"/>
                </a:rPr>
                <a:t>las estudiantes y hermanos de I semestre de LEI.</a:t>
              </a:r>
              <a:endParaRPr lang="es-CO" kern="1200" dirty="0">
                <a:solidFill>
                  <a:schemeClr val="tx1"/>
                </a:solidFill>
                <a:latin typeface="Calibri Light" panose="020F0302020204030204" pitchFamily="34" charset="0"/>
                <a:cs typeface="Calibri Light" panose="020F030202020403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sldNum" idx="12"/>
          </p:nvPr>
        </p:nvSpPr>
        <p:spPr>
          <a:xfrm>
            <a:off x="7825225" y="5927553"/>
            <a:ext cx="1106400" cy="33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CO"/>
              <a:t>9</a:t>
            </a:fld>
            <a:endParaRPr/>
          </a:p>
        </p:txBody>
      </p:sp>
      <p:sp>
        <p:nvSpPr>
          <p:cNvPr id="169" name="Google Shape;169;p24"/>
          <p:cNvSpPr txBox="1">
            <a:spLocks noGrp="1"/>
          </p:cNvSpPr>
          <p:nvPr>
            <p:ph type="title"/>
          </p:nvPr>
        </p:nvSpPr>
        <p:spPr>
          <a:xfrm>
            <a:off x="628650" y="116633"/>
            <a:ext cx="7886700" cy="983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dirty="0"/>
              <a:t>JUSTIFICACIÓN</a:t>
            </a:r>
            <a:endParaRPr dirty="0"/>
          </a:p>
        </p:txBody>
      </p:sp>
      <p:graphicFrame>
        <p:nvGraphicFramePr>
          <p:cNvPr id="170" name="Google Shape;170;p24"/>
          <p:cNvGraphicFramePr/>
          <p:nvPr>
            <p:extLst>
              <p:ext uri="{D42A27DB-BD31-4B8C-83A1-F6EECF244321}">
                <p14:modId xmlns:p14="http://schemas.microsoft.com/office/powerpoint/2010/main" val="1604591722"/>
              </p:ext>
            </p:extLst>
          </p:nvPr>
        </p:nvGraphicFramePr>
        <p:xfrm>
          <a:off x="304800" y="849165"/>
          <a:ext cx="8626825" cy="5638680"/>
        </p:xfrm>
        <a:graphic>
          <a:graphicData uri="http://schemas.openxmlformats.org/drawingml/2006/table">
            <a:tbl>
              <a:tblPr>
                <a:noFill/>
                <a:tableStyleId>{7FC8B766-3668-49A2-88A5-858B83550D40}</a:tableStyleId>
              </a:tblPr>
              <a:tblGrid>
                <a:gridCol w="1983467">
                  <a:extLst>
                    <a:ext uri="{9D8B030D-6E8A-4147-A177-3AD203B41FA5}">
                      <a16:colId xmlns:a16="http://schemas.microsoft.com/office/drawing/2014/main" xmlns="" val="20000"/>
                    </a:ext>
                  </a:extLst>
                </a:gridCol>
                <a:gridCol w="6643358">
                  <a:extLst>
                    <a:ext uri="{9D8B030D-6E8A-4147-A177-3AD203B41FA5}">
                      <a16:colId xmlns:a16="http://schemas.microsoft.com/office/drawing/2014/main" xmlns="" val="20001"/>
                    </a:ext>
                  </a:extLst>
                </a:gridCol>
              </a:tblGrid>
              <a:tr h="1324879">
                <a:tc>
                  <a:txBody>
                    <a:bodyPr/>
                    <a:lstStyle/>
                    <a:p>
                      <a:pPr marL="0" lvl="0" indent="0" algn="l" rtl="0">
                        <a:spcBef>
                          <a:spcPts val="0"/>
                        </a:spcBef>
                        <a:spcAft>
                          <a:spcPts val="0"/>
                        </a:spcAft>
                        <a:buNone/>
                      </a:pPr>
                      <a:r>
                        <a:rPr lang="es-CO" sz="1600" b="1" dirty="0">
                          <a:latin typeface="Calibri Light" panose="020F0302020204030204" pitchFamily="34" charset="0"/>
                          <a:cs typeface="Calibri Light" panose="020F0302020204030204" pitchFamily="34" charset="0"/>
                        </a:rPr>
                        <a:t>Pertinencia</a:t>
                      </a:r>
                      <a:endParaRPr sz="1600" b="1" dirty="0">
                        <a:latin typeface="Calibri Light" panose="020F0302020204030204" pitchFamily="34" charset="0"/>
                        <a:cs typeface="Calibri Light" panose="020F0302020204030204" pitchFamily="34" charset="0"/>
                      </a:endParaRPr>
                    </a:p>
                  </a:txBody>
                  <a:tcPr marL="91425" marR="91425" marT="91425" marB="91425" anchor="ctr">
                    <a:solidFill>
                      <a:srgbClr val="FCE5CD"/>
                    </a:solidFill>
                  </a:tcPr>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Los contextos de las infancias no han sido iguales en cada generación por lo que a medida que va pasando el tiempo las costumbres, prácticas, enseñanzas, entre otras han ido cambiando durante los años y es de buena manera estudiarlas. Para entender el por qué de estas prácticas y muchas veces injusticias, para nadie es un secreto que los niños se han visto perjudicados y sus derechos se han violado desde la antigüedad hasta la actualidad.</a:t>
                      </a:r>
                      <a:endParaRPr sz="1400" dirty="0">
                        <a:latin typeface="Calibri Light" panose="020F0302020204030204" pitchFamily="34" charset="0"/>
                        <a:cs typeface="Calibri Light" panose="020F0302020204030204" pitchFamily="34" charset="0"/>
                      </a:endParaRPr>
                    </a:p>
                  </a:txBody>
                  <a:tcPr marL="91425" marR="91425" marT="91425" marB="91425" anchor="ctr">
                    <a:solidFill>
                      <a:srgbClr val="FCE5CD"/>
                    </a:solidFill>
                  </a:tcPr>
                </a:tc>
                <a:extLst>
                  <a:ext uri="{0D108BD9-81ED-4DB2-BD59-A6C34878D82A}">
                    <a16:rowId xmlns:a16="http://schemas.microsoft.com/office/drawing/2014/main" xmlns="" val="10000"/>
                  </a:ext>
                </a:extLst>
              </a:tr>
              <a:tr h="1323509">
                <a:tc>
                  <a:txBody>
                    <a:bodyPr/>
                    <a:lstStyle/>
                    <a:p>
                      <a:pPr marL="0" lvl="0" indent="0" algn="l" rtl="0">
                        <a:spcBef>
                          <a:spcPts val="0"/>
                        </a:spcBef>
                        <a:spcAft>
                          <a:spcPts val="0"/>
                        </a:spcAft>
                        <a:buNone/>
                      </a:pPr>
                      <a:r>
                        <a:rPr lang="es-CO" sz="1600" b="1" dirty="0">
                          <a:latin typeface="Calibri Light" panose="020F0302020204030204" pitchFamily="34" charset="0"/>
                          <a:cs typeface="Calibri Light" panose="020F0302020204030204" pitchFamily="34" charset="0"/>
                        </a:rPr>
                        <a:t>Aportes</a:t>
                      </a:r>
                      <a:endParaRPr sz="1600" b="1" dirty="0">
                        <a:latin typeface="Calibri Light" panose="020F0302020204030204" pitchFamily="34" charset="0"/>
                        <a:cs typeface="Calibri Light" panose="020F0302020204030204" pitchFamily="34" charset="0"/>
                      </a:endParaRPr>
                    </a:p>
                  </a:txBody>
                  <a:tcPr marL="91425" marR="91425" marT="91425" marB="91425" anchor="ctr"/>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Normalmente las percepciones que se tienen del niño y de la niña son basados en lo que los adultos creen y no es totalmente justo ya que estos perciben su infancia de manera diferencial, podemos ser criados por los mismos padres y en el mismo ambiente pero para cada individuo su percepción y su crianza va a ser diferente. También es importante conocer la historia de nuestra familia y las diferentes metodologías de crianza que se vivieron en sus épocas</a:t>
                      </a:r>
                      <a:endParaRPr sz="1400" dirty="0">
                        <a:latin typeface="Calibri Light" panose="020F0302020204030204" pitchFamily="34" charset="0"/>
                        <a:cs typeface="Calibri Light" panose="020F0302020204030204" pitchFamily="34" charset="0"/>
                      </a:endParaRPr>
                    </a:p>
                  </a:txBody>
                  <a:tcPr marL="91425" marR="91425" marT="91425" marB="91425" anchor="ctr"/>
                </a:tc>
                <a:extLst>
                  <a:ext uri="{0D108BD9-81ED-4DB2-BD59-A6C34878D82A}">
                    <a16:rowId xmlns:a16="http://schemas.microsoft.com/office/drawing/2014/main" xmlns="" val="10001"/>
                  </a:ext>
                </a:extLst>
              </a:tr>
              <a:tr h="1130493">
                <a:tc>
                  <a:txBody>
                    <a:bodyPr/>
                    <a:lstStyle/>
                    <a:p>
                      <a:pPr marL="0" lvl="0" indent="0" algn="l" rtl="0">
                        <a:spcBef>
                          <a:spcPts val="0"/>
                        </a:spcBef>
                        <a:spcAft>
                          <a:spcPts val="0"/>
                        </a:spcAft>
                        <a:buNone/>
                      </a:pPr>
                      <a:r>
                        <a:rPr lang="es-CO" sz="1600" b="1" dirty="0">
                          <a:latin typeface="Calibri Light" panose="020F0302020204030204" pitchFamily="34" charset="0"/>
                          <a:cs typeface="Calibri Light" panose="020F0302020204030204" pitchFamily="34" charset="0"/>
                        </a:rPr>
                        <a:t>Impacto</a:t>
                      </a:r>
                      <a:endParaRPr sz="1600" b="1" dirty="0">
                        <a:latin typeface="Calibri Light" panose="020F0302020204030204" pitchFamily="34" charset="0"/>
                        <a:cs typeface="Calibri Light" panose="020F0302020204030204" pitchFamily="34" charset="0"/>
                      </a:endParaRPr>
                    </a:p>
                  </a:txBody>
                  <a:tcPr marL="91425" marR="91425" marT="91425" marB="91425" anchor="ctr">
                    <a:solidFill>
                      <a:srgbClr val="B6D7A8"/>
                    </a:solidFill>
                  </a:tcPr>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El mayor impacto que tendrá esta investigación será en cada una de las estudiantes de I semestre de LEI, pues es la conexión con nuestros familiares y con nuestro niño interior para poder recordar nuestra percepción de la infancia, esto nos permitirá hacer una reflexión de nosotros mismos y de qué tan positivos o negativos han sido los cambios que hemos tenidos.</a:t>
                      </a:r>
                      <a:endParaRPr sz="1400" dirty="0">
                        <a:latin typeface="Calibri Light" panose="020F0302020204030204" pitchFamily="34" charset="0"/>
                        <a:cs typeface="Calibri Light" panose="020F0302020204030204" pitchFamily="34" charset="0"/>
                      </a:endParaRPr>
                    </a:p>
                  </a:txBody>
                  <a:tcPr marL="91425" marR="91425" marT="91425" marB="91425" anchor="ctr">
                    <a:solidFill>
                      <a:srgbClr val="B6D7A8"/>
                    </a:solidFill>
                  </a:tcPr>
                </a:tc>
                <a:extLst>
                  <a:ext uri="{0D108BD9-81ED-4DB2-BD59-A6C34878D82A}">
                    <a16:rowId xmlns:a16="http://schemas.microsoft.com/office/drawing/2014/main" xmlns="" val="10002"/>
                  </a:ext>
                </a:extLst>
              </a:tr>
              <a:tr h="1323509">
                <a:tc>
                  <a:txBody>
                    <a:bodyPr/>
                    <a:lstStyle/>
                    <a:p>
                      <a:pPr marL="0" lvl="0" indent="0" algn="l" rtl="0">
                        <a:spcBef>
                          <a:spcPts val="0"/>
                        </a:spcBef>
                        <a:spcAft>
                          <a:spcPts val="0"/>
                        </a:spcAft>
                        <a:buNone/>
                      </a:pPr>
                      <a:r>
                        <a:rPr lang="es-CO" sz="1600" b="1" dirty="0">
                          <a:latin typeface="Calibri Light" panose="020F0302020204030204" pitchFamily="34" charset="0"/>
                          <a:cs typeface="Calibri Light" panose="020F0302020204030204" pitchFamily="34" charset="0"/>
                        </a:rPr>
                        <a:t>Resultados esperados</a:t>
                      </a:r>
                      <a:endParaRPr sz="1600" b="1" dirty="0">
                        <a:latin typeface="Calibri Light" panose="020F0302020204030204" pitchFamily="34" charset="0"/>
                        <a:cs typeface="Calibri Light" panose="020F0302020204030204" pitchFamily="34" charset="0"/>
                      </a:endParaRPr>
                    </a:p>
                  </a:txBody>
                  <a:tcPr marL="91425" marR="91425" marT="91425" marB="91425" anchor="ctr"/>
                </a:tc>
                <a:tc>
                  <a:txBody>
                    <a:bodyPr/>
                    <a:lstStyle/>
                    <a:p>
                      <a:pPr marL="0" lvl="0" indent="0" algn="l" rtl="0">
                        <a:spcBef>
                          <a:spcPts val="0"/>
                        </a:spcBef>
                        <a:spcAft>
                          <a:spcPts val="0"/>
                        </a:spcAft>
                        <a:buNone/>
                      </a:pPr>
                      <a:r>
                        <a:rPr lang="es-CO" sz="1400" dirty="0">
                          <a:latin typeface="Calibri Light" panose="020F0302020204030204" pitchFamily="34" charset="0"/>
                          <a:cs typeface="Calibri Light" panose="020F0302020204030204" pitchFamily="34" charset="0"/>
                        </a:rPr>
                        <a:t>Como se ven las infancias desde 3 generaciones (abuelos, papás o tíos y nosotras las jóvenes) reconocer que comían, cómo vestían, cómo eran castigados o regañados. Este PAT también nos va permitir conocer un poco más de la educación es nuestros mayores, cómo ellos tienen diferentes percepciones a las de ahora y como también eso lo podemos aplicar a nuestras vidas y nuestra carrera como maestras, esto nos va permitir contribuir mucho y va hacer un PAT muy interesante .</a:t>
                      </a:r>
                      <a:endParaRPr sz="1400" dirty="0">
                        <a:latin typeface="Calibri Light" panose="020F0302020204030204" pitchFamily="34" charset="0"/>
                        <a:cs typeface="Calibri Light" panose="020F0302020204030204" pitchFamily="34" charset="0"/>
                      </a:endParaRPr>
                    </a:p>
                  </a:txBody>
                  <a:tcPr marL="91425" marR="91425" marT="91425" marB="91425" anchor="ctr"/>
                </a:tc>
                <a:extLst>
                  <a:ext uri="{0D108BD9-81ED-4DB2-BD59-A6C34878D82A}">
                    <a16:rowId xmlns:a16="http://schemas.microsoft.com/office/drawing/2014/main" xmlns="" val="10003"/>
                  </a:ext>
                </a:extLst>
              </a:tr>
            </a:tbl>
          </a:graphicData>
        </a:graphic>
      </p:graphicFrame>
    </p:spTree>
  </p:cSld>
  <p:clrMapOvr>
    <a:masterClrMapping/>
  </p:clrMapOvr>
</p:sld>
</file>

<file path=ppt/theme/theme1.xml><?xml version="1.0" encoding="utf-8"?>
<a:theme xmlns:a="http://schemas.openxmlformats.org/drawingml/2006/main" name="Patrón de Diapositivas - CURN Institucional 2">
  <a:themeElements>
    <a:clrScheme name="Personalizado 1">
      <a:dk1>
        <a:srgbClr val="4D4D4F"/>
      </a:dk1>
      <a:lt1>
        <a:srgbClr val="FFFFFF"/>
      </a:lt1>
      <a:dk2>
        <a:srgbClr val="4D4D4F"/>
      </a:dk2>
      <a:lt2>
        <a:srgbClr val="E7E6E6"/>
      </a:lt2>
      <a:accent1>
        <a:srgbClr val="009688"/>
      </a:accent1>
      <a:accent2>
        <a:srgbClr val="F29400"/>
      </a:accent2>
      <a:accent3>
        <a:srgbClr val="8BC34A"/>
      </a:accent3>
      <a:accent4>
        <a:srgbClr val="FFD347"/>
      </a:accent4>
      <a:accent5>
        <a:srgbClr val="8EAADB"/>
      </a:accent5>
      <a:accent6>
        <a:srgbClr val="B3B3B3"/>
      </a:accent6>
      <a:hlink>
        <a:srgbClr val="00BCAF"/>
      </a:hlink>
      <a:folHlink>
        <a:srgbClr val="4472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14282</Words>
  <Application>Microsoft Office PowerPoint</Application>
  <PresentationFormat>Presentación en pantalla (4:3)</PresentationFormat>
  <Paragraphs>1237</Paragraphs>
  <Slides>44</Slides>
  <Notes>26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Abadi</vt:lpstr>
      <vt:lpstr>Calibri Light</vt:lpstr>
      <vt:lpstr>Bebas Neue</vt:lpstr>
      <vt:lpstr>Arial</vt:lpstr>
      <vt:lpstr>Cavolini</vt:lpstr>
      <vt:lpstr>Roboto</vt:lpstr>
      <vt:lpstr>Calibri</vt:lpstr>
      <vt:lpstr>Patrón de Diapositivas - CURN Institucional 2</vt:lpstr>
      <vt:lpstr>percepciones SOBRE las infancias en DIFERENTES generaciones</vt:lpstr>
      <vt:lpstr>tema de investigación</vt:lpstr>
      <vt:lpstr>Presentación de PowerPoint</vt:lpstr>
      <vt:lpstr>Presentación de PowerPoint</vt:lpstr>
      <vt:lpstr>trabajo interdisciplinario</vt:lpstr>
      <vt:lpstr>descripción del problema</vt:lpstr>
      <vt:lpstr>Formulación del problema</vt:lpstr>
      <vt:lpstr>objetivos de investigación</vt:lpstr>
      <vt:lpstr>JUSTIFICACIÓN</vt:lpstr>
      <vt:lpstr>antecedentes de investigación - Internacional</vt:lpstr>
      <vt:lpstr>antecedentes de investigación - Internacional</vt:lpstr>
      <vt:lpstr>referente teórico - percepciones</vt:lpstr>
      <vt:lpstr>referente teórico - generación</vt:lpstr>
      <vt:lpstr>referente teórico - generación</vt:lpstr>
      <vt:lpstr>metodología</vt:lpstr>
      <vt:lpstr>Metodología – Sujetos de análisis</vt:lpstr>
      <vt:lpstr>consideración éticas y de propiedad intelectual</vt:lpstr>
      <vt:lpstr>Metodología – Cuestionario inicial</vt:lpstr>
      <vt:lpstr>Recolección de la información</vt:lpstr>
      <vt:lpstr>Resultados – Matriz de información</vt:lpstr>
      <vt:lpstr>Resultados – análisis - discusión</vt:lpstr>
      <vt:lpstr>Resultados – análisis - discusión</vt:lpstr>
      <vt:lpstr>¿Cómo fue su nacimiento?</vt:lpstr>
      <vt:lpstr>¿Qué comía cuando era niño/a?</vt:lpstr>
      <vt:lpstr>¿Cuando era niño/a y estaba enfermo cómo lo cuidaban?</vt:lpstr>
      <vt:lpstr>¿Cómo se vestía cuando era pequeño?</vt:lpstr>
      <vt:lpstr>¿A qué jugaba cuando era niño/a?</vt:lpstr>
      <vt:lpstr>¿Con qué jugaba?</vt:lpstr>
      <vt:lpstr>¿En dónde jugaba?</vt:lpstr>
      <vt:lpstr>¿Cómo corregían a los niños/as cuando se portaban mal?</vt:lpstr>
      <vt:lpstr>¿Cuándo fue niño/a qué hacía en el tiempo libre?</vt:lpstr>
      <vt:lpstr>¿Cuándo fue niño/a cómo era la relación padre-hijo?</vt:lpstr>
      <vt:lpstr>¿Cuándo fue niño/a cómo era la relación madre-hijo?</vt:lpstr>
      <vt:lpstr>¿Cuándo fue niño/a cómo era la relación entre hermanos?</vt:lpstr>
      <vt:lpstr>¿Cuándo fue niño/a cómo era la escuela?</vt:lpstr>
      <vt:lpstr>¿Cuándo fue niño/a cómo era la maestra del preescolar?</vt:lpstr>
      <vt:lpstr>¿Qué estrategias implementaba la maestra para enseñar?</vt:lpstr>
      <vt:lpstr>¿Cuál fue su maestra favorita y por qué?</vt:lpstr>
      <vt:lpstr>¿Cómo eran las relaciones con los compañeros?</vt:lpstr>
      <vt:lpstr>¿Cuando era niño/a en qué actividades del pueblo/comunidad participaba?</vt:lpstr>
      <vt:lpstr>conclusiones</vt:lpstr>
      <vt:lpstr>recomendaciones</vt:lpstr>
      <vt:lpstr>bibliografía</vt:lpstr>
      <vt:lpstr>metodología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percepciones SOBRE las infancias en tres generaciones de familia</dc:title>
  <dc:creator>Clemencia</dc:creator>
  <cp:lastModifiedBy>Usuario</cp:lastModifiedBy>
  <cp:revision>135</cp:revision>
  <dcterms:modified xsi:type="dcterms:W3CDTF">2020-05-23T02:01:18Z</dcterms:modified>
</cp:coreProperties>
</file>