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Lst>
  <p:notesMasterIdLst>
    <p:notesMasterId r:id="rId44"/>
  </p:notesMasterIdLst>
  <p:handoutMasterIdLst>
    <p:handoutMasterId r:id="rId45"/>
  </p:handoutMasterIdLst>
  <p:sldIdLst>
    <p:sldId id="256" r:id="rId2"/>
    <p:sldId id="290" r:id="rId3"/>
    <p:sldId id="259" r:id="rId4"/>
    <p:sldId id="263" r:id="rId5"/>
    <p:sldId id="264" r:id="rId6"/>
    <p:sldId id="266" r:id="rId7"/>
    <p:sldId id="277" r:id="rId8"/>
    <p:sldId id="269" r:id="rId9"/>
    <p:sldId id="262" r:id="rId10"/>
    <p:sldId id="267" r:id="rId11"/>
    <p:sldId id="268" r:id="rId12"/>
    <p:sldId id="275" r:id="rId13"/>
    <p:sldId id="273" r:id="rId14"/>
    <p:sldId id="274" r:id="rId15"/>
    <p:sldId id="278" r:id="rId16"/>
    <p:sldId id="279" r:id="rId17"/>
    <p:sldId id="280" r:id="rId18"/>
    <p:sldId id="281" r:id="rId19"/>
    <p:sldId id="283" r:id="rId20"/>
    <p:sldId id="284" r:id="rId21"/>
    <p:sldId id="282" r:id="rId22"/>
    <p:sldId id="285" r:id="rId23"/>
    <p:sldId id="286" r:id="rId24"/>
    <p:sldId id="288" r:id="rId25"/>
    <p:sldId id="289" r:id="rId26"/>
    <p:sldId id="261" r:id="rId27"/>
    <p:sldId id="287" r:id="rId28"/>
    <p:sldId id="276"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9144000" cy="6858000" type="screen4x3"/>
  <p:notesSz cx="6950075" cy="9236075"/>
  <p:embeddedFontLst>
    <p:embeddedFont>
      <p:font typeface="Ravie" panose="04040805050809020602" pitchFamily="82" charset="0"/>
      <p:regular r:id="rId46"/>
    </p:embeddedFont>
    <p:embeddedFont>
      <p:font typeface="Comic Sans MS" panose="030F0702030302020204" pitchFamily="66" charset="0"/>
      <p:regular r:id="rId47"/>
      <p:bold r:id="rId48"/>
      <p:italic r:id="rId49"/>
      <p:boldItalic r:id="rId50"/>
    </p:embeddedFont>
    <p:embeddedFont>
      <p:font typeface="Bebas Neue" panose="020B0606020202050201" charset="0"/>
      <p:regular r:id="rId51"/>
    </p:embeddedFont>
    <p:embeddedFont>
      <p:font typeface="Bebas Neue Regular" panose="00000500000000000000" charset="0"/>
      <p:regular r:id="rId52"/>
    </p:embeddedFont>
    <p:embeddedFont>
      <p:font typeface="Calibri" panose="020F0502020204030204" pitchFamily="34" charset="0"/>
      <p:regular r:id="rId53"/>
      <p:bold r:id="rId54"/>
      <p:italic r:id="rId55"/>
      <p:boldItalic r:id="rId5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444041"/>
    <a:srgbClr val="C0504D"/>
    <a:srgbClr val="FEA828"/>
    <a:srgbClr val="F68712"/>
    <a:srgbClr val="F19700"/>
    <a:srgbClr val="DB9600"/>
    <a:srgbClr val="8064A2"/>
    <a:srgbClr val="4B7CB8"/>
    <a:srgbClr val="00B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snapToGrid="0">
      <p:cViewPr varScale="1">
        <p:scale>
          <a:sx n="70" d="100"/>
          <a:sy n="70" d="100"/>
        </p:scale>
        <p:origin x="1428"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8E847D-9A61-4983-8A99-2DF9D9606D5E}" type="datetimeFigureOut">
              <a:rPr lang="es-ES" smtClean="0"/>
              <a:t>22/05/2020</a:t>
            </a:fld>
            <a:endParaRPr lang="es-ES"/>
          </a:p>
        </p:txBody>
      </p:sp>
      <p:sp>
        <p:nvSpPr>
          <p:cNvPr id="4" name="Marcador de pie de página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196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35414" y="0"/>
            <a:ext cx="3013075" cy="46196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5/22/2020</a:t>
            </a:fld>
            <a:endParaRPr lang="es-CO"/>
          </a:p>
        </p:txBody>
      </p:sp>
      <p:sp>
        <p:nvSpPr>
          <p:cNvPr id="4" name="3 Marcador de imagen de diapositiva"/>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s-CO" noProof="0"/>
          </a:p>
        </p:txBody>
      </p:sp>
      <p:sp>
        <p:nvSpPr>
          <p:cNvPr id="5" name="4 Marcador de notas"/>
          <p:cNvSpPr>
            <a:spLocks noGrp="1"/>
          </p:cNvSpPr>
          <p:nvPr>
            <p:ph type="body" sz="quarter" idx="3"/>
          </p:nvPr>
        </p:nvSpPr>
        <p:spPr>
          <a:xfrm>
            <a:off x="695325" y="4387851"/>
            <a:ext cx="5559425" cy="4156075"/>
          </a:xfrm>
          <a:prstGeom prst="rect">
            <a:avLst/>
          </a:prstGeom>
        </p:spPr>
        <p:txBody>
          <a:bodyPr vert="horz" lIns="92492" tIns="46246" rIns="92492" bIns="4624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772524"/>
            <a:ext cx="3013075" cy="46196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35414" y="8772524"/>
            <a:ext cx="3013075" cy="46196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pic>
        <p:nvPicPr>
          <p:cNvPr id="4" name="Imagen 3">
            <a:extLst>
              <a:ext uri="{FF2B5EF4-FFF2-40B4-BE49-F238E27FC236}">
                <a16:creationId xmlns:a16="http://schemas.microsoft.com/office/drawing/2014/main" xmlns=""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403933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23037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endParaRPr lang="es-CO"/>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84084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337720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123521"/>
            <a:ext cx="77724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endParaRPr lang="es-CO"/>
          </a:p>
        </p:txBody>
      </p:sp>
      <p:sp>
        <p:nvSpPr>
          <p:cNvPr id="3" name="2 Marcador de tabla"/>
          <p:cNvSpPr>
            <a:spLocks noGrp="1"/>
          </p:cNvSpPr>
          <p:nvPr>
            <p:ph type="tbl" idx="1"/>
          </p:nvPr>
        </p:nvSpPr>
        <p:spPr>
          <a:xfrm>
            <a:off x="685800" y="1268760"/>
            <a:ext cx="7772400" cy="4827240"/>
          </a:xfrm>
        </p:spPr>
        <p:txBody>
          <a:bodyPr rtlCol="0">
            <a:normAutofit/>
          </a:bodyPr>
          <a:lstStyle/>
          <a:p>
            <a:pPr lvl="0"/>
            <a:endParaRPr lang="es-CO" noProof="0"/>
          </a:p>
        </p:txBody>
      </p:sp>
      <p:cxnSp>
        <p:nvCxnSpPr>
          <p:cNvPr id="10" name="Conector recto 9"/>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228379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endParaRPr lang="es-CO"/>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408392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165953921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endParaRPr lang="es-CO"/>
          </a:p>
        </p:txBody>
      </p:sp>
    </p:spTree>
    <p:extLst>
      <p:ext uri="{BB962C8B-B14F-4D97-AF65-F5344CB8AC3E}">
        <p14:creationId xmlns:p14="http://schemas.microsoft.com/office/powerpoint/2010/main" val="15629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endParaRPr lang="es-CO"/>
          </a:p>
        </p:txBody>
      </p:sp>
      <p:sp>
        <p:nvSpPr>
          <p:cNvPr id="7" name="Marcador de pie de página 6"/>
          <p:cNvSpPr>
            <a:spLocks noGrp="1"/>
          </p:cNvSpPr>
          <p:nvPr>
            <p:ph type="ftr" sz="quarter" idx="11"/>
          </p:nvPr>
        </p:nvSpPr>
        <p:spPr/>
        <p:txBody>
          <a:bodyPr/>
          <a:lstStyle/>
          <a:p>
            <a:endParaRPr lang="es-ES"/>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278480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a:t>Coloca aquí el titulo</a:t>
            </a:r>
            <a:endParaRPr lang="es-ES"/>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33120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a:p>
        </p:txBody>
      </p:sp>
    </p:spTree>
    <p:extLst>
      <p:ext uri="{BB962C8B-B14F-4D97-AF65-F5344CB8AC3E}">
        <p14:creationId xmlns:p14="http://schemas.microsoft.com/office/powerpoint/2010/main" val="5045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a:t>TÍTULO</a:t>
            </a:r>
            <a:r>
              <a:rPr lang="es-ES"/>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22/05/2020</a:t>
            </a:fld>
            <a:endParaRPr lang="es-ES" sz="1200" b="0" i="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a:p>
        </p:txBody>
      </p:sp>
      <p:pic>
        <p:nvPicPr>
          <p:cNvPr id="6" name="Imagen 5">
            <a:extLst>
              <a:ext uri="{FF2B5EF4-FFF2-40B4-BE49-F238E27FC236}">
                <a16:creationId xmlns:a16="http://schemas.microsoft.com/office/drawing/2014/main" xmlns="" id="{211ECAD4-1292-4E06-96E3-A5E27594CA9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7" r:id="rId14"/>
    <p:sldLayoutId id="2147483679" r:id="rId15"/>
  </p:sldLayoutIdLst>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hyperlink" Target="https://planetasaludableblog.wordpress.com/2016/12/08/valores-ambientales/" TargetMode="External"/><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hyperlink" Target="https://www.google.com/amps/s/lamenteesmaravillosa.com/cuales-son-los-valores-ambientales/am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8.xml"/><Relationship Id="rId5" Type="http://schemas.openxmlformats.org/officeDocument/2006/relationships/slide" Target="slide7.xml"/><Relationship Id="rId4" Type="http://schemas.openxmlformats.org/officeDocument/2006/relationships/slide" Target="slide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slide" Target="slide10.xml"/><Relationship Id="rId4" Type="http://schemas.openxmlformats.org/officeDocument/2006/relationships/image" Target="../media/image20.png"/><Relationship Id="rId9"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slide" Target="slide8.xml"/><Relationship Id="rId4" Type="http://schemas.openxmlformats.org/officeDocument/2006/relationships/slide" Target="slide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8161" y="4133291"/>
            <a:ext cx="7651694" cy="1994975"/>
          </a:xfrm>
        </p:spPr>
        <p:txBody>
          <a:bodyPr>
            <a:noAutofit/>
          </a:bodyPr>
          <a:lstStyle/>
          <a:p>
            <a:r>
              <a:rPr lang="x-none" sz="4400" b="1" dirty="0">
                <a:solidFill>
                  <a:schemeClr val="bg2">
                    <a:lumMod val="10000"/>
                  </a:schemeClr>
                </a:solidFill>
              </a:rPr>
              <a:t>Pat colectivo II semestre</a:t>
            </a:r>
            <a:br>
              <a:rPr lang="x-none" sz="4400" b="1" dirty="0">
                <a:solidFill>
                  <a:schemeClr val="bg2">
                    <a:lumMod val="10000"/>
                  </a:schemeClr>
                </a:solidFill>
              </a:rPr>
            </a:br>
            <a:r>
              <a:rPr lang="x-none" sz="4400" b="1" dirty="0">
                <a:solidFill>
                  <a:schemeClr val="bg2">
                    <a:lumMod val="10000"/>
                  </a:schemeClr>
                </a:solidFill>
              </a:rPr>
              <a:t>Desarrollo de valores ambientales</a:t>
            </a:r>
            <a:endParaRPr lang="es-CO" sz="4400" b="1" dirty="0">
              <a:solidFill>
                <a:schemeClr val="bg2">
                  <a:lumMod val="10000"/>
                </a:schemeClr>
              </a:solidFill>
            </a:endParaRPr>
          </a:p>
        </p:txBody>
      </p:sp>
      <p:sp>
        <p:nvSpPr>
          <p:cNvPr id="3" name="Subtítulo 2"/>
          <p:cNvSpPr>
            <a:spLocks noGrp="1"/>
          </p:cNvSpPr>
          <p:nvPr>
            <p:ph type="subTitle" idx="1"/>
          </p:nvPr>
        </p:nvSpPr>
        <p:spPr>
          <a:xfrm>
            <a:off x="899592" y="5909902"/>
            <a:ext cx="7488832" cy="1181980"/>
          </a:xfrm>
        </p:spPr>
        <p:txBody>
          <a:bodyPr>
            <a:noAutofit/>
          </a:bodyPr>
          <a:lstStyle/>
          <a:p>
            <a:r>
              <a:rPr lang="x-none" sz="1800" b="1" dirty="0" smtClean="0">
                <a:solidFill>
                  <a:schemeClr val="bg2">
                    <a:lumMod val="10000"/>
                  </a:schemeClr>
                </a:solidFill>
              </a:rPr>
              <a:t>Facultad </a:t>
            </a:r>
            <a:r>
              <a:rPr lang="x-none" sz="1800" b="1" dirty="0">
                <a:solidFill>
                  <a:schemeClr val="bg2">
                    <a:lumMod val="10000"/>
                  </a:schemeClr>
                </a:solidFill>
              </a:rPr>
              <a:t>de Ciencias Sociales y Humanas</a:t>
            </a:r>
          </a:p>
          <a:p>
            <a:r>
              <a:rPr lang="x-none" sz="1800" b="1" dirty="0">
                <a:solidFill>
                  <a:schemeClr val="bg2">
                    <a:lumMod val="10000"/>
                  </a:schemeClr>
                </a:solidFill>
              </a:rPr>
              <a:t>Licenciatura en Educación Infantil</a:t>
            </a:r>
            <a:r>
              <a:rPr lang="x-none" sz="1800" b="1" dirty="0">
                <a:solidFill>
                  <a:schemeClr val="bg1"/>
                </a:solidFill>
              </a:rPr>
              <a:t> </a:t>
            </a:r>
          </a:p>
        </p:txBody>
      </p:sp>
    </p:spTree>
    <p:extLst>
      <p:ext uri="{BB962C8B-B14F-4D97-AF65-F5344CB8AC3E}">
        <p14:creationId xmlns:p14="http://schemas.microsoft.com/office/powerpoint/2010/main" val="10125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7">
            <a:extLst>
              <a:ext uri="{FF2B5EF4-FFF2-40B4-BE49-F238E27FC236}">
                <a16:creationId xmlns:a16="http://schemas.microsoft.com/office/drawing/2014/main" xmlns="" id="{577B95E7-478F-104B-AA62-E0365BDEB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388137" y="2942374"/>
            <a:ext cx="3748210" cy="3416523"/>
          </a:xfrm>
          <a:prstGeom prst="rect">
            <a:avLst/>
          </a:prstGeom>
        </p:spPr>
      </p:pic>
      <p:sp>
        <p:nvSpPr>
          <p:cNvPr id="2" name="Marcador de contenido 1">
            <a:extLst>
              <a:ext uri="{FF2B5EF4-FFF2-40B4-BE49-F238E27FC236}">
                <a16:creationId xmlns:a16="http://schemas.microsoft.com/office/drawing/2014/main" xmlns="" id="{E486B101-CFD2-E54D-93EB-E7A7C52FC3D1}"/>
              </a:ext>
            </a:extLst>
          </p:cNvPr>
          <p:cNvSpPr>
            <a:spLocks noGrp="1"/>
          </p:cNvSpPr>
          <p:nvPr>
            <p:ph sz="half" idx="1"/>
          </p:nvPr>
        </p:nvSpPr>
        <p:spPr>
          <a:xfrm>
            <a:off x="628650" y="1289939"/>
            <a:ext cx="7758380" cy="4872221"/>
          </a:xfrm>
        </p:spPr>
        <p:txBody>
          <a:bodyPr>
            <a:noAutofit/>
          </a:bodyPr>
          <a:lstStyle/>
          <a:p>
            <a:pPr marL="0" indent="0" algn="just">
              <a:lnSpc>
                <a:spcPct val="150000"/>
              </a:lnSpc>
              <a:buNone/>
            </a:pPr>
            <a:r>
              <a:rPr lang="es-CO" sz="1800" dirty="0" smtClean="0">
                <a:solidFill>
                  <a:prstClr val="black"/>
                </a:solidFill>
              </a:rPr>
              <a:t>La Constitución Política de Colombia enmarca aspectos legales y normativos hacia la protección de los recursos naturales y la conservación del medio ambiente y es por eso que se le llama “Constitución verde”. Lo anterior le otorga fundamento legal al trabajo de investigación en todos los aspectos y entornos posibles.</a:t>
            </a:r>
            <a:endParaRPr lang="x-none" sz="1800" dirty="0">
              <a:solidFill>
                <a:prstClr val="black"/>
              </a:solidFill>
            </a:endParaRPr>
          </a:p>
        </p:txBody>
      </p:sp>
      <p:sp>
        <p:nvSpPr>
          <p:cNvPr id="4" name="Marcador de pie de página 3">
            <a:extLst>
              <a:ext uri="{FF2B5EF4-FFF2-40B4-BE49-F238E27FC236}">
                <a16:creationId xmlns:a16="http://schemas.microsoft.com/office/drawing/2014/main" xmlns="" id="{6A4213FB-D39F-6740-90D0-897B2DD931E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DB902FC9-D728-3542-A222-CFCEB62FC6CB}"/>
              </a:ext>
            </a:extLst>
          </p:cNvPr>
          <p:cNvSpPr>
            <a:spLocks noGrp="1"/>
          </p:cNvSpPr>
          <p:nvPr>
            <p:ph type="sldNum" sz="quarter" idx="12"/>
          </p:nvPr>
        </p:nvSpPr>
        <p:spPr/>
        <p:txBody>
          <a:bodyPr/>
          <a:lstStyle/>
          <a:p>
            <a:fld id="{A0D7ED8E-E8F2-40C2-AF71-A534DDE5582E}" type="slidenum">
              <a:rPr lang="es-CO" smtClean="0"/>
              <a:pPr/>
              <a:t>10</a:t>
            </a:fld>
            <a:endParaRPr lang="es-CO"/>
          </a:p>
        </p:txBody>
      </p:sp>
      <p:sp>
        <p:nvSpPr>
          <p:cNvPr id="6" name="Título 5">
            <a:extLst>
              <a:ext uri="{FF2B5EF4-FFF2-40B4-BE49-F238E27FC236}">
                <a16:creationId xmlns:a16="http://schemas.microsoft.com/office/drawing/2014/main" xmlns="" id="{1A789DB2-88C6-0E43-B5D6-A257D20401AC}"/>
              </a:ext>
            </a:extLst>
          </p:cNvPr>
          <p:cNvSpPr>
            <a:spLocks noGrp="1"/>
          </p:cNvSpPr>
          <p:nvPr>
            <p:ph type="title"/>
          </p:nvPr>
        </p:nvSpPr>
        <p:spPr>
          <a:xfrm>
            <a:off x="3521975" y="293712"/>
            <a:ext cx="7886700" cy="982800"/>
          </a:xfrm>
        </p:spPr>
        <p:txBody>
          <a:bodyPr/>
          <a:lstStyle/>
          <a:p>
            <a:r>
              <a:rPr lang="x-none" b="1" dirty="0"/>
              <a:t>Marco Legal</a:t>
            </a:r>
            <a:endParaRPr lang="es-CO" b="1" dirty="0"/>
          </a:p>
        </p:txBody>
      </p:sp>
      <p:sp>
        <p:nvSpPr>
          <p:cNvPr id="9" name="Rectángulo 8"/>
          <p:cNvSpPr/>
          <p:nvPr/>
        </p:nvSpPr>
        <p:spPr>
          <a:xfrm>
            <a:off x="4462818" y="3924823"/>
            <a:ext cx="2681785" cy="156966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x-none" sz="1600" dirty="0">
                <a:solidFill>
                  <a:prstClr val="black"/>
                </a:solidFill>
                <a:latin typeface="+mn-lt"/>
              </a:rPr>
              <a:t>Ley 388 (1997)</a:t>
            </a:r>
          </a:p>
          <a:p>
            <a:pPr marL="285750" indent="-285750" algn="just">
              <a:lnSpc>
                <a:spcPct val="150000"/>
              </a:lnSpc>
              <a:buFont typeface="Arial" panose="020B0604020202020204" pitchFamily="34" charset="0"/>
              <a:buChar char="•"/>
            </a:pPr>
            <a:r>
              <a:rPr lang="x-none" sz="1600" dirty="0">
                <a:solidFill>
                  <a:prstClr val="black"/>
                </a:solidFill>
                <a:latin typeface="+mn-lt"/>
              </a:rPr>
              <a:t>Decreto 1200 (2004)</a:t>
            </a:r>
          </a:p>
          <a:p>
            <a:pPr marL="285750" indent="-285750" algn="just">
              <a:lnSpc>
                <a:spcPct val="150000"/>
              </a:lnSpc>
              <a:buFont typeface="Arial" panose="020B0604020202020204" pitchFamily="34" charset="0"/>
              <a:buChar char="•"/>
            </a:pPr>
            <a:r>
              <a:rPr lang="x-none" sz="1600" dirty="0">
                <a:solidFill>
                  <a:prstClr val="black"/>
                </a:solidFill>
                <a:latin typeface="+mn-lt"/>
              </a:rPr>
              <a:t>Ley 1250 (2008)</a:t>
            </a:r>
          </a:p>
          <a:p>
            <a:pPr marL="285750" indent="-285750" algn="just">
              <a:lnSpc>
                <a:spcPct val="150000"/>
              </a:lnSpc>
              <a:buFont typeface="Arial" panose="020B0604020202020204" pitchFamily="34" charset="0"/>
              <a:buChar char="•"/>
            </a:pPr>
            <a:r>
              <a:rPr lang="x-none" sz="1600" dirty="0">
                <a:solidFill>
                  <a:prstClr val="black"/>
                </a:solidFill>
                <a:latin typeface="+mn-lt"/>
              </a:rPr>
              <a:t>Ley 1259 (2008)</a:t>
            </a:r>
            <a:endParaRPr lang="es-CO" sz="1600" dirty="0">
              <a:latin typeface="+mn-lt"/>
            </a:endParaRPr>
          </a:p>
        </p:txBody>
      </p:sp>
      <p:sp>
        <p:nvSpPr>
          <p:cNvPr id="10" name="Rectángulo 9"/>
          <p:cNvSpPr/>
          <p:nvPr/>
        </p:nvSpPr>
        <p:spPr>
          <a:xfrm>
            <a:off x="1330177" y="3832490"/>
            <a:ext cx="4572000" cy="1754326"/>
          </a:xfrm>
          <a:prstGeom prst="rect">
            <a:avLst/>
          </a:prstGeom>
        </p:spPr>
        <p:txBody>
          <a:bodyPr>
            <a:spAutoFit/>
          </a:bodyPr>
          <a:lstStyle/>
          <a:p>
            <a:pPr marL="285750" indent="-285750" algn="just">
              <a:lnSpc>
                <a:spcPct val="150000"/>
              </a:lnSpc>
              <a:buFont typeface="Arial" panose="020B0604020202020204" pitchFamily="34" charset="0"/>
              <a:buChar char="•"/>
            </a:pPr>
            <a:r>
              <a:rPr lang="x-none" dirty="0">
                <a:solidFill>
                  <a:prstClr val="black"/>
                </a:solidFill>
                <a:latin typeface="+mn-lt"/>
              </a:rPr>
              <a:t>Ley 115 (1994)</a:t>
            </a:r>
          </a:p>
          <a:p>
            <a:pPr marL="285750" indent="-285750" algn="just">
              <a:lnSpc>
                <a:spcPct val="150000"/>
              </a:lnSpc>
              <a:buFont typeface="Arial" panose="020B0604020202020204" pitchFamily="34" charset="0"/>
              <a:buChar char="•"/>
            </a:pPr>
            <a:r>
              <a:rPr lang="x-none" dirty="0">
                <a:solidFill>
                  <a:prstClr val="black"/>
                </a:solidFill>
                <a:latin typeface="+mn-lt"/>
              </a:rPr>
              <a:t>Ley 99 (1993)</a:t>
            </a:r>
          </a:p>
          <a:p>
            <a:pPr marL="285750" indent="-285750" algn="just">
              <a:lnSpc>
                <a:spcPct val="150000"/>
              </a:lnSpc>
              <a:buFont typeface="Arial" panose="020B0604020202020204" pitchFamily="34" charset="0"/>
              <a:buChar char="•"/>
            </a:pPr>
            <a:r>
              <a:rPr lang="x-none" dirty="0">
                <a:solidFill>
                  <a:prstClr val="black"/>
                </a:solidFill>
                <a:latin typeface="+mn-lt"/>
              </a:rPr>
              <a:t>Decreto 1743 (1974)</a:t>
            </a:r>
          </a:p>
          <a:p>
            <a:pPr marL="285750" indent="-285750" algn="just">
              <a:lnSpc>
                <a:spcPct val="150000"/>
              </a:lnSpc>
              <a:buFont typeface="Arial" panose="020B0604020202020204" pitchFamily="34" charset="0"/>
              <a:buChar char="•"/>
            </a:pPr>
            <a:r>
              <a:rPr lang="x-none" dirty="0">
                <a:solidFill>
                  <a:prstClr val="black"/>
                </a:solidFill>
                <a:latin typeface="+mn-lt"/>
              </a:rPr>
              <a:t>Decreto 1865 (1994)</a:t>
            </a:r>
          </a:p>
        </p:txBody>
      </p:sp>
    </p:spTree>
    <p:extLst>
      <p:ext uri="{BB962C8B-B14F-4D97-AF65-F5344CB8AC3E}">
        <p14:creationId xmlns:p14="http://schemas.microsoft.com/office/powerpoint/2010/main" val="1710318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0D92304D-B6F3-084D-8C4E-5252A442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520099" y="2854356"/>
            <a:ext cx="3616248" cy="3504542"/>
          </a:xfrm>
          <a:prstGeom prst="rect">
            <a:avLst/>
          </a:prstGeom>
        </p:spPr>
      </p:pic>
      <p:sp>
        <p:nvSpPr>
          <p:cNvPr id="2" name="Marcador de contenido 1">
            <a:extLst>
              <a:ext uri="{FF2B5EF4-FFF2-40B4-BE49-F238E27FC236}">
                <a16:creationId xmlns:a16="http://schemas.microsoft.com/office/drawing/2014/main" xmlns="" id="{57032C08-9F4D-4F46-A2D9-B89AA017A076}"/>
              </a:ext>
            </a:extLst>
          </p:cNvPr>
          <p:cNvSpPr>
            <a:spLocks noGrp="1"/>
          </p:cNvSpPr>
          <p:nvPr>
            <p:ph sz="half" idx="1"/>
          </p:nvPr>
        </p:nvSpPr>
        <p:spPr>
          <a:xfrm>
            <a:off x="628650" y="1304741"/>
            <a:ext cx="7886700" cy="4872221"/>
          </a:xfrm>
        </p:spPr>
        <p:txBody>
          <a:bodyPr>
            <a:noAutofit/>
          </a:bodyPr>
          <a:lstStyle/>
          <a:p>
            <a:pPr marL="0" indent="0" algn="just">
              <a:lnSpc>
                <a:spcPct val="160000"/>
              </a:lnSpc>
              <a:buNone/>
            </a:pPr>
            <a:r>
              <a:rPr lang="es-CO" sz="1400" b="1" dirty="0">
                <a:solidFill>
                  <a:prstClr val="black"/>
                </a:solidFill>
              </a:rPr>
              <a:t>Los valores </a:t>
            </a:r>
            <a:r>
              <a:rPr lang="x-none" sz="1400" b="1" dirty="0">
                <a:solidFill>
                  <a:prstClr val="black"/>
                </a:solidFill>
              </a:rPr>
              <a:t>ambientales</a:t>
            </a:r>
            <a:r>
              <a:rPr lang="es-CO" sz="1400" b="1" dirty="0">
                <a:solidFill>
                  <a:prstClr val="black"/>
                </a:solidFill>
              </a:rPr>
              <a:t>, son aquellos que forman parte de la conducta del hombre y su desenvolvimiento con su entorno ambiental, promoviendo acciones positivas que estimulen un uso racional de los recursos naturales para un equilibrio ecológico.</a:t>
            </a:r>
            <a:r>
              <a:rPr lang="x-none" sz="1400" b="1" dirty="0">
                <a:solidFill>
                  <a:prstClr val="black"/>
                </a:solidFill>
              </a:rPr>
              <a:t> Algunos de estos valores son:</a:t>
            </a:r>
          </a:p>
          <a:p>
            <a:pPr marL="0" indent="0" algn="just">
              <a:lnSpc>
                <a:spcPct val="160000"/>
              </a:lnSpc>
              <a:buNone/>
            </a:pPr>
            <a:endParaRPr lang="x-none" sz="1200" b="1" dirty="0">
              <a:solidFill>
                <a:prstClr val="black"/>
              </a:solidFill>
            </a:endParaRPr>
          </a:p>
        </p:txBody>
      </p:sp>
      <p:sp>
        <p:nvSpPr>
          <p:cNvPr id="4" name="Marcador de pie de página 3">
            <a:extLst>
              <a:ext uri="{FF2B5EF4-FFF2-40B4-BE49-F238E27FC236}">
                <a16:creationId xmlns:a16="http://schemas.microsoft.com/office/drawing/2014/main" xmlns="" id="{73DDA6B0-15E4-6A49-A2B1-2527722825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B2359B96-A985-0948-837E-0C62418EB820}"/>
              </a:ext>
            </a:extLst>
          </p:cNvPr>
          <p:cNvSpPr>
            <a:spLocks noGrp="1"/>
          </p:cNvSpPr>
          <p:nvPr>
            <p:ph type="sldNum" sz="quarter" idx="12"/>
          </p:nvPr>
        </p:nvSpPr>
        <p:spPr/>
        <p:txBody>
          <a:bodyPr/>
          <a:lstStyle/>
          <a:p>
            <a:fld id="{A0D7ED8E-E8F2-40C2-AF71-A534DDE5582E}" type="slidenum">
              <a:rPr lang="es-CO" smtClean="0"/>
              <a:pPr/>
              <a:t>11</a:t>
            </a:fld>
            <a:endParaRPr lang="es-CO"/>
          </a:p>
        </p:txBody>
      </p:sp>
      <p:sp>
        <p:nvSpPr>
          <p:cNvPr id="6" name="Título 5">
            <a:extLst>
              <a:ext uri="{FF2B5EF4-FFF2-40B4-BE49-F238E27FC236}">
                <a16:creationId xmlns:a16="http://schemas.microsoft.com/office/drawing/2014/main" xmlns="" id="{CC7C69C1-EC3B-2644-BB9C-D5F9B22F22AA}"/>
              </a:ext>
            </a:extLst>
          </p:cNvPr>
          <p:cNvSpPr>
            <a:spLocks noGrp="1"/>
          </p:cNvSpPr>
          <p:nvPr>
            <p:ph type="title"/>
          </p:nvPr>
        </p:nvSpPr>
        <p:spPr>
          <a:xfrm>
            <a:off x="2962417" y="321941"/>
            <a:ext cx="7886700" cy="982800"/>
          </a:xfrm>
        </p:spPr>
        <p:txBody>
          <a:bodyPr/>
          <a:lstStyle/>
          <a:p>
            <a:r>
              <a:rPr lang="x-none" b="1" dirty="0"/>
              <a:t>Marco conceptual</a:t>
            </a:r>
            <a:endParaRPr lang="es-CO" dirty="0"/>
          </a:p>
        </p:txBody>
      </p:sp>
      <p:sp>
        <p:nvSpPr>
          <p:cNvPr id="7" name="Rectángulo 6"/>
          <p:cNvSpPr/>
          <p:nvPr/>
        </p:nvSpPr>
        <p:spPr>
          <a:xfrm>
            <a:off x="2875355" y="3075092"/>
            <a:ext cx="2995684" cy="1815882"/>
          </a:xfrm>
          <a:prstGeom prst="rect">
            <a:avLst/>
          </a:prstGeom>
          <a:solidFill>
            <a:schemeClr val="accent3"/>
          </a:solidFill>
          <a:ln>
            <a:solidFill>
              <a:schemeClr val="bg2">
                <a:lumMod val="10000"/>
              </a:schemeClr>
            </a:solidFill>
          </a:ln>
        </p:spPr>
        <p:txBody>
          <a:bodyPr wrap="square">
            <a:spAutoFit/>
          </a:bodyPr>
          <a:lstStyle/>
          <a:p>
            <a:pPr algn="ctr">
              <a:lnSpc>
                <a:spcPct val="160000"/>
              </a:lnSpc>
            </a:pPr>
            <a:r>
              <a:rPr lang="x-none" sz="1400" b="1" dirty="0">
                <a:solidFill>
                  <a:schemeClr val="tx2">
                    <a:lumMod val="50000"/>
                  </a:schemeClr>
                </a:solidFill>
              </a:rPr>
              <a:t>Responsabilidad ambiental</a:t>
            </a:r>
          </a:p>
          <a:p>
            <a:pPr algn="ctr">
              <a:lnSpc>
                <a:spcPct val="160000"/>
              </a:lnSpc>
            </a:pPr>
            <a:r>
              <a:rPr lang="x-none" sz="1400" b="1" dirty="0" smtClean="0">
                <a:solidFill>
                  <a:schemeClr val="tx2">
                    <a:lumMod val="50000"/>
                  </a:schemeClr>
                </a:solidFill>
              </a:rPr>
              <a:t>Sensibilidad </a:t>
            </a:r>
            <a:r>
              <a:rPr lang="x-none" sz="1400" b="1" dirty="0">
                <a:solidFill>
                  <a:schemeClr val="tx2">
                    <a:lumMod val="50000"/>
                  </a:schemeClr>
                </a:solidFill>
              </a:rPr>
              <a:t>ambiental </a:t>
            </a:r>
          </a:p>
          <a:p>
            <a:pPr algn="ctr">
              <a:lnSpc>
                <a:spcPct val="160000"/>
              </a:lnSpc>
            </a:pPr>
            <a:r>
              <a:rPr lang="x-none" sz="1400" b="1" dirty="0">
                <a:solidFill>
                  <a:schemeClr val="tx2">
                    <a:lumMod val="50000"/>
                  </a:schemeClr>
                </a:solidFill>
              </a:rPr>
              <a:t>Convivencia ambiental</a:t>
            </a:r>
          </a:p>
          <a:p>
            <a:pPr algn="ctr">
              <a:lnSpc>
                <a:spcPct val="160000"/>
              </a:lnSpc>
            </a:pPr>
            <a:r>
              <a:rPr lang="x-none" sz="1400" b="1" dirty="0">
                <a:solidFill>
                  <a:schemeClr val="tx2">
                    <a:lumMod val="50000"/>
                  </a:schemeClr>
                </a:solidFill>
              </a:rPr>
              <a:t>Respeto </a:t>
            </a:r>
            <a:r>
              <a:rPr lang="x-none" sz="1400" b="1" dirty="0" smtClean="0">
                <a:solidFill>
                  <a:schemeClr val="tx2">
                    <a:lumMod val="50000"/>
                  </a:schemeClr>
                </a:solidFill>
              </a:rPr>
              <a:t>ambiental</a:t>
            </a:r>
            <a:endParaRPr lang="es-CO" sz="1400" b="1" dirty="0" smtClean="0">
              <a:solidFill>
                <a:schemeClr val="tx2">
                  <a:lumMod val="50000"/>
                </a:schemeClr>
              </a:solidFill>
            </a:endParaRPr>
          </a:p>
          <a:p>
            <a:pPr algn="ctr">
              <a:lnSpc>
                <a:spcPct val="160000"/>
              </a:lnSpc>
            </a:pPr>
            <a:r>
              <a:rPr lang="x-none" sz="1400" b="1" dirty="0">
                <a:solidFill>
                  <a:schemeClr val="tx2">
                    <a:lumMod val="50000"/>
                  </a:schemeClr>
                </a:solidFill>
              </a:rPr>
              <a:t>Amor </a:t>
            </a:r>
            <a:r>
              <a:rPr lang="x-none" sz="1400" b="1" dirty="0" smtClean="0">
                <a:solidFill>
                  <a:schemeClr val="tx2">
                    <a:lumMod val="50000"/>
                  </a:schemeClr>
                </a:solidFill>
              </a:rPr>
              <a:t>ambiental</a:t>
            </a:r>
            <a:endParaRPr lang="x-none" sz="1400" b="1" dirty="0">
              <a:solidFill>
                <a:schemeClr val="tx2">
                  <a:lumMod val="50000"/>
                </a:schemeClr>
              </a:solidFill>
            </a:endParaRPr>
          </a:p>
        </p:txBody>
      </p:sp>
      <p:sp>
        <p:nvSpPr>
          <p:cNvPr id="8" name="Rectángulo 7"/>
          <p:cNvSpPr/>
          <p:nvPr/>
        </p:nvSpPr>
        <p:spPr>
          <a:xfrm>
            <a:off x="359057" y="4700541"/>
            <a:ext cx="7499445" cy="822789"/>
          </a:xfrm>
          <a:prstGeom prst="rect">
            <a:avLst/>
          </a:prstGeom>
        </p:spPr>
        <p:txBody>
          <a:bodyPr wrap="square">
            <a:spAutoFit/>
          </a:bodyPr>
          <a:lstStyle/>
          <a:p>
            <a:pPr algn="just">
              <a:lnSpc>
                <a:spcPct val="160000"/>
              </a:lnSpc>
              <a:spcAft>
                <a:spcPts val="800"/>
              </a:spcAft>
            </a:pPr>
            <a:endParaRPr lang="es-CO" dirty="0" smtClean="0">
              <a:solidFill>
                <a:schemeClr val="tx1">
                  <a:lumMod val="50000"/>
                </a:schemeClr>
              </a:solidFill>
              <a:ea typeface="Calibri" panose="020F0502020204030204" pitchFamily="34" charset="0"/>
              <a:cs typeface="Times New Roman" panose="02020603050405020304" pitchFamily="18" charset="0"/>
            </a:endParaRPr>
          </a:p>
          <a:p>
            <a:pPr algn="just">
              <a:spcAft>
                <a:spcPts val="800"/>
              </a:spcAft>
            </a:pPr>
            <a:r>
              <a:rPr lang="x-none" sz="1200" b="1" dirty="0" smtClean="0">
                <a:solidFill>
                  <a:schemeClr val="accent2"/>
                </a:solidFill>
                <a:ea typeface="Calibri" panose="020F0502020204030204" pitchFamily="34" charset="0"/>
                <a:cs typeface="Times New Roman" panose="02020603050405020304" pitchFamily="18" charset="0"/>
              </a:rPr>
              <a:t> </a:t>
            </a:r>
            <a:endParaRPr lang="x-none" sz="1200" b="1" dirty="0">
              <a:solidFill>
                <a:schemeClr val="accent2"/>
              </a:solidFill>
            </a:endParaRPr>
          </a:p>
        </p:txBody>
      </p:sp>
      <p:sp>
        <p:nvSpPr>
          <p:cNvPr id="9" name="Rectángulo 8"/>
          <p:cNvSpPr/>
          <p:nvPr/>
        </p:nvSpPr>
        <p:spPr>
          <a:xfrm>
            <a:off x="359057" y="5100959"/>
            <a:ext cx="7421881" cy="617733"/>
          </a:xfrm>
          <a:prstGeom prst="rect">
            <a:avLst/>
          </a:prstGeom>
        </p:spPr>
        <p:txBody>
          <a:bodyPr wrap="square">
            <a:spAutoFit/>
          </a:bodyPr>
          <a:lstStyle/>
          <a:p>
            <a:pPr marL="285750" indent="-285750">
              <a:lnSpc>
                <a:spcPct val="150000"/>
              </a:lnSpc>
              <a:buFont typeface="Arial" panose="020B0604020202020204" pitchFamily="34" charset="0"/>
              <a:buChar char="•"/>
            </a:pPr>
            <a:r>
              <a:rPr lang="es-CO" sz="1200" dirty="0"/>
              <a:t>https://planetasaludableblog.wordpress.com/2016/12/08/valores-ambientales</a:t>
            </a:r>
            <a:r>
              <a:rPr lang="es-CO" sz="1200" dirty="0" smtClean="0"/>
              <a:t>/</a:t>
            </a:r>
            <a:endParaRPr lang="es-CO" sz="1200" dirty="0"/>
          </a:p>
          <a:p>
            <a:pPr marL="285750" indent="-285750">
              <a:lnSpc>
                <a:spcPct val="150000"/>
              </a:lnSpc>
              <a:buFont typeface="Arial" panose="020B0604020202020204" pitchFamily="34" charset="0"/>
              <a:buChar char="•"/>
            </a:pPr>
            <a:r>
              <a:rPr lang="es-CO" sz="1200" dirty="0" smtClean="0"/>
              <a:t>https</a:t>
            </a:r>
            <a:r>
              <a:rPr lang="es-CO" sz="1200" dirty="0"/>
              <a:t>://</a:t>
            </a:r>
            <a:r>
              <a:rPr lang="es-CO" sz="1200" dirty="0" smtClean="0"/>
              <a:t>www.google.com/amps/s/lamenteesmaravillosa.com/cuales-son-los-valores-ambientales/amp/.</a:t>
            </a:r>
            <a:endParaRPr lang="es-CO" sz="1200" dirty="0"/>
          </a:p>
        </p:txBody>
      </p:sp>
    </p:spTree>
    <p:extLst>
      <p:ext uri="{BB962C8B-B14F-4D97-AF65-F5344CB8AC3E}">
        <p14:creationId xmlns:p14="http://schemas.microsoft.com/office/powerpoint/2010/main" val="1694509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8">
            <a:extLst>
              <a:ext uri="{FF2B5EF4-FFF2-40B4-BE49-F238E27FC236}">
                <a16:creationId xmlns:a16="http://schemas.microsoft.com/office/drawing/2014/main" xmlns="" id="{09BBFE8F-4985-0342-A9B5-AD290BB39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55446" y="0"/>
            <a:ext cx="3988554" cy="4413564"/>
          </a:xfrm>
          <a:prstGeom prst="rect">
            <a:avLst/>
          </a:prstGeom>
        </p:spPr>
      </p:pic>
      <p:sp>
        <p:nvSpPr>
          <p:cNvPr id="2" name="Marcador de contenido 1"/>
          <p:cNvSpPr>
            <a:spLocks noGrp="1"/>
          </p:cNvSpPr>
          <p:nvPr>
            <p:ph sz="half" idx="1"/>
          </p:nvPr>
        </p:nvSpPr>
        <p:spPr>
          <a:xfrm>
            <a:off x="450603" y="1438136"/>
            <a:ext cx="3384417" cy="3306057"/>
          </a:xfrm>
          <a:solidFill>
            <a:schemeClr val="accent3">
              <a:lumMod val="20000"/>
              <a:lumOff val="80000"/>
            </a:schemeClr>
          </a:solidFill>
          <a:ln>
            <a:solidFill>
              <a:schemeClr val="bg2">
                <a:lumMod val="10000"/>
              </a:schemeClr>
            </a:solidFill>
          </a:ln>
        </p:spPr>
        <p:txBody>
          <a:bodyPr anchor="t">
            <a:normAutofit fontScale="92500" lnSpcReduction="10000"/>
          </a:bodyPr>
          <a:lstStyle/>
          <a:p>
            <a:pPr marL="0" indent="0" algn="ctr">
              <a:lnSpc>
                <a:spcPct val="170000"/>
              </a:lnSpc>
              <a:spcAft>
                <a:spcPts val="800"/>
              </a:spcAft>
              <a:buNone/>
            </a:pPr>
            <a:r>
              <a:rPr lang="es-ES" sz="1400" b="1" dirty="0">
                <a:solidFill>
                  <a:schemeClr val="bg2">
                    <a:lumMod val="10000"/>
                  </a:schemeClr>
                </a:solidFill>
                <a:ea typeface="Calibri" panose="020F0502020204030204" pitchFamily="34" charset="0"/>
                <a:cs typeface="Times New Roman" panose="02020603050405020304" pitchFamily="18" charset="0"/>
              </a:rPr>
              <a:t>Enfoque: Cualitativo</a:t>
            </a:r>
            <a:endParaRPr lang="en-US" sz="1400" b="1" dirty="0">
              <a:solidFill>
                <a:schemeClr val="bg2">
                  <a:lumMod val="10000"/>
                </a:schemeClr>
              </a:solidFill>
              <a:ea typeface="Calibri" panose="020F0502020204030204" pitchFamily="34" charset="0"/>
              <a:cs typeface="Times New Roman" panose="02020603050405020304" pitchFamily="18" charset="0"/>
            </a:endParaRPr>
          </a:p>
          <a:p>
            <a:pPr marL="0" indent="0" algn="ctr">
              <a:lnSpc>
                <a:spcPct val="170000"/>
              </a:lnSpc>
              <a:spcAft>
                <a:spcPts val="800"/>
              </a:spcAft>
              <a:buNone/>
            </a:pPr>
            <a:r>
              <a:rPr lang="es-CO" sz="1400" b="1" dirty="0">
                <a:solidFill>
                  <a:schemeClr val="bg2">
                    <a:lumMod val="10000"/>
                  </a:schemeClr>
                </a:solidFill>
                <a:ea typeface="Calibri" panose="020F0502020204030204" pitchFamily="34" charset="0"/>
                <a:cs typeface="Times New Roman" panose="02020603050405020304" pitchFamily="18" charset="0"/>
              </a:rPr>
              <a:t>La metodología representa la manera de organizar el proceso de la investigación, de controlar los resultados y de presentar posibles soluciones al problema que nos llevará a la toma de decisiones” </a:t>
            </a:r>
            <a:endParaRPr lang="es-CO" sz="1400" b="1" dirty="0" smtClean="0">
              <a:solidFill>
                <a:schemeClr val="bg2">
                  <a:lumMod val="10000"/>
                </a:schemeClr>
              </a:solidFill>
              <a:ea typeface="Calibri" panose="020F0502020204030204" pitchFamily="34" charset="0"/>
              <a:cs typeface="Times New Roman" panose="02020603050405020304" pitchFamily="18" charset="0"/>
            </a:endParaRPr>
          </a:p>
          <a:p>
            <a:pPr marL="0" indent="0" algn="ctr">
              <a:lnSpc>
                <a:spcPct val="170000"/>
              </a:lnSpc>
              <a:spcAft>
                <a:spcPts val="800"/>
              </a:spcAft>
              <a:buNone/>
            </a:pPr>
            <a:r>
              <a:rPr lang="es-CO" sz="1400" b="1" dirty="0" smtClean="0">
                <a:solidFill>
                  <a:schemeClr val="bg2">
                    <a:lumMod val="10000"/>
                  </a:schemeClr>
                </a:solidFill>
                <a:ea typeface="Calibri" panose="020F0502020204030204" pitchFamily="34" charset="0"/>
                <a:cs typeface="Times New Roman" panose="02020603050405020304" pitchFamily="18" charset="0"/>
              </a:rPr>
              <a:t>(</a:t>
            </a:r>
            <a:r>
              <a:rPr lang="es-CO" sz="1400" b="1" dirty="0">
                <a:solidFill>
                  <a:schemeClr val="bg2">
                    <a:lumMod val="10000"/>
                  </a:schemeClr>
                </a:solidFill>
                <a:ea typeface="Calibri" panose="020F0502020204030204" pitchFamily="34" charset="0"/>
                <a:cs typeface="Times New Roman" panose="02020603050405020304" pitchFamily="18" charset="0"/>
              </a:rPr>
              <a:t>Zorrilla y Torres, 1992)</a:t>
            </a:r>
          </a:p>
          <a:p>
            <a:pPr>
              <a:lnSpc>
                <a:spcPct val="150000"/>
              </a:lnSpc>
              <a:spcAft>
                <a:spcPts val="800"/>
              </a:spcAft>
            </a:pPr>
            <a:endParaRPr lang="en-US" sz="2400" b="1"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bg2">
                  <a:lumMod val="10000"/>
                </a:schemeClr>
              </a:solidFill>
            </a:endParaRPr>
          </a:p>
        </p:txBody>
      </p:sp>
      <p:sp>
        <p:nvSpPr>
          <p:cNvPr id="3" name="Marcador de contenido 2"/>
          <p:cNvSpPr>
            <a:spLocks noGrp="1"/>
          </p:cNvSpPr>
          <p:nvPr>
            <p:ph sz="half" idx="2"/>
          </p:nvPr>
        </p:nvSpPr>
        <p:spPr>
          <a:xfrm>
            <a:off x="4205559" y="2329090"/>
            <a:ext cx="3707534" cy="3688194"/>
          </a:xfrm>
          <a:solidFill>
            <a:schemeClr val="accent3">
              <a:lumMod val="20000"/>
              <a:lumOff val="80000"/>
            </a:schemeClr>
          </a:solidFill>
          <a:ln>
            <a:solidFill>
              <a:schemeClr val="bg2">
                <a:lumMod val="10000"/>
              </a:schemeClr>
            </a:solidFill>
          </a:ln>
        </p:spPr>
        <p:txBody>
          <a:bodyPr>
            <a:noAutofit/>
          </a:bodyPr>
          <a:lstStyle/>
          <a:p>
            <a:pPr marL="0" indent="0" algn="ctr">
              <a:lnSpc>
                <a:spcPct val="100000"/>
              </a:lnSpc>
              <a:buNone/>
            </a:pPr>
            <a:r>
              <a:rPr lang="es-ES" sz="1400" b="1" dirty="0">
                <a:solidFill>
                  <a:schemeClr val="bg2">
                    <a:lumMod val="10000"/>
                  </a:schemeClr>
                </a:solidFill>
                <a:ea typeface="Calibri" panose="020F0502020204030204" pitchFamily="34" charset="0"/>
                <a:cs typeface="Times New Roman" panose="02020603050405020304" pitchFamily="18" charset="0"/>
              </a:rPr>
              <a:t>Tipo de Investigación: </a:t>
            </a:r>
            <a:endParaRPr lang="es-ES" sz="1400" b="1" dirty="0" smtClean="0">
              <a:solidFill>
                <a:schemeClr val="bg2">
                  <a:lumMod val="10000"/>
                </a:schemeClr>
              </a:solidFill>
              <a:ea typeface="Calibri" panose="020F0502020204030204" pitchFamily="34" charset="0"/>
              <a:cs typeface="Times New Roman" panose="02020603050405020304" pitchFamily="18" charset="0"/>
            </a:endParaRPr>
          </a:p>
          <a:p>
            <a:pPr marL="0" indent="0" algn="ctr">
              <a:lnSpc>
                <a:spcPct val="100000"/>
              </a:lnSpc>
              <a:buNone/>
            </a:pPr>
            <a:r>
              <a:rPr lang="es-ES" sz="1400" b="1" dirty="0" smtClean="0">
                <a:solidFill>
                  <a:schemeClr val="bg2">
                    <a:lumMod val="10000"/>
                  </a:schemeClr>
                </a:solidFill>
                <a:ea typeface="Calibri" panose="020F0502020204030204" pitchFamily="34" charset="0"/>
                <a:cs typeface="Times New Roman" panose="02020603050405020304" pitchFamily="18" charset="0"/>
              </a:rPr>
              <a:t>Investigación-Acción</a:t>
            </a:r>
            <a:endParaRPr lang="es-ES" sz="1400" b="1" dirty="0">
              <a:solidFill>
                <a:schemeClr val="bg2">
                  <a:lumMod val="10000"/>
                </a:schemeClr>
              </a:solidFill>
            </a:endParaRPr>
          </a:p>
          <a:p>
            <a:pPr marL="0" indent="0" algn="ctr">
              <a:lnSpc>
                <a:spcPct val="150000"/>
              </a:lnSpc>
              <a:spcAft>
                <a:spcPts val="800"/>
              </a:spcAft>
              <a:buNone/>
            </a:pPr>
            <a:r>
              <a:rPr lang="es-CO" sz="1400" b="1" dirty="0">
                <a:solidFill>
                  <a:schemeClr val="bg2">
                    <a:lumMod val="10000"/>
                  </a:schemeClr>
                </a:solidFill>
                <a:ea typeface="Calibri" panose="020F0502020204030204" pitchFamily="34" charset="0"/>
                <a:cs typeface="Times New Roman" panose="02020603050405020304" pitchFamily="18" charset="0"/>
              </a:rPr>
              <a:t>El término de investigación-acción es  orientada a lo social y a la educación, en este caso hacia el cambio educativo por medio de la obtención de resultados con el propósito de mejorar una situación que está afectando a un grupo de sujetos, esto es lo fundamental en ella</a:t>
            </a:r>
            <a:r>
              <a:rPr lang="es-CO" sz="1400" b="1" dirty="0" smtClean="0">
                <a:solidFill>
                  <a:schemeClr val="bg2">
                    <a:lumMod val="10000"/>
                  </a:schemeClr>
                </a:solidFill>
                <a:ea typeface="Calibri" panose="020F0502020204030204" pitchFamily="34" charset="0"/>
                <a:cs typeface="Times New Roman" panose="02020603050405020304" pitchFamily="18" charset="0"/>
              </a:rPr>
              <a:t>.</a:t>
            </a:r>
          </a:p>
          <a:p>
            <a:pPr marL="0" indent="0" algn="ctr">
              <a:lnSpc>
                <a:spcPct val="150000"/>
              </a:lnSpc>
              <a:spcAft>
                <a:spcPts val="800"/>
              </a:spcAft>
              <a:buNone/>
            </a:pPr>
            <a:r>
              <a:rPr lang="es-CO" sz="1400" b="1" dirty="0" smtClean="0">
                <a:solidFill>
                  <a:schemeClr val="bg2">
                    <a:lumMod val="10000"/>
                  </a:schemeClr>
                </a:solidFill>
                <a:ea typeface="Calibri" panose="020F0502020204030204" pitchFamily="34" charset="0"/>
                <a:cs typeface="Times New Roman" panose="02020603050405020304" pitchFamily="18" charset="0"/>
              </a:rPr>
              <a:t>(</a:t>
            </a:r>
            <a:r>
              <a:rPr lang="es-CO" sz="1400" b="1" dirty="0">
                <a:solidFill>
                  <a:schemeClr val="bg2">
                    <a:lumMod val="10000"/>
                  </a:schemeClr>
                </a:solidFill>
                <a:ea typeface="Calibri" panose="020F0502020204030204" pitchFamily="34" charset="0"/>
                <a:cs typeface="Times New Roman" panose="02020603050405020304" pitchFamily="18" charset="0"/>
              </a:rPr>
              <a:t>Lewis 1946)</a:t>
            </a:r>
          </a:p>
          <a:p>
            <a:pPr>
              <a:lnSpc>
                <a:spcPct val="150000"/>
              </a:lnSpc>
              <a:spcAft>
                <a:spcPts val="800"/>
              </a:spcAft>
            </a:pPr>
            <a:endParaRPr lang="en-US" sz="1800" b="1" dirty="0">
              <a:solidFill>
                <a:schemeClr val="bg2">
                  <a:lumMod val="10000"/>
                </a:schemeClr>
              </a:solidFill>
            </a:endParaRPr>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12</a:t>
            </a:fld>
            <a:endParaRPr lang="es-CO"/>
          </a:p>
        </p:txBody>
      </p:sp>
      <p:sp>
        <p:nvSpPr>
          <p:cNvPr id="6" name="Título 5"/>
          <p:cNvSpPr>
            <a:spLocks noGrp="1"/>
          </p:cNvSpPr>
          <p:nvPr>
            <p:ph type="title"/>
          </p:nvPr>
        </p:nvSpPr>
        <p:spPr>
          <a:xfrm>
            <a:off x="2142811" y="383755"/>
            <a:ext cx="7886700" cy="982800"/>
          </a:xfrm>
        </p:spPr>
        <p:txBody>
          <a:bodyPr/>
          <a:lstStyle/>
          <a:p>
            <a:r>
              <a:rPr lang="es-ES" b="1" dirty="0"/>
              <a:t>Diseño Metodológico</a:t>
            </a:r>
            <a:endParaRPr lang="en-US" b="1" dirty="0"/>
          </a:p>
        </p:txBody>
      </p:sp>
    </p:spTree>
    <p:extLst>
      <p:ext uri="{BB962C8B-B14F-4D97-AF65-F5344CB8AC3E}">
        <p14:creationId xmlns:p14="http://schemas.microsoft.com/office/powerpoint/2010/main" val="216445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39FD32BF-2CFE-074C-81B4-436E152AB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30507" y="0"/>
            <a:ext cx="3105840" cy="4064000"/>
          </a:xfrm>
          <a:prstGeom prst="rect">
            <a:avLst/>
          </a:prstGeom>
        </p:spPr>
      </p:pic>
      <p:sp>
        <p:nvSpPr>
          <p:cNvPr id="2" name="Título 1">
            <a:extLst>
              <a:ext uri="{FF2B5EF4-FFF2-40B4-BE49-F238E27FC236}">
                <a16:creationId xmlns:a16="http://schemas.microsoft.com/office/drawing/2014/main" xmlns="" id="{96A5B258-651C-8443-B4E2-91255DEC9CEA}"/>
              </a:ext>
            </a:extLst>
          </p:cNvPr>
          <p:cNvSpPr>
            <a:spLocks noGrp="1"/>
          </p:cNvSpPr>
          <p:nvPr>
            <p:ph type="title"/>
          </p:nvPr>
        </p:nvSpPr>
        <p:spPr>
          <a:xfrm>
            <a:off x="3292523" y="287294"/>
            <a:ext cx="7772400" cy="982800"/>
          </a:xfrm>
        </p:spPr>
        <p:txBody>
          <a:bodyPr/>
          <a:lstStyle/>
          <a:p>
            <a:r>
              <a:rPr lang="x-none" b="1" dirty="0"/>
              <a:t>Método</a:t>
            </a:r>
            <a:r>
              <a:rPr lang="x-none" dirty="0"/>
              <a:t> </a:t>
            </a:r>
            <a:endParaRPr lang="es-CO" dirty="0"/>
          </a:p>
        </p:txBody>
      </p:sp>
      <p:graphicFrame>
        <p:nvGraphicFramePr>
          <p:cNvPr id="6" name="Tabla 6">
            <a:extLst>
              <a:ext uri="{FF2B5EF4-FFF2-40B4-BE49-F238E27FC236}">
                <a16:creationId xmlns:a16="http://schemas.microsoft.com/office/drawing/2014/main" xmlns="" id="{E33F8212-1F79-E74D-9F9D-78AB2CD7CF4E}"/>
              </a:ext>
            </a:extLst>
          </p:cNvPr>
          <p:cNvGraphicFramePr>
            <a:graphicFrameLocks noGrp="1"/>
          </p:cNvGraphicFramePr>
          <p:nvPr>
            <p:ph type="tbl" idx="1"/>
            <p:extLst>
              <p:ext uri="{D42A27DB-BD31-4B8C-83A1-F6EECF244321}">
                <p14:modId xmlns:p14="http://schemas.microsoft.com/office/powerpoint/2010/main" val="326279250"/>
              </p:ext>
            </p:extLst>
          </p:nvPr>
        </p:nvGraphicFramePr>
        <p:xfrm>
          <a:off x="465554" y="1557388"/>
          <a:ext cx="7545682" cy="4213538"/>
        </p:xfrm>
        <a:graphic>
          <a:graphicData uri="http://schemas.openxmlformats.org/drawingml/2006/table">
            <a:tbl>
              <a:tblPr firstCol="1" bandRow="1">
                <a:tableStyleId>{21E4AEA4-8DFA-4A89-87EB-49C32662AFE0}</a:tableStyleId>
              </a:tblPr>
              <a:tblGrid>
                <a:gridCol w="1355710">
                  <a:extLst>
                    <a:ext uri="{9D8B030D-6E8A-4147-A177-3AD203B41FA5}">
                      <a16:colId xmlns:a16="http://schemas.microsoft.com/office/drawing/2014/main" xmlns="" val="2192970292"/>
                    </a:ext>
                  </a:extLst>
                </a:gridCol>
                <a:gridCol w="6189972">
                  <a:extLst>
                    <a:ext uri="{9D8B030D-6E8A-4147-A177-3AD203B41FA5}">
                      <a16:colId xmlns:a16="http://schemas.microsoft.com/office/drawing/2014/main" xmlns="" val="22361481"/>
                    </a:ext>
                  </a:extLst>
                </a:gridCol>
              </a:tblGrid>
              <a:tr h="1593577">
                <a:tc>
                  <a:txBody>
                    <a:bodyPr/>
                    <a:lstStyle/>
                    <a:p>
                      <a:pPr algn="ctr"/>
                      <a:r>
                        <a:rPr lang="x-none" sz="1200" dirty="0" smtClean="0"/>
                        <a:t>DIAGNÓSTICO </a:t>
                      </a:r>
                      <a:endParaRPr lang="es-CO" sz="1200" dirty="0"/>
                    </a:p>
                  </a:txBody>
                  <a:tcPr>
                    <a:solidFill>
                      <a:schemeClr val="accent3">
                        <a:lumMod val="50000"/>
                      </a:schemeClr>
                    </a:solidFill>
                  </a:tcPr>
                </a:tc>
                <a:tc>
                  <a:txBody>
                    <a:bodyPr/>
                    <a:lstStyle/>
                    <a:p>
                      <a:pPr algn="just">
                        <a:lnSpc>
                          <a:spcPct val="150000"/>
                        </a:lnSpc>
                      </a:pPr>
                      <a:r>
                        <a:rPr lang="es-CO" sz="1200" dirty="0">
                          <a:solidFill>
                            <a:prstClr val="black"/>
                          </a:solidFill>
                        </a:rPr>
                        <a:t>En esta etapa se hizo una observación directa de los comportamientos y hábitos hacia el medio ambiente de los estudiantes de la CURN, Se evidenciaron la falta de práctica de valores ambientales, debido a la carencia de conciencia ambiental, ya que no existe un sentido de pertenencia en ellos.</a:t>
                      </a:r>
                      <a:endParaRPr lang="es-CO" sz="1200" dirty="0"/>
                    </a:p>
                  </a:txBody>
                  <a:tcPr/>
                </a:tc>
                <a:extLst>
                  <a:ext uri="{0D108BD9-81ED-4DB2-BD59-A6C34878D82A}">
                    <a16:rowId xmlns:a16="http://schemas.microsoft.com/office/drawing/2014/main" xmlns="" val="2658992409"/>
                  </a:ext>
                </a:extLst>
              </a:tr>
              <a:tr h="1327871">
                <a:tc>
                  <a:txBody>
                    <a:bodyPr/>
                    <a:lstStyle/>
                    <a:p>
                      <a:pPr algn="ctr"/>
                      <a:r>
                        <a:rPr lang="x-none" sz="1200" dirty="0" smtClean="0"/>
                        <a:t>ACCIÓN </a:t>
                      </a:r>
                      <a:endParaRPr lang="es-CO" sz="1200" dirty="0"/>
                    </a:p>
                  </a:txBody>
                  <a:tcPr>
                    <a:solidFill>
                      <a:schemeClr val="accent3">
                        <a:lumMod val="50000"/>
                      </a:schemeClr>
                    </a:solidFill>
                  </a:tcPr>
                </a:tc>
                <a:tc>
                  <a:txBody>
                    <a:bodyPr/>
                    <a:lstStyle/>
                    <a:p>
                      <a:pPr algn="just">
                        <a:lnSpc>
                          <a:spcPct val="150000"/>
                        </a:lnSpc>
                      </a:pPr>
                      <a:r>
                        <a:rPr lang="es-CO" sz="1200" dirty="0">
                          <a:solidFill>
                            <a:prstClr val="black"/>
                          </a:solidFill>
                        </a:rPr>
                        <a:t>Se hará un rastreo conceptual, referente a los componentes teóricos prácticos de las estrategias didácticas que favorezcan el desarrollo de los valores ambientales.</a:t>
                      </a:r>
                      <a:r>
                        <a:rPr lang="x-none" sz="1200" dirty="0">
                          <a:solidFill>
                            <a:prstClr val="black"/>
                          </a:solidFill>
                        </a:rPr>
                        <a:t> Se </a:t>
                      </a:r>
                      <a:r>
                        <a:rPr lang="es-CO" sz="1200" dirty="0">
                          <a:solidFill>
                            <a:prstClr val="black"/>
                          </a:solidFill>
                        </a:rPr>
                        <a:t>hará una búsqueda tanto física como virtual de material didáctico disponible en el momento usado para la enseñanza de los</a:t>
                      </a:r>
                      <a:r>
                        <a:rPr lang="x-none" sz="1200" dirty="0">
                          <a:solidFill>
                            <a:prstClr val="black"/>
                          </a:solidFill>
                        </a:rPr>
                        <a:t> mismos.</a:t>
                      </a:r>
                      <a:endParaRPr lang="es-CO" sz="1200" dirty="0"/>
                    </a:p>
                  </a:txBody>
                  <a:tcPr/>
                </a:tc>
                <a:extLst>
                  <a:ext uri="{0D108BD9-81ED-4DB2-BD59-A6C34878D82A}">
                    <a16:rowId xmlns:a16="http://schemas.microsoft.com/office/drawing/2014/main" xmlns="" val="2739673712"/>
                  </a:ext>
                </a:extLst>
              </a:tr>
              <a:tr h="1292090">
                <a:tc>
                  <a:txBody>
                    <a:bodyPr/>
                    <a:lstStyle/>
                    <a:p>
                      <a:pPr algn="ctr"/>
                      <a:r>
                        <a:rPr lang="x-none" sz="1200" dirty="0" smtClean="0"/>
                        <a:t>EVALUACIÓN </a:t>
                      </a:r>
                      <a:endParaRPr lang="es-CO" sz="1200" dirty="0"/>
                    </a:p>
                  </a:txBody>
                  <a:tcPr>
                    <a:solidFill>
                      <a:schemeClr val="accent3">
                        <a:lumMod val="50000"/>
                      </a:schemeClr>
                    </a:solidFill>
                  </a:tcPr>
                </a:tc>
                <a:tc>
                  <a:txBody>
                    <a:bodyPr/>
                    <a:lstStyle/>
                    <a:p>
                      <a:pPr algn="just">
                        <a:lnSpc>
                          <a:spcPct val="150000"/>
                        </a:lnSpc>
                      </a:pPr>
                      <a:r>
                        <a:rPr lang="es-CO" sz="1200" dirty="0">
                          <a:solidFill>
                            <a:prstClr val="black"/>
                          </a:solidFill>
                        </a:rPr>
                        <a:t>La cartilla será sometida a evaluación, para realizar correcciones y para su aprobación y</a:t>
                      </a:r>
                      <a:r>
                        <a:rPr lang="x-none" sz="1200" dirty="0">
                          <a:solidFill>
                            <a:prstClr val="black"/>
                          </a:solidFill>
                        </a:rPr>
                        <a:t> </a:t>
                      </a:r>
                      <a:r>
                        <a:rPr lang="es-CO" sz="1200" dirty="0">
                          <a:solidFill>
                            <a:prstClr val="black"/>
                          </a:solidFill>
                        </a:rPr>
                        <a:t>divulgació</a:t>
                      </a:r>
                      <a:r>
                        <a:rPr lang="x-none" sz="1200" dirty="0">
                          <a:solidFill>
                            <a:prstClr val="black"/>
                          </a:solidFill>
                        </a:rPr>
                        <a:t>n. </a:t>
                      </a:r>
                      <a:r>
                        <a:rPr lang="es-CO" sz="1200" dirty="0">
                          <a:solidFill>
                            <a:prstClr val="black"/>
                          </a:solidFill>
                        </a:rPr>
                        <a:t> Todo este método será aplicado con el fin de tener una estructura que oriente de forma organizada la ejecución de cada una de las actividades.</a:t>
                      </a:r>
                      <a:endParaRPr lang="es-CO" sz="1200" dirty="0"/>
                    </a:p>
                  </a:txBody>
                  <a:tcPr/>
                </a:tc>
                <a:extLst>
                  <a:ext uri="{0D108BD9-81ED-4DB2-BD59-A6C34878D82A}">
                    <a16:rowId xmlns:a16="http://schemas.microsoft.com/office/drawing/2014/main" xmlns="" val="2700542703"/>
                  </a:ext>
                </a:extLst>
              </a:tr>
            </a:tbl>
          </a:graphicData>
        </a:graphic>
      </p:graphicFrame>
      <p:sp>
        <p:nvSpPr>
          <p:cNvPr id="4" name="Marcador de pie de página 3">
            <a:extLst>
              <a:ext uri="{FF2B5EF4-FFF2-40B4-BE49-F238E27FC236}">
                <a16:creationId xmlns:a16="http://schemas.microsoft.com/office/drawing/2014/main" xmlns="" id="{B9AB36D6-8323-F044-ADAB-CFACEE98B94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7671AB8F-1633-0C47-B09D-8172E72FD262}"/>
              </a:ext>
            </a:extLst>
          </p:cNvPr>
          <p:cNvSpPr>
            <a:spLocks noGrp="1"/>
          </p:cNvSpPr>
          <p:nvPr>
            <p:ph type="sldNum" sz="quarter" idx="12"/>
          </p:nvPr>
        </p:nvSpPr>
        <p:spPr/>
        <p:txBody>
          <a:bodyPr/>
          <a:lstStyle/>
          <a:p>
            <a:fld id="{A0D7ED8E-E8F2-40C2-AF71-A534DDE5582E}" type="slidenum">
              <a:rPr lang="es-CO" smtClean="0"/>
              <a:pPr/>
              <a:t>13</a:t>
            </a:fld>
            <a:endParaRPr lang="es-CO"/>
          </a:p>
        </p:txBody>
      </p:sp>
    </p:spTree>
    <p:extLst>
      <p:ext uri="{BB962C8B-B14F-4D97-AF65-F5344CB8AC3E}">
        <p14:creationId xmlns:p14="http://schemas.microsoft.com/office/powerpoint/2010/main" val="2113944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9DE463C6-BA4B-DA49-9CC9-F958EA7A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20693" y="0"/>
            <a:ext cx="3572042" cy="4064000"/>
          </a:xfrm>
          <a:prstGeom prst="rect">
            <a:avLst/>
          </a:prstGeom>
        </p:spPr>
      </p:pic>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910385" y="355533"/>
            <a:ext cx="7772400" cy="982800"/>
          </a:xfrm>
        </p:spPr>
        <p:txBody>
          <a:bodyPr/>
          <a:lstStyle/>
          <a:p>
            <a:r>
              <a:rPr lang="x-none" b="1" dirty="0"/>
              <a:t>Instrumentos</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1996809821"/>
              </p:ext>
            </p:extLst>
          </p:nvPr>
        </p:nvGraphicFramePr>
        <p:xfrm>
          <a:off x="344691" y="1768202"/>
          <a:ext cx="7571903" cy="3756910"/>
        </p:xfrm>
        <a:graphic>
          <a:graphicData uri="http://schemas.openxmlformats.org/drawingml/2006/table">
            <a:tbl>
              <a:tblPr firstCol="1" bandRow="1">
                <a:tableStyleId>{21E4AEA4-8DFA-4A89-87EB-49C32662AFE0}</a:tableStyleId>
              </a:tblPr>
              <a:tblGrid>
                <a:gridCol w="1415870">
                  <a:extLst>
                    <a:ext uri="{9D8B030D-6E8A-4147-A177-3AD203B41FA5}">
                      <a16:colId xmlns:a16="http://schemas.microsoft.com/office/drawing/2014/main" xmlns="" val="105495925"/>
                    </a:ext>
                  </a:extLst>
                </a:gridCol>
                <a:gridCol w="6156033">
                  <a:extLst>
                    <a:ext uri="{9D8B030D-6E8A-4147-A177-3AD203B41FA5}">
                      <a16:colId xmlns:a16="http://schemas.microsoft.com/office/drawing/2014/main" xmlns="" val="2468388734"/>
                    </a:ext>
                  </a:extLst>
                </a:gridCol>
              </a:tblGrid>
              <a:tr h="828476">
                <a:tc>
                  <a:txBody>
                    <a:bodyPr/>
                    <a:lstStyle/>
                    <a:p>
                      <a:pPr algn="ctr">
                        <a:lnSpc>
                          <a:spcPct val="150000"/>
                        </a:lnSpc>
                      </a:pPr>
                      <a:r>
                        <a:rPr lang="x-none" sz="1200" dirty="0" smtClean="0"/>
                        <a:t>OBSERVACIÓN DIRECTA</a:t>
                      </a:r>
                      <a:endParaRPr lang="es-CO" sz="1200" dirty="0"/>
                    </a:p>
                  </a:txBody>
                  <a:tcPr>
                    <a:solidFill>
                      <a:schemeClr val="accent3">
                        <a:lumMod val="50000"/>
                      </a:schemeClr>
                    </a:solidFill>
                  </a:tcPr>
                </a:tc>
                <a:tc>
                  <a:txBody>
                    <a:bodyPr/>
                    <a:lstStyle/>
                    <a:p>
                      <a:pPr algn="just">
                        <a:lnSpc>
                          <a:spcPct val="150000"/>
                        </a:lnSpc>
                      </a:pPr>
                      <a:r>
                        <a:rPr lang="x-none" sz="1200" b="0" dirty="0">
                          <a:solidFill>
                            <a:prstClr val="black"/>
                          </a:solidFill>
                        </a:rPr>
                        <a:t>De</a:t>
                      </a:r>
                      <a:r>
                        <a:rPr lang="es-CO" sz="1200" b="0" dirty="0">
                          <a:solidFill>
                            <a:prstClr val="black"/>
                          </a:solidFill>
                        </a:rPr>
                        <a:t> los estudiantes de la CURN, relacionadas con sus comportamientos y hábitos hacia el Medio ambient</a:t>
                      </a:r>
                      <a:r>
                        <a:rPr lang="x-none" sz="1200" dirty="0">
                          <a:solidFill>
                            <a:prstClr val="black"/>
                          </a:solidFill>
                        </a:rPr>
                        <a:t>e.</a:t>
                      </a:r>
                      <a:endParaRPr lang="es-CO" sz="1200" dirty="0"/>
                    </a:p>
                  </a:txBody>
                  <a:tcPr/>
                </a:tc>
                <a:extLst>
                  <a:ext uri="{0D108BD9-81ED-4DB2-BD59-A6C34878D82A}">
                    <a16:rowId xmlns:a16="http://schemas.microsoft.com/office/drawing/2014/main" xmlns="" val="976992752"/>
                  </a:ext>
                </a:extLst>
              </a:tr>
              <a:tr h="1022940">
                <a:tc>
                  <a:txBody>
                    <a:bodyPr/>
                    <a:lstStyle/>
                    <a:p>
                      <a:pPr algn="ctr">
                        <a:lnSpc>
                          <a:spcPct val="150000"/>
                        </a:lnSpc>
                      </a:pPr>
                      <a:r>
                        <a:rPr lang="x-none" sz="1200" dirty="0" smtClean="0"/>
                        <a:t>REVISIÓN DOCUMENTAL</a:t>
                      </a:r>
                      <a:endParaRPr lang="es-CO" sz="1200" dirty="0"/>
                    </a:p>
                  </a:txBody>
                  <a:tcPr>
                    <a:solidFill>
                      <a:schemeClr val="accent3">
                        <a:lumMod val="50000"/>
                      </a:schemeClr>
                    </a:solidFill>
                  </a:tcPr>
                </a:tc>
                <a:tc>
                  <a:txBody>
                    <a:bodyPr/>
                    <a:lstStyle/>
                    <a:p>
                      <a:pPr algn="just">
                        <a:lnSpc>
                          <a:spcPct val="150000"/>
                        </a:lnSpc>
                      </a:pPr>
                      <a:r>
                        <a:rPr lang="x-none" sz="1200" b="0" dirty="0">
                          <a:solidFill>
                            <a:prstClr val="black"/>
                          </a:solidFill>
                        </a:rPr>
                        <a:t>Para </a:t>
                      </a:r>
                      <a:r>
                        <a:rPr lang="es-CO" sz="1200" b="0" dirty="0">
                          <a:solidFill>
                            <a:prstClr val="black"/>
                          </a:solidFill>
                        </a:rPr>
                        <a:t>determinar los componentes teórico práctico de las estrategias didácticas que desarrollen los valores ambientales y reconocer los lineamientos establecidos desde la dirección de investigación para el diseño de cartilla didáctica y creativa.</a:t>
                      </a:r>
                      <a:endParaRPr lang="es-CO" sz="1200" dirty="0"/>
                    </a:p>
                  </a:txBody>
                  <a:tcPr/>
                </a:tc>
                <a:extLst>
                  <a:ext uri="{0D108BD9-81ED-4DB2-BD59-A6C34878D82A}">
                    <a16:rowId xmlns:a16="http://schemas.microsoft.com/office/drawing/2014/main" xmlns="" val="1351435944"/>
                  </a:ext>
                </a:extLst>
              </a:tr>
              <a:tr h="828476">
                <a:tc>
                  <a:txBody>
                    <a:bodyPr/>
                    <a:lstStyle/>
                    <a:p>
                      <a:pPr algn="ctr">
                        <a:lnSpc>
                          <a:spcPct val="150000"/>
                        </a:lnSpc>
                      </a:pPr>
                      <a:r>
                        <a:rPr lang="x-none" sz="1200" dirty="0" smtClean="0"/>
                        <a:t>POBLACIÓN Y MUESTRA</a:t>
                      </a:r>
                      <a:endParaRPr lang="es-CO" sz="1200" dirty="0"/>
                    </a:p>
                  </a:txBody>
                  <a:tcPr>
                    <a:solidFill>
                      <a:schemeClr val="accent3">
                        <a:lumMod val="50000"/>
                      </a:schemeClr>
                    </a:solidFill>
                  </a:tcPr>
                </a:tc>
                <a:tc>
                  <a:txBody>
                    <a:bodyPr/>
                    <a:lstStyle/>
                    <a:p>
                      <a:pPr algn="just">
                        <a:lnSpc>
                          <a:spcPct val="150000"/>
                        </a:lnSpc>
                      </a:pPr>
                      <a:r>
                        <a:rPr lang="x-none" sz="1200" dirty="0">
                          <a:solidFill>
                            <a:prstClr val="black"/>
                          </a:solidFill>
                        </a:rPr>
                        <a:t>La</a:t>
                      </a:r>
                      <a:r>
                        <a:rPr lang="es-CO" sz="1200" b="0" dirty="0">
                          <a:solidFill>
                            <a:prstClr val="black"/>
                          </a:solidFill>
                        </a:rPr>
                        <a:t> propuesta didáctica está dirigida a estudiantes de los diversos programas de la CUR</a:t>
                      </a:r>
                      <a:r>
                        <a:rPr lang="x-none" sz="1200" dirty="0">
                          <a:solidFill>
                            <a:prstClr val="black"/>
                          </a:solidFill>
                        </a:rPr>
                        <a:t>N.</a:t>
                      </a:r>
                      <a:endParaRPr lang="es-CO" sz="1200" dirty="0"/>
                    </a:p>
                  </a:txBody>
                  <a:tcPr/>
                </a:tc>
                <a:extLst>
                  <a:ext uri="{0D108BD9-81ED-4DB2-BD59-A6C34878D82A}">
                    <a16:rowId xmlns:a16="http://schemas.microsoft.com/office/drawing/2014/main" xmlns="" val="4042197053"/>
                  </a:ext>
                </a:extLst>
              </a:tr>
              <a:tr h="1077018">
                <a:tc>
                  <a:txBody>
                    <a:bodyPr/>
                    <a:lstStyle/>
                    <a:p>
                      <a:pPr algn="ctr">
                        <a:lnSpc>
                          <a:spcPct val="150000"/>
                        </a:lnSpc>
                      </a:pPr>
                      <a:r>
                        <a:rPr lang="x-none" sz="1200" dirty="0" smtClean="0"/>
                        <a:t>DELIMITACIÓN Y ALCANCE </a:t>
                      </a:r>
                      <a:endParaRPr lang="es-CO" sz="1200" dirty="0"/>
                    </a:p>
                  </a:txBody>
                  <a:tcPr>
                    <a:solidFill>
                      <a:schemeClr val="accent3">
                        <a:lumMod val="50000"/>
                      </a:schemeClr>
                    </a:solidFill>
                  </a:tcPr>
                </a:tc>
                <a:tc>
                  <a:txBody>
                    <a:bodyPr/>
                    <a:lstStyle/>
                    <a:p>
                      <a:pPr algn="just">
                        <a:lnSpc>
                          <a:spcPct val="150000"/>
                        </a:lnSpc>
                      </a:pPr>
                      <a:r>
                        <a:rPr lang="es-CO" sz="1200" b="0" dirty="0">
                          <a:solidFill>
                            <a:prstClr val="black"/>
                          </a:solidFill>
                        </a:rPr>
                        <a:t>La presente propuesta didáctica está encaminada a la enseñanza de los valores ambientales a través de una cartilla creativa y didáctica</a:t>
                      </a:r>
                      <a:r>
                        <a:rPr lang="x-none" sz="1200" b="0" dirty="0">
                          <a:solidFill>
                            <a:prstClr val="black"/>
                          </a:solidFill>
                        </a:rPr>
                        <a:t>.</a:t>
                      </a:r>
                      <a:endParaRPr lang="es-CO" sz="1200" dirty="0"/>
                    </a:p>
                  </a:txBody>
                  <a:tcPr/>
                </a:tc>
                <a:extLst>
                  <a:ext uri="{0D108BD9-81ED-4DB2-BD59-A6C34878D82A}">
                    <a16:rowId xmlns:a16="http://schemas.microsoft.com/office/drawing/2014/main" xmlns="" val="3238631174"/>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14</a:t>
            </a:fld>
            <a:endParaRPr lang="es-CO"/>
          </a:p>
        </p:txBody>
      </p:sp>
    </p:spTree>
    <p:extLst>
      <p:ext uri="{BB962C8B-B14F-4D97-AF65-F5344CB8AC3E}">
        <p14:creationId xmlns:p14="http://schemas.microsoft.com/office/powerpoint/2010/main" val="676538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9DE463C6-BA4B-DA49-9CC9-F958EA7A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71958" y="0"/>
            <a:ext cx="3572042" cy="4064000"/>
          </a:xfrm>
          <a:prstGeom prst="rect">
            <a:avLst/>
          </a:prstGeom>
        </p:spPr>
      </p:pic>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15</a:t>
            </a:fld>
            <a:endParaRPr lang="es-CO"/>
          </a:p>
        </p:txBody>
      </p:sp>
      <p:sp>
        <p:nvSpPr>
          <p:cNvPr id="7" name="Rectángulo 6"/>
          <p:cNvSpPr/>
          <p:nvPr/>
        </p:nvSpPr>
        <p:spPr>
          <a:xfrm>
            <a:off x="382810" y="2478848"/>
            <a:ext cx="7980773" cy="2308324"/>
          </a:xfrm>
          <a:prstGeom prst="rect">
            <a:avLst/>
          </a:prstGeom>
        </p:spPr>
        <p:txBody>
          <a:bodyPr wrap="square">
            <a:spAutoFit/>
          </a:bodyPr>
          <a:lstStyle/>
          <a:p>
            <a:pPr algn="ctr">
              <a:lnSpc>
                <a:spcPct val="150000"/>
              </a:lnSpc>
              <a:spcAft>
                <a:spcPts val="800"/>
              </a:spcAft>
            </a:pPr>
            <a:r>
              <a:rPr lang="es-ES" sz="2400" b="1" dirty="0">
                <a:latin typeface="Arial" panose="020B0604020202020204" pitchFamily="34" charset="0"/>
                <a:ea typeface="Calibri" panose="020F0502020204030204" pitchFamily="34" charset="0"/>
                <a:cs typeface="Times New Roman" panose="02020603050405020304" pitchFamily="18" charset="0"/>
              </a:rPr>
              <a:t>Los resultados de esta investigación son parciales, por lo </a:t>
            </a:r>
            <a:r>
              <a:rPr lang="es-ES" sz="2400" b="1" dirty="0" smtClean="0">
                <a:latin typeface="Arial" panose="020B0604020202020204" pitchFamily="34" charset="0"/>
                <a:ea typeface="Calibri" panose="020F0502020204030204" pitchFamily="34" charset="0"/>
                <a:cs typeface="Times New Roman" panose="02020603050405020304" pitchFamily="18" charset="0"/>
              </a:rPr>
              <a:t>tanto, </a:t>
            </a:r>
            <a:r>
              <a:rPr lang="es-ES" sz="2400" b="1" dirty="0">
                <a:latin typeface="Arial" panose="020B0604020202020204" pitchFamily="34" charset="0"/>
                <a:ea typeface="Calibri" panose="020F0502020204030204" pitchFamily="34" charset="0"/>
                <a:cs typeface="Times New Roman" panose="02020603050405020304" pitchFamily="18" charset="0"/>
              </a:rPr>
              <a:t>se presentan teniendo en </a:t>
            </a:r>
            <a:r>
              <a:rPr lang="es-ES" sz="2400" b="1" dirty="0" smtClean="0">
                <a:latin typeface="Arial" panose="020B0604020202020204" pitchFamily="34" charset="0"/>
                <a:ea typeface="Calibri" panose="020F0502020204030204" pitchFamily="34" charset="0"/>
                <a:cs typeface="Times New Roman" panose="02020603050405020304" pitchFamily="18" charset="0"/>
              </a:rPr>
              <a:t>cuenta, </a:t>
            </a:r>
            <a:r>
              <a:rPr lang="es-ES" sz="2400" b="1" dirty="0">
                <a:latin typeface="Arial" panose="020B0604020202020204" pitchFamily="34" charset="0"/>
                <a:ea typeface="Calibri" panose="020F0502020204030204" pitchFamily="34" charset="0"/>
                <a:cs typeface="Times New Roman" panose="02020603050405020304" pitchFamily="18" charset="0"/>
              </a:rPr>
              <a:t>las fases que se han desarrollar para el logro de los objetivos propuestos.</a:t>
            </a:r>
            <a:endParaRPr lang="es-CO"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973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9DE463C6-BA4B-DA49-9CC9-F958EA7A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71958" y="0"/>
            <a:ext cx="3572042" cy="4064000"/>
          </a:xfrm>
          <a:prstGeom prst="rect">
            <a:avLst/>
          </a:prstGeom>
        </p:spPr>
      </p:pic>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3008678225"/>
              </p:ext>
            </p:extLst>
          </p:nvPr>
        </p:nvGraphicFramePr>
        <p:xfrm>
          <a:off x="229306" y="1664903"/>
          <a:ext cx="7639347" cy="3892360"/>
        </p:xfrm>
        <a:graphic>
          <a:graphicData uri="http://schemas.openxmlformats.org/drawingml/2006/table">
            <a:tbl>
              <a:tblPr firstCol="1" bandRow="1">
                <a:tableStyleId>{21E4AEA4-8DFA-4A89-87EB-49C32662AFE0}</a:tableStyleId>
              </a:tblPr>
              <a:tblGrid>
                <a:gridCol w="1792902">
                  <a:extLst>
                    <a:ext uri="{9D8B030D-6E8A-4147-A177-3AD203B41FA5}">
                      <a16:colId xmlns:a16="http://schemas.microsoft.com/office/drawing/2014/main" xmlns="" val="105495925"/>
                    </a:ext>
                  </a:extLst>
                </a:gridCol>
                <a:gridCol w="5846445">
                  <a:extLst>
                    <a:ext uri="{9D8B030D-6E8A-4147-A177-3AD203B41FA5}">
                      <a16:colId xmlns:a16="http://schemas.microsoft.com/office/drawing/2014/main" xmlns="" val="2468388734"/>
                    </a:ext>
                  </a:extLst>
                </a:gridCol>
              </a:tblGrid>
              <a:tr h="1316192">
                <a:tc>
                  <a:txBody>
                    <a:bodyPr/>
                    <a:lstStyle/>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r>
                        <a:rPr lang="es-ES" sz="1800" b="1" kern="1200" dirty="0" smtClean="0">
                          <a:solidFill>
                            <a:schemeClr val="lt1"/>
                          </a:solidFill>
                          <a:effectLst/>
                          <a:latin typeface="+mn-lt"/>
                          <a:ea typeface="+mn-ea"/>
                          <a:cs typeface="+mn-cs"/>
                        </a:rPr>
                        <a:t>FASE DIAGNÓSTICA</a:t>
                      </a:r>
                      <a:endParaRPr lang="es-CO" sz="1200" dirty="0"/>
                    </a:p>
                  </a:txBody>
                  <a:tcPr>
                    <a:solidFill>
                      <a:schemeClr val="accent3">
                        <a:lumMod val="50000"/>
                      </a:schemeClr>
                    </a:solidFill>
                  </a:tcPr>
                </a:tc>
                <a:tc>
                  <a:txBody>
                    <a:bodyPr/>
                    <a:lstStyle/>
                    <a:p>
                      <a:pPr algn="just">
                        <a:lnSpc>
                          <a:spcPct val="150000"/>
                        </a:lnSpc>
                      </a:pPr>
                      <a:r>
                        <a:rPr lang="es-ES" sz="1400" kern="1200" dirty="0" smtClean="0">
                          <a:solidFill>
                            <a:schemeClr val="dk1"/>
                          </a:solidFill>
                          <a:effectLst/>
                          <a:latin typeface="+mn-lt"/>
                          <a:ea typeface="+mn-ea"/>
                          <a:cs typeface="+mn-cs"/>
                        </a:rPr>
                        <a:t>Se realizó una observación directa de los comportamientos y hábitos hacia el medio ambiente de los estudiantes de la CURN. Se</a:t>
                      </a:r>
                      <a:r>
                        <a:rPr lang="es-ES" sz="1400" kern="1200" baseline="0" dirty="0" smtClean="0">
                          <a:solidFill>
                            <a:schemeClr val="dk1"/>
                          </a:solidFill>
                          <a:effectLst/>
                          <a:latin typeface="+mn-lt"/>
                          <a:ea typeface="+mn-ea"/>
                          <a:cs typeface="+mn-cs"/>
                        </a:rPr>
                        <a:t> evidencio </a:t>
                      </a:r>
                      <a:r>
                        <a:rPr lang="es-ES" sz="1400" kern="1200" dirty="0" smtClean="0">
                          <a:solidFill>
                            <a:schemeClr val="dk1"/>
                          </a:solidFill>
                          <a:effectLst/>
                          <a:latin typeface="+mn-lt"/>
                          <a:ea typeface="+mn-ea"/>
                          <a:cs typeface="+mn-cs"/>
                        </a:rPr>
                        <a:t>falta de práctica de valores ambientales, ya que </a:t>
                      </a:r>
                      <a:r>
                        <a:rPr lang="es-ES" sz="1400" kern="1200" baseline="0" dirty="0" smtClean="0">
                          <a:solidFill>
                            <a:schemeClr val="dk1"/>
                          </a:solidFill>
                          <a:effectLst/>
                          <a:latin typeface="+mn-lt"/>
                          <a:ea typeface="+mn-ea"/>
                          <a:cs typeface="+mn-cs"/>
                        </a:rPr>
                        <a:t> fue notorio: </a:t>
                      </a:r>
                    </a:p>
                    <a:p>
                      <a:pPr algn="just">
                        <a:lnSpc>
                          <a:spcPct val="150000"/>
                        </a:lnSpc>
                      </a:pPr>
                      <a:endParaRPr lang="es-ES" sz="1400" kern="1200" dirty="0" smtClean="0">
                        <a:solidFill>
                          <a:schemeClr val="dk1"/>
                        </a:solidFill>
                        <a:effectLst/>
                        <a:latin typeface="+mn-lt"/>
                        <a:ea typeface="+mn-ea"/>
                        <a:cs typeface="+mn-cs"/>
                      </a:endParaRPr>
                    </a:p>
                    <a:p>
                      <a:pPr marL="285750" indent="-285750" algn="just">
                        <a:lnSpc>
                          <a:spcPct val="150000"/>
                        </a:lnSpc>
                        <a:buFont typeface="Arial" panose="020B0604020202020204" pitchFamily="34" charset="0"/>
                        <a:buChar char="•"/>
                      </a:pPr>
                      <a:r>
                        <a:rPr lang="es-ES" sz="1400" kern="1200" dirty="0" smtClean="0">
                          <a:solidFill>
                            <a:schemeClr val="dk1"/>
                          </a:solidFill>
                          <a:effectLst/>
                          <a:latin typeface="+mn-lt"/>
                          <a:ea typeface="+mn-ea"/>
                          <a:cs typeface="+mn-cs"/>
                        </a:rPr>
                        <a:t>Que los</a:t>
                      </a:r>
                      <a:r>
                        <a:rPr lang="es-ES" sz="1400" kern="1200" baseline="0" dirty="0" smtClean="0">
                          <a:solidFill>
                            <a:schemeClr val="dk1"/>
                          </a:solidFill>
                          <a:effectLst/>
                          <a:latin typeface="+mn-lt"/>
                          <a:ea typeface="+mn-ea"/>
                          <a:cs typeface="+mn-cs"/>
                        </a:rPr>
                        <a:t> estudiantes </a:t>
                      </a:r>
                      <a:r>
                        <a:rPr lang="es-ES" sz="1400" kern="1200" dirty="0" smtClean="0">
                          <a:solidFill>
                            <a:schemeClr val="dk1"/>
                          </a:solidFill>
                          <a:effectLst/>
                          <a:latin typeface="+mn-lt"/>
                          <a:ea typeface="+mn-ea"/>
                          <a:cs typeface="+mn-cs"/>
                        </a:rPr>
                        <a:t>les da igual que los espacios que habitan estén limpios o sucios, en orden o desorden.</a:t>
                      </a:r>
                    </a:p>
                    <a:p>
                      <a:pPr marL="285750" indent="-285750" algn="just">
                        <a:lnSpc>
                          <a:spcPct val="150000"/>
                        </a:lnSpc>
                        <a:buFont typeface="Arial" panose="020B0604020202020204" pitchFamily="34" charset="0"/>
                        <a:buChar char="•"/>
                      </a:pPr>
                      <a:r>
                        <a:rPr lang="es-ES" sz="1400" kern="1200" dirty="0" smtClean="0">
                          <a:solidFill>
                            <a:schemeClr val="dk1"/>
                          </a:solidFill>
                          <a:effectLst/>
                          <a:latin typeface="+mn-lt"/>
                          <a:ea typeface="+mn-ea"/>
                          <a:cs typeface="+mn-cs"/>
                        </a:rPr>
                        <a:t>El</a:t>
                      </a:r>
                      <a:r>
                        <a:rPr lang="es-ES" sz="1400" kern="1200" baseline="0" dirty="0" smtClean="0">
                          <a:solidFill>
                            <a:schemeClr val="dk1"/>
                          </a:solidFill>
                          <a:effectLst/>
                          <a:latin typeface="+mn-lt"/>
                          <a:ea typeface="+mn-ea"/>
                          <a:cs typeface="+mn-cs"/>
                        </a:rPr>
                        <a:t> d</a:t>
                      </a:r>
                      <a:r>
                        <a:rPr lang="es-ES" sz="1400" kern="1200" dirty="0" smtClean="0">
                          <a:solidFill>
                            <a:schemeClr val="dk1"/>
                          </a:solidFill>
                          <a:effectLst/>
                          <a:latin typeface="+mn-lt"/>
                          <a:ea typeface="+mn-ea"/>
                          <a:cs typeface="+mn-cs"/>
                        </a:rPr>
                        <a:t>esperdicio del agua  al dejar las llaves abiertas.</a:t>
                      </a:r>
                    </a:p>
                    <a:p>
                      <a:pPr marL="285750" indent="-285750" algn="just">
                        <a:lnSpc>
                          <a:spcPct val="150000"/>
                        </a:lnSpc>
                        <a:buFont typeface="Arial" panose="020B0604020202020204" pitchFamily="34" charset="0"/>
                        <a:buChar char="•"/>
                      </a:pPr>
                      <a:r>
                        <a:rPr lang="es-ES" sz="1400" kern="1200" dirty="0" smtClean="0">
                          <a:solidFill>
                            <a:schemeClr val="dk1"/>
                          </a:solidFill>
                          <a:effectLst/>
                          <a:latin typeface="+mn-lt"/>
                          <a:ea typeface="+mn-ea"/>
                          <a:cs typeface="+mn-cs"/>
                        </a:rPr>
                        <a:t>La aglomeración de basuras en horas de descanso,.</a:t>
                      </a:r>
                    </a:p>
                    <a:p>
                      <a:pPr marL="285750" indent="-285750" algn="just">
                        <a:lnSpc>
                          <a:spcPct val="150000"/>
                        </a:lnSpc>
                        <a:buFont typeface="Arial" panose="020B0604020202020204" pitchFamily="34" charset="0"/>
                        <a:buChar char="•"/>
                      </a:pPr>
                      <a:r>
                        <a:rPr lang="es-ES" sz="1400" kern="1200" dirty="0" smtClean="0">
                          <a:solidFill>
                            <a:schemeClr val="dk1"/>
                          </a:solidFill>
                          <a:effectLst/>
                          <a:latin typeface="+mn-lt"/>
                          <a:ea typeface="+mn-ea"/>
                          <a:cs typeface="+mn-cs"/>
                        </a:rPr>
                        <a:t>El desperdicio de energía eléctrica al encender las bombillas sin necesidad, </a:t>
                      </a:r>
                    </a:p>
                    <a:p>
                      <a:pPr marL="285750" indent="-285750" algn="just">
                        <a:lnSpc>
                          <a:spcPct val="150000"/>
                        </a:lnSpc>
                        <a:buFont typeface="Arial" panose="020B0604020202020204" pitchFamily="34" charset="0"/>
                        <a:buChar char="•"/>
                      </a:pPr>
                      <a:r>
                        <a:rPr lang="es-ES" sz="1400" kern="1200" dirty="0" smtClean="0">
                          <a:solidFill>
                            <a:schemeClr val="dk1"/>
                          </a:solidFill>
                          <a:effectLst/>
                          <a:latin typeface="+mn-lt"/>
                          <a:ea typeface="+mn-ea"/>
                          <a:cs typeface="+mn-cs"/>
                        </a:rPr>
                        <a:t>El</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poco amor por las plantas,</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insertan en ellas papeles, bolsas plásticas, entre otros,  </a:t>
                      </a:r>
                      <a:endParaRPr lang="es-CO" sz="1050" dirty="0"/>
                    </a:p>
                  </a:txBody>
                  <a:tcPr/>
                </a:tc>
                <a:extLst>
                  <a:ext uri="{0D108BD9-81ED-4DB2-BD59-A6C34878D82A}">
                    <a16:rowId xmlns:a16="http://schemas.microsoft.com/office/drawing/2014/main" xmlns="" val="976992752"/>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16</a:t>
            </a:fld>
            <a:endParaRPr lang="es-CO"/>
          </a:p>
        </p:txBody>
      </p:sp>
    </p:spTree>
    <p:extLst>
      <p:ext uri="{BB962C8B-B14F-4D97-AF65-F5344CB8AC3E}">
        <p14:creationId xmlns:p14="http://schemas.microsoft.com/office/powerpoint/2010/main" val="2124724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665958394"/>
              </p:ext>
            </p:extLst>
          </p:nvPr>
        </p:nvGraphicFramePr>
        <p:xfrm>
          <a:off x="401650" y="1324686"/>
          <a:ext cx="7943094" cy="4719593"/>
        </p:xfrm>
        <a:graphic>
          <a:graphicData uri="http://schemas.openxmlformats.org/drawingml/2006/table">
            <a:tbl>
              <a:tblPr firstCol="1" bandRow="1">
                <a:tableStyleId>{21E4AEA4-8DFA-4A89-87EB-49C32662AFE0}</a:tableStyleId>
              </a:tblPr>
              <a:tblGrid>
                <a:gridCol w="1234645">
                  <a:extLst>
                    <a:ext uri="{9D8B030D-6E8A-4147-A177-3AD203B41FA5}">
                      <a16:colId xmlns:a16="http://schemas.microsoft.com/office/drawing/2014/main" xmlns="" val="105495925"/>
                    </a:ext>
                  </a:extLst>
                </a:gridCol>
                <a:gridCol w="6708449">
                  <a:extLst>
                    <a:ext uri="{9D8B030D-6E8A-4147-A177-3AD203B41FA5}">
                      <a16:colId xmlns:a16="http://schemas.microsoft.com/office/drawing/2014/main" xmlns="" val="2468388734"/>
                    </a:ext>
                  </a:extLst>
                </a:gridCol>
              </a:tblGrid>
              <a:tr h="4719593">
                <a:tc>
                  <a:txBody>
                    <a:bodyPr/>
                    <a:lstStyle/>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r>
                        <a:rPr lang="es-ES" sz="1800" b="1" kern="1200" dirty="0" smtClean="0">
                          <a:solidFill>
                            <a:schemeClr val="lt1"/>
                          </a:solidFill>
                          <a:effectLst/>
                          <a:latin typeface="+mn-lt"/>
                          <a:ea typeface="+mn-ea"/>
                          <a:cs typeface="+mn-cs"/>
                        </a:rPr>
                        <a:t>FASE </a:t>
                      </a:r>
                    </a:p>
                    <a:p>
                      <a:pPr algn="ctr">
                        <a:lnSpc>
                          <a:spcPct val="150000"/>
                        </a:lnSpc>
                      </a:pPr>
                      <a:r>
                        <a:rPr lang="es-ES" sz="1800" b="1" kern="1200" dirty="0" smtClean="0">
                          <a:solidFill>
                            <a:schemeClr val="lt1"/>
                          </a:solidFill>
                          <a:effectLst/>
                          <a:latin typeface="+mn-lt"/>
                          <a:ea typeface="+mn-ea"/>
                          <a:cs typeface="+mn-cs"/>
                        </a:rPr>
                        <a:t>ACCIÓN</a:t>
                      </a:r>
                      <a:r>
                        <a:rPr lang="es-ES" sz="1800" b="1" kern="1200" baseline="0" dirty="0" smtClean="0">
                          <a:solidFill>
                            <a:schemeClr val="lt1"/>
                          </a:solidFill>
                          <a:effectLst/>
                          <a:latin typeface="+mn-lt"/>
                          <a:ea typeface="+mn-ea"/>
                          <a:cs typeface="+mn-cs"/>
                        </a:rPr>
                        <a:t> </a:t>
                      </a:r>
                      <a:endParaRPr lang="es-CO" sz="1200" dirty="0"/>
                    </a:p>
                  </a:txBody>
                  <a:tcPr>
                    <a:solidFill>
                      <a:schemeClr val="accent3">
                        <a:lumMod val="5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Esta segunda fase está relacionada directamente con el abordaje del primer objetivo específico:</a:t>
                      </a:r>
                    </a:p>
                    <a:p>
                      <a:pPr marL="0" marR="0" indent="0" algn="just" defTabSz="914400" rtl="0" eaLnBrk="1" fontAlgn="auto" latinLnBrk="0" hangingPunct="1">
                        <a:lnSpc>
                          <a:spcPct val="150000"/>
                        </a:lnSpc>
                        <a:spcBef>
                          <a:spcPts val="0"/>
                        </a:spcBef>
                        <a:spcAft>
                          <a:spcPts val="0"/>
                        </a:spcAft>
                        <a:buClrTx/>
                        <a:buSzTx/>
                        <a:buFontTx/>
                        <a:buNone/>
                        <a:tabLst/>
                        <a:defRPr/>
                      </a:pPr>
                      <a:endParaRPr lang="es-ES" sz="1400" kern="1200" dirty="0" smtClean="0">
                        <a:solidFill>
                          <a:schemeClr val="dk1"/>
                        </a:solidFill>
                        <a:effectLst/>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Establecer los componentes teórico práctico de las estrategias didácticas  que desarrollen los valores ambientales</a:t>
                      </a:r>
                    </a:p>
                    <a:p>
                      <a:pPr>
                        <a:lnSpc>
                          <a:spcPct val="150000"/>
                        </a:lnSpc>
                      </a:pPr>
                      <a:r>
                        <a:rPr lang="es-ES" sz="1400" kern="1200" dirty="0" smtClean="0">
                          <a:solidFill>
                            <a:schemeClr val="dk1"/>
                          </a:solidFill>
                          <a:effectLst/>
                          <a:latin typeface="+mn-lt"/>
                          <a:ea typeface="+mn-ea"/>
                          <a:cs typeface="+mn-cs"/>
                        </a:rPr>
                        <a:t>Se</a:t>
                      </a:r>
                      <a:r>
                        <a:rPr lang="es-ES" sz="1400" kern="1200" baseline="0" dirty="0" smtClean="0">
                          <a:solidFill>
                            <a:schemeClr val="dk1"/>
                          </a:solidFill>
                          <a:effectLst/>
                          <a:latin typeface="+mn-lt"/>
                          <a:ea typeface="+mn-ea"/>
                          <a:cs typeface="+mn-cs"/>
                        </a:rPr>
                        <a:t> hizo:</a:t>
                      </a:r>
                    </a:p>
                    <a:p>
                      <a:pPr marL="285750" indent="-285750">
                        <a:lnSpc>
                          <a:spcPct val="150000"/>
                        </a:lnSpc>
                        <a:buFont typeface="Arial" panose="020B0604020202020204" pitchFamily="34" charset="0"/>
                        <a:buChar char="•"/>
                      </a:pPr>
                      <a:r>
                        <a:rPr lang="es-ES" sz="1400" kern="1200" baseline="0" dirty="0" smtClean="0">
                          <a:solidFill>
                            <a:schemeClr val="dk1"/>
                          </a:solidFill>
                          <a:effectLst/>
                          <a:latin typeface="+mn-lt"/>
                          <a:ea typeface="+mn-ea"/>
                          <a:cs typeface="+mn-cs"/>
                        </a:rPr>
                        <a:t>U</a:t>
                      </a:r>
                      <a:r>
                        <a:rPr lang="es-ES" sz="1400" kern="1200" dirty="0" smtClean="0">
                          <a:solidFill>
                            <a:schemeClr val="dk1"/>
                          </a:solidFill>
                          <a:effectLst/>
                          <a:latin typeface="+mn-lt"/>
                          <a:ea typeface="+mn-ea"/>
                          <a:cs typeface="+mn-cs"/>
                        </a:rPr>
                        <a:t>n rastreo conceptual, referente a los componentes teóricos prácticos de las estrategias didácticas que favorezcan el desarrollo de los valores ambientales.</a:t>
                      </a:r>
                    </a:p>
                    <a:p>
                      <a:pPr marL="285750" indent="-285750">
                        <a:lnSpc>
                          <a:spcPct val="150000"/>
                        </a:lnSpc>
                        <a:buFont typeface="Arial" panose="020B0604020202020204" pitchFamily="34" charset="0"/>
                        <a:buChar char="•"/>
                      </a:pP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Se logró lo siguiente:</a:t>
                      </a:r>
                    </a:p>
                    <a:p>
                      <a:pPr>
                        <a:lnSpc>
                          <a:spcPct val="150000"/>
                        </a:lnSpc>
                      </a:pPr>
                      <a:endParaRPr lang="es-CO" sz="1400" kern="1200" dirty="0" smtClean="0">
                        <a:solidFill>
                          <a:schemeClr val="dk1"/>
                        </a:solidFill>
                        <a:effectLst/>
                        <a:latin typeface="+mn-lt"/>
                        <a:ea typeface="+mn-ea"/>
                        <a:cs typeface="+mn-cs"/>
                      </a:endParaRPr>
                    </a:p>
                    <a:p>
                      <a:pPr marL="285750" indent="-285750">
                        <a:lnSpc>
                          <a:spcPct val="150000"/>
                        </a:lnSpc>
                        <a:buFont typeface="Arial" panose="020B0604020202020204" pitchFamily="34" charset="0"/>
                        <a:buChar char="•"/>
                      </a:pPr>
                      <a:r>
                        <a:rPr lang="es-ES" sz="1400" kern="1200" dirty="0" smtClean="0">
                          <a:solidFill>
                            <a:schemeClr val="dk1"/>
                          </a:solidFill>
                          <a:effectLst/>
                          <a:latin typeface="+mn-lt"/>
                          <a:ea typeface="+mn-ea"/>
                          <a:cs typeface="+mn-cs"/>
                        </a:rPr>
                        <a:t>Definir Didáctica, Estrategias Didácticas, Tipos de Estrategias Didácticas, Elementos Comunes de las Estrategias Didácticas, Clasificación de Estrategias</a:t>
                      </a:r>
                      <a:endParaRPr lang="es-CO"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976992752"/>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17</a:t>
            </a:fld>
            <a:endParaRPr lang="es-CO"/>
          </a:p>
        </p:txBody>
      </p:sp>
      <p:pic>
        <p:nvPicPr>
          <p:cNvPr id="8" name="Imagen 6">
            <a:extLst>
              <a:ext uri="{FF2B5EF4-FFF2-40B4-BE49-F238E27FC236}">
                <a16:creationId xmlns:a16="http://schemas.microsoft.com/office/drawing/2014/main" xmlns="" id="{0D92304D-B6F3-084D-8C4E-5252A442E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5827513" y="3152274"/>
            <a:ext cx="3308834" cy="3206624"/>
          </a:xfrm>
          <a:prstGeom prst="rect">
            <a:avLst/>
          </a:prstGeom>
        </p:spPr>
      </p:pic>
    </p:spTree>
    <p:extLst>
      <p:ext uri="{BB962C8B-B14F-4D97-AF65-F5344CB8AC3E}">
        <p14:creationId xmlns:p14="http://schemas.microsoft.com/office/powerpoint/2010/main" val="205389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3957750543"/>
              </p:ext>
            </p:extLst>
          </p:nvPr>
        </p:nvGraphicFramePr>
        <p:xfrm>
          <a:off x="411095" y="1324686"/>
          <a:ext cx="8540400" cy="4943920"/>
        </p:xfrm>
        <a:graphic>
          <a:graphicData uri="http://schemas.openxmlformats.org/drawingml/2006/table">
            <a:tbl>
              <a:tblPr firstCol="1" bandRow="1">
                <a:tableStyleId>{21E4AEA4-8DFA-4A89-87EB-49C32662AFE0}</a:tableStyleId>
              </a:tblPr>
              <a:tblGrid>
                <a:gridCol w="1322620">
                  <a:extLst>
                    <a:ext uri="{9D8B030D-6E8A-4147-A177-3AD203B41FA5}">
                      <a16:colId xmlns:a16="http://schemas.microsoft.com/office/drawing/2014/main" xmlns="" val="105495925"/>
                    </a:ext>
                  </a:extLst>
                </a:gridCol>
                <a:gridCol w="7217780">
                  <a:extLst>
                    <a:ext uri="{9D8B030D-6E8A-4147-A177-3AD203B41FA5}">
                      <a16:colId xmlns:a16="http://schemas.microsoft.com/office/drawing/2014/main" xmlns="" val="2468388734"/>
                    </a:ext>
                  </a:extLst>
                </a:gridCol>
              </a:tblGrid>
              <a:tr h="3053596">
                <a:tc>
                  <a:txBody>
                    <a:bodyPr/>
                    <a:lstStyle/>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r>
                        <a:rPr lang="es-ES" sz="1800" b="1" kern="1200" dirty="0" smtClean="0">
                          <a:solidFill>
                            <a:schemeClr val="lt1"/>
                          </a:solidFill>
                          <a:effectLst/>
                          <a:latin typeface="+mn-lt"/>
                          <a:ea typeface="+mn-ea"/>
                          <a:cs typeface="+mn-cs"/>
                        </a:rPr>
                        <a:t>FASE </a:t>
                      </a:r>
                    </a:p>
                    <a:p>
                      <a:pPr algn="ctr">
                        <a:lnSpc>
                          <a:spcPct val="150000"/>
                        </a:lnSpc>
                      </a:pPr>
                      <a:r>
                        <a:rPr lang="es-ES" sz="1800" b="1" kern="1200" dirty="0" smtClean="0">
                          <a:solidFill>
                            <a:schemeClr val="lt1"/>
                          </a:solidFill>
                          <a:effectLst/>
                          <a:latin typeface="+mn-lt"/>
                          <a:ea typeface="+mn-ea"/>
                          <a:cs typeface="+mn-cs"/>
                        </a:rPr>
                        <a:t>ACCIÓN</a:t>
                      </a:r>
                      <a:r>
                        <a:rPr lang="es-ES" sz="1800" b="1" kern="1200" baseline="0" dirty="0" smtClean="0">
                          <a:solidFill>
                            <a:schemeClr val="lt1"/>
                          </a:solidFill>
                          <a:effectLst/>
                          <a:latin typeface="+mn-lt"/>
                          <a:ea typeface="+mn-ea"/>
                          <a:cs typeface="+mn-cs"/>
                        </a:rPr>
                        <a:t> </a:t>
                      </a:r>
                      <a:endParaRPr lang="es-CO" sz="1200" dirty="0"/>
                    </a:p>
                  </a:txBody>
                  <a:tcPr>
                    <a:solidFill>
                      <a:schemeClr val="accent3">
                        <a:lumMod val="5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DIDÁCTICA</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a:t>
                      </a:r>
                      <a:r>
                        <a:rPr lang="es-ES" sz="1400" kern="1200" dirty="0" smtClean="0">
                          <a:solidFill>
                            <a:schemeClr val="dk1"/>
                          </a:solidFill>
                          <a:effectLst/>
                          <a:latin typeface="+mn-lt"/>
                          <a:ea typeface="+mn-ea"/>
                          <a:cs typeface="+mn-cs"/>
                        </a:rPr>
                        <a:t>El arte o la ciencia de enseñar y/o instruir.”</a:t>
                      </a:r>
                    </a:p>
                    <a:p>
                      <a:pPr marL="0" marR="0" indent="0" algn="r"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Amós (2000)</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ESTRATEGIAS DIDÁCTICAS</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“Son los procedimientos que el agente de enseñanza utiliza en forma reflexiva y flexible para promover el logro de aprendizajes significativos en los estudiantes”</a:t>
                      </a:r>
                    </a:p>
                    <a:p>
                      <a:pPr marL="0" marR="0" indent="0" algn="r"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 </a:t>
                      </a:r>
                      <a:r>
                        <a:rPr lang="es-ES" sz="1400" kern="1200" dirty="0" err="1" smtClean="0">
                          <a:solidFill>
                            <a:schemeClr val="dk1"/>
                          </a:solidFill>
                          <a:effectLst/>
                          <a:latin typeface="+mn-lt"/>
                          <a:ea typeface="+mn-ea"/>
                          <a:cs typeface="+mn-cs"/>
                        </a:rPr>
                        <a:t>Tebar</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(2003) </a:t>
                      </a:r>
                    </a:p>
                    <a:p>
                      <a:pPr marL="0" marR="0" indent="0" algn="l"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TIPOS</a:t>
                      </a:r>
                      <a:r>
                        <a:rPr lang="es-ES" sz="1400" b="1" kern="1200" baseline="0" dirty="0" smtClean="0">
                          <a:solidFill>
                            <a:schemeClr val="dk1"/>
                          </a:solidFill>
                          <a:effectLst/>
                          <a:latin typeface="+mn-lt"/>
                          <a:ea typeface="+mn-ea"/>
                          <a:cs typeface="+mn-cs"/>
                        </a:rPr>
                        <a:t> DE ESTRATEGIA </a:t>
                      </a:r>
                    </a:p>
                    <a:p>
                      <a:pPr marL="0" marR="0" indent="0" algn="l" defTabSz="914400" rtl="0" eaLnBrk="1" fontAlgn="auto" latinLnBrk="0" hangingPunct="1">
                        <a:lnSpc>
                          <a:spcPct val="150000"/>
                        </a:lnSpc>
                        <a:spcBef>
                          <a:spcPts val="0"/>
                        </a:spcBef>
                        <a:spcAft>
                          <a:spcPts val="0"/>
                        </a:spcAft>
                        <a:buClrTx/>
                        <a:buSzTx/>
                        <a:buFontTx/>
                        <a:buNone/>
                        <a:tabLst/>
                        <a:defRPr/>
                      </a:pPr>
                      <a:r>
                        <a:rPr lang="es-ES" sz="1400" u="sng" kern="1200" dirty="0" smtClean="0">
                          <a:solidFill>
                            <a:schemeClr val="dk1"/>
                          </a:solidFill>
                          <a:effectLst/>
                          <a:latin typeface="+mn-lt"/>
                          <a:ea typeface="+mn-ea"/>
                          <a:cs typeface="+mn-cs"/>
                        </a:rPr>
                        <a:t>Las de aprendizaje </a:t>
                      </a:r>
                    </a:p>
                    <a:p>
                      <a:pPr marL="0" marR="0" indent="0" algn="l"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Utilizada por el estudiante para reconocer, aprender y aplicar la información y/o contenido.</a:t>
                      </a:r>
                      <a:endParaRPr lang="es-ES" sz="1400" u="sng" kern="1200" dirty="0" smtClean="0">
                        <a:solidFill>
                          <a:schemeClr val="dk1"/>
                        </a:solidFill>
                        <a:effectLst/>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s-ES" sz="1400" u="sng" kern="1200" dirty="0" smtClean="0">
                          <a:solidFill>
                            <a:schemeClr val="dk1"/>
                          </a:solidFill>
                          <a:effectLst/>
                          <a:latin typeface="+mn-lt"/>
                          <a:ea typeface="+mn-ea"/>
                          <a:cs typeface="+mn-cs"/>
                        </a:rPr>
                        <a:t>Las de enseñanza</a:t>
                      </a:r>
                    </a:p>
                    <a:p>
                      <a:pPr marL="0" marR="0" indent="0" algn="l"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Utilizada por el agente de enseñanza utilizada para promover y facilitar el aprendizaje significativo de los estudiantes</a:t>
                      </a:r>
                    </a:p>
                    <a:p>
                      <a:pPr marL="0" marR="0" indent="0" algn="r"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 Alonso-Tapia (1997) </a:t>
                      </a:r>
                      <a:endParaRPr lang="es-CO"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976992752"/>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18</a:t>
            </a:fld>
            <a:endParaRPr lang="es-CO"/>
          </a:p>
        </p:txBody>
      </p:sp>
      <p:pic>
        <p:nvPicPr>
          <p:cNvPr id="9" name="Imagen 6">
            <a:extLst>
              <a:ext uri="{FF2B5EF4-FFF2-40B4-BE49-F238E27FC236}">
                <a16:creationId xmlns:a16="http://schemas.microsoft.com/office/drawing/2014/main" xmlns="" id="{9DE463C6-BA4B-DA49-9CC9-F958EA7AC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98632" y="0"/>
            <a:ext cx="2045368" cy="2327065"/>
          </a:xfrm>
          <a:prstGeom prst="rect">
            <a:avLst/>
          </a:prstGeom>
        </p:spPr>
      </p:pic>
    </p:spTree>
    <p:extLst>
      <p:ext uri="{BB962C8B-B14F-4D97-AF65-F5344CB8AC3E}">
        <p14:creationId xmlns:p14="http://schemas.microsoft.com/office/powerpoint/2010/main" val="2782654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3364197680"/>
              </p:ext>
            </p:extLst>
          </p:nvPr>
        </p:nvGraphicFramePr>
        <p:xfrm>
          <a:off x="579537" y="1108364"/>
          <a:ext cx="7972329" cy="5263960"/>
        </p:xfrm>
        <a:graphic>
          <a:graphicData uri="http://schemas.openxmlformats.org/drawingml/2006/table">
            <a:tbl>
              <a:tblPr firstCol="1" bandRow="1">
                <a:tableStyleId>{21E4AEA4-8DFA-4A89-87EB-49C32662AFE0}</a:tableStyleId>
              </a:tblPr>
              <a:tblGrid>
                <a:gridCol w="1234645">
                  <a:extLst>
                    <a:ext uri="{9D8B030D-6E8A-4147-A177-3AD203B41FA5}">
                      <a16:colId xmlns:a16="http://schemas.microsoft.com/office/drawing/2014/main" xmlns="" val="105495925"/>
                    </a:ext>
                  </a:extLst>
                </a:gridCol>
                <a:gridCol w="6737684">
                  <a:extLst>
                    <a:ext uri="{9D8B030D-6E8A-4147-A177-3AD203B41FA5}">
                      <a16:colId xmlns:a16="http://schemas.microsoft.com/office/drawing/2014/main" xmlns="" val="2468388734"/>
                    </a:ext>
                  </a:extLst>
                </a:gridCol>
              </a:tblGrid>
              <a:tr h="4529512">
                <a:tc>
                  <a:txBody>
                    <a:bodyPr/>
                    <a:lstStyle/>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r>
                        <a:rPr lang="es-ES" sz="1800" b="1" kern="1200" dirty="0" smtClean="0">
                          <a:solidFill>
                            <a:schemeClr val="lt1"/>
                          </a:solidFill>
                          <a:effectLst/>
                          <a:latin typeface="+mn-lt"/>
                          <a:ea typeface="+mn-ea"/>
                          <a:cs typeface="+mn-cs"/>
                        </a:rPr>
                        <a:t>FASE </a:t>
                      </a:r>
                    </a:p>
                    <a:p>
                      <a:pPr algn="ctr">
                        <a:lnSpc>
                          <a:spcPct val="150000"/>
                        </a:lnSpc>
                      </a:pPr>
                      <a:r>
                        <a:rPr lang="es-ES" sz="1800" b="1" kern="1200" dirty="0" smtClean="0">
                          <a:solidFill>
                            <a:schemeClr val="lt1"/>
                          </a:solidFill>
                          <a:effectLst/>
                          <a:latin typeface="+mn-lt"/>
                          <a:ea typeface="+mn-ea"/>
                          <a:cs typeface="+mn-cs"/>
                        </a:rPr>
                        <a:t>ACCIÓN</a:t>
                      </a:r>
                      <a:r>
                        <a:rPr lang="es-ES" sz="1800" b="1" kern="1200" baseline="0" dirty="0" smtClean="0">
                          <a:solidFill>
                            <a:schemeClr val="lt1"/>
                          </a:solidFill>
                          <a:effectLst/>
                          <a:latin typeface="+mn-lt"/>
                          <a:ea typeface="+mn-ea"/>
                          <a:cs typeface="+mn-cs"/>
                        </a:rPr>
                        <a:t> </a:t>
                      </a:r>
                      <a:endParaRPr lang="es-CO" sz="1200" dirty="0"/>
                    </a:p>
                  </a:txBody>
                  <a:tcPr>
                    <a:solidFill>
                      <a:schemeClr val="accent3">
                        <a:lumMod val="5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 ESTRATEGIAS DIDÁCTICAS</a:t>
                      </a:r>
                    </a:p>
                    <a:p>
                      <a:pPr>
                        <a:lnSpc>
                          <a:spcPct val="150000"/>
                        </a:lnSpc>
                      </a:pPr>
                      <a:r>
                        <a:rPr lang="es-ES" sz="1800" kern="120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Tira Cómica</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Cuadro Sinóptico</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Mapa Conceptual</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Ilustraciones</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Inferencias</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Mapa mental</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Organizadores gráficos</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Cuadro T</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Ensayo</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Red Semántica</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Rompecabezas</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Debate</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Entrevista</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La oratoria</a:t>
                      </a:r>
                      <a:endParaRPr lang="es-CO" sz="1400" kern="1200" dirty="0" smtClean="0">
                        <a:solidFill>
                          <a:schemeClr val="dk1"/>
                        </a:solidFill>
                        <a:effectLst/>
                        <a:latin typeface="+mn-lt"/>
                        <a:ea typeface="+mn-ea"/>
                        <a:cs typeface="+mn-cs"/>
                      </a:endParaRPr>
                    </a:p>
                    <a:p>
                      <a:pPr>
                        <a:lnSpc>
                          <a:spcPct val="150000"/>
                        </a:lnSpc>
                      </a:pPr>
                      <a:r>
                        <a:rPr lang="es-ES" sz="1400" kern="1200" dirty="0" smtClean="0">
                          <a:solidFill>
                            <a:schemeClr val="dk1"/>
                          </a:solidFill>
                          <a:effectLst/>
                          <a:latin typeface="+mn-lt"/>
                          <a:ea typeface="+mn-ea"/>
                          <a:cs typeface="+mn-cs"/>
                        </a:rPr>
                        <a:t>•	El juego</a:t>
                      </a:r>
                      <a:endParaRPr lang="es-ES" sz="14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976992752"/>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19</a:t>
            </a:fld>
            <a:endParaRPr lang="es-CO"/>
          </a:p>
        </p:txBody>
      </p:sp>
      <p:pic>
        <p:nvPicPr>
          <p:cNvPr id="8" name="Imagen 6">
            <a:extLst>
              <a:ext uri="{FF2B5EF4-FFF2-40B4-BE49-F238E27FC236}">
                <a16:creationId xmlns:a16="http://schemas.microsoft.com/office/drawing/2014/main" xmlns="" id="{0D92304D-B6F3-084D-8C4E-5252A442E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5827513" y="3152274"/>
            <a:ext cx="3308834" cy="3206624"/>
          </a:xfrm>
          <a:prstGeom prst="rect">
            <a:avLst/>
          </a:prstGeom>
        </p:spPr>
      </p:pic>
    </p:spTree>
    <p:extLst>
      <p:ext uri="{BB962C8B-B14F-4D97-AF65-F5344CB8AC3E}">
        <p14:creationId xmlns:p14="http://schemas.microsoft.com/office/powerpoint/2010/main" val="1157398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750" y="293195"/>
            <a:ext cx="7886700" cy="983443"/>
          </a:xfrm>
        </p:spPr>
        <p:txBody>
          <a:bodyPr>
            <a:normAutofit/>
          </a:bodyPr>
          <a:lstStyle/>
          <a:p>
            <a:r>
              <a:rPr lang="es-CO" sz="4400" dirty="0" smtClean="0"/>
              <a:t>Núcleo </a:t>
            </a:r>
            <a:r>
              <a:rPr lang="es-CO" sz="4400" dirty="0" err="1" smtClean="0"/>
              <a:t>problémico</a:t>
            </a:r>
            <a:r>
              <a:rPr lang="es-CO" sz="4400" dirty="0" smtClean="0"/>
              <a:t> </a:t>
            </a:r>
            <a:endParaRPr lang="es-CO" sz="4400" dirty="0"/>
          </a:p>
        </p:txBody>
      </p:sp>
      <p:sp>
        <p:nvSpPr>
          <p:cNvPr id="3" name="Marcador de contenido 2"/>
          <p:cNvSpPr>
            <a:spLocks noGrp="1"/>
          </p:cNvSpPr>
          <p:nvPr>
            <p:ph idx="1"/>
          </p:nvPr>
        </p:nvSpPr>
        <p:spPr>
          <a:xfrm>
            <a:off x="1085850" y="2246434"/>
            <a:ext cx="7467600" cy="2135066"/>
          </a:xfrm>
          <a:solidFill>
            <a:schemeClr val="accent3"/>
          </a:solidFill>
          <a:ln>
            <a:solidFill>
              <a:schemeClr val="bg2">
                <a:lumMod val="10000"/>
              </a:schemeClr>
            </a:solidFill>
          </a:ln>
        </p:spPr>
        <p:txBody>
          <a:bodyPr>
            <a:noAutofit/>
          </a:bodyPr>
          <a:lstStyle/>
          <a:p>
            <a:pPr marL="0" indent="0" algn="ctr">
              <a:lnSpc>
                <a:spcPct val="150000"/>
              </a:lnSpc>
              <a:buNone/>
            </a:pPr>
            <a:r>
              <a:rPr lang="es-CO" dirty="0" smtClean="0"/>
              <a:t>Los sujetos del procesos de enseñanza-aprendizaje en diversos contextos educativos de interacción.</a:t>
            </a:r>
            <a:endParaRPr lang="es-CO" dirty="0"/>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a:t>
            </a:fld>
            <a:endParaRPr lang="es-CO"/>
          </a:p>
        </p:txBody>
      </p:sp>
      <p:pic>
        <p:nvPicPr>
          <p:cNvPr id="6" name="Imagen 7">
            <a:extLst>
              <a:ext uri="{FF2B5EF4-FFF2-40B4-BE49-F238E27FC236}">
                <a16:creationId xmlns:a16="http://schemas.microsoft.com/office/drawing/2014/main" xmlns="" id="{8E239F13-4BB2-6549-A8AC-E58B88786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3005248"/>
            <a:ext cx="3419150" cy="3353651"/>
          </a:xfrm>
          <a:prstGeom prst="rect">
            <a:avLst/>
          </a:prstGeom>
        </p:spPr>
      </p:pic>
    </p:spTree>
    <p:extLst>
      <p:ext uri="{BB962C8B-B14F-4D97-AF65-F5344CB8AC3E}">
        <p14:creationId xmlns:p14="http://schemas.microsoft.com/office/powerpoint/2010/main" val="226567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3750097269"/>
              </p:ext>
            </p:extLst>
          </p:nvPr>
        </p:nvGraphicFramePr>
        <p:xfrm>
          <a:off x="387032" y="1235314"/>
          <a:ext cx="7972329" cy="4529512"/>
        </p:xfrm>
        <a:graphic>
          <a:graphicData uri="http://schemas.openxmlformats.org/drawingml/2006/table">
            <a:tbl>
              <a:tblPr firstCol="1" bandRow="1">
                <a:tableStyleId>{21E4AEA4-8DFA-4A89-87EB-49C32662AFE0}</a:tableStyleId>
              </a:tblPr>
              <a:tblGrid>
                <a:gridCol w="1234645">
                  <a:extLst>
                    <a:ext uri="{9D8B030D-6E8A-4147-A177-3AD203B41FA5}">
                      <a16:colId xmlns:a16="http://schemas.microsoft.com/office/drawing/2014/main" xmlns="" val="105495925"/>
                    </a:ext>
                  </a:extLst>
                </a:gridCol>
                <a:gridCol w="6737684">
                  <a:extLst>
                    <a:ext uri="{9D8B030D-6E8A-4147-A177-3AD203B41FA5}">
                      <a16:colId xmlns:a16="http://schemas.microsoft.com/office/drawing/2014/main" xmlns="" val="2468388734"/>
                    </a:ext>
                  </a:extLst>
                </a:gridCol>
              </a:tblGrid>
              <a:tr h="4529512">
                <a:tc>
                  <a:txBody>
                    <a:bodyPr/>
                    <a:lstStyle/>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r>
                        <a:rPr lang="es-ES" sz="1800" b="1" kern="1200" dirty="0" smtClean="0">
                          <a:solidFill>
                            <a:schemeClr val="lt1"/>
                          </a:solidFill>
                          <a:effectLst/>
                          <a:latin typeface="+mn-lt"/>
                          <a:ea typeface="+mn-ea"/>
                          <a:cs typeface="+mn-cs"/>
                        </a:rPr>
                        <a:t>FASE </a:t>
                      </a:r>
                    </a:p>
                    <a:p>
                      <a:pPr algn="ctr">
                        <a:lnSpc>
                          <a:spcPct val="150000"/>
                        </a:lnSpc>
                      </a:pPr>
                      <a:r>
                        <a:rPr lang="es-ES" sz="1800" b="1" kern="1200" dirty="0" smtClean="0">
                          <a:solidFill>
                            <a:schemeClr val="lt1"/>
                          </a:solidFill>
                          <a:effectLst/>
                          <a:latin typeface="+mn-lt"/>
                          <a:ea typeface="+mn-ea"/>
                          <a:cs typeface="+mn-cs"/>
                        </a:rPr>
                        <a:t>ACCIÓN</a:t>
                      </a:r>
                      <a:r>
                        <a:rPr lang="es-ES" sz="1800" b="1" kern="1200" baseline="0" dirty="0" smtClean="0">
                          <a:solidFill>
                            <a:schemeClr val="lt1"/>
                          </a:solidFill>
                          <a:effectLst/>
                          <a:latin typeface="+mn-lt"/>
                          <a:ea typeface="+mn-ea"/>
                          <a:cs typeface="+mn-cs"/>
                        </a:rPr>
                        <a:t> </a:t>
                      </a:r>
                      <a:endParaRPr lang="es-CO" sz="1200" dirty="0"/>
                    </a:p>
                  </a:txBody>
                  <a:tcPr>
                    <a:solidFill>
                      <a:schemeClr val="accent3">
                        <a:lumMod val="5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ELEMENTOS COMUNES DE LAS ESTRATEGIAS DIDÁCTICAS</a:t>
                      </a:r>
                    </a:p>
                    <a:p>
                      <a:pPr marL="0" marR="0" indent="0" algn="just" defTabSz="914400" rtl="0" eaLnBrk="1" fontAlgn="auto" latinLnBrk="0" hangingPunct="1">
                        <a:lnSpc>
                          <a:spcPct val="150000"/>
                        </a:lnSpc>
                        <a:spcBef>
                          <a:spcPts val="0"/>
                        </a:spcBef>
                        <a:spcAft>
                          <a:spcPts val="0"/>
                        </a:spcAft>
                        <a:buClrTx/>
                        <a:buSzTx/>
                        <a:buFontTx/>
                        <a:buNone/>
                        <a:tabLst/>
                        <a:defRPr/>
                      </a:pPr>
                      <a:endParaRPr lang="es-ES" sz="1400" b="1"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Los participantes activos del proceso de enseñanza y aprendizaje: estudiante y docente.</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El contenido a enseñar (conceptual, procedimental y actitudinal).</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Las condiciones espacio-temporales o el ambiente de aprendizaje. </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Las concepciones y actitudes del estudiante con respecto a su propio proceso de aprendizaje.</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El factor tiempo. </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Los conocimientos previos de los estudiantes.</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La modalidad de trabajo que se emplee (ya sea individual, en pares o grupal). </a:t>
                      </a:r>
                      <a:endParaRPr lang="es-CO" sz="1400" kern="1200" dirty="0" smtClean="0">
                        <a:solidFill>
                          <a:schemeClr val="dk1"/>
                        </a:solidFill>
                        <a:effectLst/>
                        <a:latin typeface="+mn-lt"/>
                        <a:ea typeface="+mn-ea"/>
                        <a:cs typeface="+mn-cs"/>
                      </a:endParaRPr>
                    </a:p>
                    <a:p>
                      <a:pPr marL="342900" indent="-342900" algn="just">
                        <a:lnSpc>
                          <a:spcPct val="150000"/>
                        </a:lnSpc>
                        <a:buFont typeface="+mj-lt"/>
                        <a:buAutoNum type="arabicPeriod"/>
                      </a:pPr>
                      <a:r>
                        <a:rPr lang="es-ES" sz="1400" kern="1200" dirty="0" smtClean="0">
                          <a:solidFill>
                            <a:schemeClr val="dk1"/>
                          </a:solidFill>
                          <a:effectLst/>
                          <a:latin typeface="+mn-lt"/>
                          <a:ea typeface="+mn-ea"/>
                          <a:cs typeface="+mn-cs"/>
                        </a:rPr>
                        <a:t>El proceso de evaluación (ya sea diagnóstico, formativo o </a:t>
                      </a:r>
                      <a:r>
                        <a:rPr lang="es-ES" sz="1400" kern="1200" dirty="0" err="1" smtClean="0">
                          <a:solidFill>
                            <a:schemeClr val="dk1"/>
                          </a:solidFill>
                          <a:effectLst/>
                          <a:latin typeface="+mn-lt"/>
                          <a:ea typeface="+mn-ea"/>
                          <a:cs typeface="+mn-cs"/>
                        </a:rPr>
                        <a:t>sumativo</a:t>
                      </a:r>
                      <a:r>
                        <a:rPr lang="es-ES" sz="1400" kern="1200" dirty="0" smtClean="0">
                          <a:solidFill>
                            <a:schemeClr val="dk1"/>
                          </a:solidFill>
                          <a:effectLst/>
                          <a:latin typeface="+mn-lt"/>
                          <a:ea typeface="+mn-ea"/>
                          <a:cs typeface="+mn-cs"/>
                        </a:rPr>
                        <a:t>). </a:t>
                      </a:r>
                      <a:endParaRPr lang="es-ES" sz="1400" b="1" kern="1200" dirty="0" smtClean="0">
                        <a:solidFill>
                          <a:schemeClr val="dk1"/>
                        </a:solidFill>
                        <a:effectLst/>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 </a:t>
                      </a:r>
                      <a:endParaRPr lang="es-CO" sz="14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976992752"/>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20</a:t>
            </a:fld>
            <a:endParaRPr lang="es-CO"/>
          </a:p>
        </p:txBody>
      </p:sp>
      <p:pic>
        <p:nvPicPr>
          <p:cNvPr id="8" name="Imagen 6">
            <a:extLst>
              <a:ext uri="{FF2B5EF4-FFF2-40B4-BE49-F238E27FC236}">
                <a16:creationId xmlns:a16="http://schemas.microsoft.com/office/drawing/2014/main" xmlns="" id="{0D92304D-B6F3-084D-8C4E-5252A442E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5827513" y="3152274"/>
            <a:ext cx="3308834" cy="3206624"/>
          </a:xfrm>
          <a:prstGeom prst="rect">
            <a:avLst/>
          </a:prstGeom>
        </p:spPr>
      </p:pic>
    </p:spTree>
    <p:extLst>
      <p:ext uri="{BB962C8B-B14F-4D97-AF65-F5344CB8AC3E}">
        <p14:creationId xmlns:p14="http://schemas.microsoft.com/office/powerpoint/2010/main" val="192950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04FA78-71E5-3743-ACE3-752CC6E98FB5}"/>
              </a:ext>
            </a:extLst>
          </p:cNvPr>
          <p:cNvSpPr>
            <a:spLocks noGrp="1"/>
          </p:cNvSpPr>
          <p:nvPr>
            <p:ph type="title"/>
          </p:nvPr>
        </p:nvSpPr>
        <p:spPr>
          <a:xfrm>
            <a:off x="2255293" y="341886"/>
            <a:ext cx="7772400" cy="982800"/>
          </a:xfrm>
        </p:spPr>
        <p:txBody>
          <a:bodyPr/>
          <a:lstStyle/>
          <a:p>
            <a:r>
              <a:rPr lang="es-CO" b="1" dirty="0" smtClean="0"/>
              <a:t>ANALISIS DE RESULTADOS </a:t>
            </a:r>
            <a:endParaRPr lang="es-CO" b="1" dirty="0"/>
          </a:p>
        </p:txBody>
      </p:sp>
      <p:graphicFrame>
        <p:nvGraphicFramePr>
          <p:cNvPr id="6" name="Tabla 6">
            <a:extLst>
              <a:ext uri="{FF2B5EF4-FFF2-40B4-BE49-F238E27FC236}">
                <a16:creationId xmlns:a16="http://schemas.microsoft.com/office/drawing/2014/main" xmlns="" id="{8EFBF488-19C8-B640-B85C-A0A0DD66132F}"/>
              </a:ext>
            </a:extLst>
          </p:cNvPr>
          <p:cNvGraphicFramePr>
            <a:graphicFrameLocks noGrp="1"/>
          </p:cNvGraphicFramePr>
          <p:nvPr>
            <p:ph type="tbl" idx="1"/>
            <p:extLst>
              <p:ext uri="{D42A27DB-BD31-4B8C-83A1-F6EECF244321}">
                <p14:modId xmlns:p14="http://schemas.microsoft.com/office/powerpoint/2010/main" val="3084372"/>
              </p:ext>
            </p:extLst>
          </p:nvPr>
        </p:nvGraphicFramePr>
        <p:xfrm>
          <a:off x="387032" y="1277772"/>
          <a:ext cx="7972329" cy="4719593"/>
        </p:xfrm>
        <a:graphic>
          <a:graphicData uri="http://schemas.openxmlformats.org/drawingml/2006/table">
            <a:tbl>
              <a:tblPr firstCol="1" bandRow="1">
                <a:tableStyleId>{21E4AEA4-8DFA-4A89-87EB-49C32662AFE0}</a:tableStyleId>
              </a:tblPr>
              <a:tblGrid>
                <a:gridCol w="1234645">
                  <a:extLst>
                    <a:ext uri="{9D8B030D-6E8A-4147-A177-3AD203B41FA5}">
                      <a16:colId xmlns:a16="http://schemas.microsoft.com/office/drawing/2014/main" xmlns="" val="105495925"/>
                    </a:ext>
                  </a:extLst>
                </a:gridCol>
                <a:gridCol w="6737684">
                  <a:extLst>
                    <a:ext uri="{9D8B030D-6E8A-4147-A177-3AD203B41FA5}">
                      <a16:colId xmlns:a16="http://schemas.microsoft.com/office/drawing/2014/main" xmlns="" val="2468388734"/>
                    </a:ext>
                  </a:extLst>
                </a:gridCol>
              </a:tblGrid>
              <a:tr h="4719593">
                <a:tc>
                  <a:txBody>
                    <a:bodyPr/>
                    <a:lstStyle/>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endParaRPr lang="es-ES" sz="1800" b="1" kern="1200" dirty="0" smtClean="0">
                        <a:solidFill>
                          <a:schemeClr val="lt1"/>
                        </a:solidFill>
                        <a:effectLst/>
                        <a:latin typeface="+mn-lt"/>
                        <a:ea typeface="+mn-ea"/>
                        <a:cs typeface="+mn-cs"/>
                      </a:endParaRPr>
                    </a:p>
                    <a:p>
                      <a:pPr algn="ctr">
                        <a:lnSpc>
                          <a:spcPct val="150000"/>
                        </a:lnSpc>
                      </a:pPr>
                      <a:r>
                        <a:rPr lang="es-ES" sz="1800" b="1" kern="1200" dirty="0" smtClean="0">
                          <a:solidFill>
                            <a:schemeClr val="lt1"/>
                          </a:solidFill>
                          <a:effectLst/>
                          <a:latin typeface="+mn-lt"/>
                          <a:ea typeface="+mn-ea"/>
                          <a:cs typeface="+mn-cs"/>
                        </a:rPr>
                        <a:t>FASE </a:t>
                      </a:r>
                    </a:p>
                    <a:p>
                      <a:pPr algn="ctr">
                        <a:lnSpc>
                          <a:spcPct val="150000"/>
                        </a:lnSpc>
                      </a:pPr>
                      <a:r>
                        <a:rPr lang="es-ES" sz="1800" b="1" kern="1200" dirty="0" smtClean="0">
                          <a:solidFill>
                            <a:schemeClr val="lt1"/>
                          </a:solidFill>
                          <a:effectLst/>
                          <a:latin typeface="+mn-lt"/>
                          <a:ea typeface="+mn-ea"/>
                          <a:cs typeface="+mn-cs"/>
                        </a:rPr>
                        <a:t>ACCIÓN</a:t>
                      </a:r>
                      <a:r>
                        <a:rPr lang="es-ES" sz="1800" b="1" kern="1200" baseline="0" dirty="0" smtClean="0">
                          <a:solidFill>
                            <a:schemeClr val="lt1"/>
                          </a:solidFill>
                          <a:effectLst/>
                          <a:latin typeface="+mn-lt"/>
                          <a:ea typeface="+mn-ea"/>
                          <a:cs typeface="+mn-cs"/>
                        </a:rPr>
                        <a:t> </a:t>
                      </a:r>
                      <a:endParaRPr lang="es-CO" sz="1200" dirty="0"/>
                    </a:p>
                  </a:txBody>
                  <a:tcPr>
                    <a:solidFill>
                      <a:schemeClr val="accent3">
                        <a:lumMod val="5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CLASIFICACIÓN DE ESTRATEGIAS</a:t>
                      </a:r>
                      <a:endParaRPr lang="es-CO" sz="1400" b="1" kern="1200" dirty="0" smtClean="0">
                        <a:solidFill>
                          <a:schemeClr val="dk1"/>
                        </a:solidFill>
                        <a:effectLst/>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De acuerdo a Díaz y Hernández (1999) es posible identificar los tipos de estrategia en una secuencia de enseñanza:</a:t>
                      </a:r>
                    </a:p>
                    <a:p>
                      <a:pPr marL="0" marR="0" indent="0" algn="just" defTabSz="914400" rtl="0" eaLnBrk="1" fontAlgn="auto" latinLnBrk="0" hangingPunct="1">
                        <a:lnSpc>
                          <a:spcPct val="150000"/>
                        </a:lnSpc>
                        <a:spcBef>
                          <a:spcPts val="0"/>
                        </a:spcBef>
                        <a:spcAft>
                          <a:spcPts val="0"/>
                        </a:spcAft>
                        <a:buClrTx/>
                        <a:buSzTx/>
                        <a:buFontTx/>
                        <a:buNone/>
                        <a:tabLst/>
                        <a:defRPr/>
                      </a:pPr>
                      <a:endParaRPr lang="es-ES" sz="1400" kern="1200" dirty="0" smtClean="0">
                        <a:solidFill>
                          <a:schemeClr val="dk1"/>
                        </a:solidFill>
                        <a:effectLst/>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b="1" kern="1200" dirty="0" smtClean="0">
                          <a:solidFill>
                            <a:schemeClr val="dk1"/>
                          </a:solidFill>
                          <a:effectLst/>
                          <a:latin typeface="+mn-lt"/>
                          <a:ea typeface="+mn-ea"/>
                          <a:cs typeface="+mn-cs"/>
                        </a:rPr>
                        <a:t>P</a:t>
                      </a:r>
                      <a:r>
                        <a:rPr lang="es-ES" sz="1400" b="1" u="sng" kern="1200" dirty="0" smtClean="0">
                          <a:solidFill>
                            <a:schemeClr val="dk1"/>
                          </a:solidFill>
                          <a:effectLst/>
                          <a:latin typeface="+mn-lt"/>
                          <a:ea typeface="+mn-ea"/>
                          <a:cs typeface="+mn-cs"/>
                        </a:rPr>
                        <a:t>re-instruccionales</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“Son las reparan y alertan en relación a qué y cómo aprender, incidiendo en la activación o generación de conocimientos previos” </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b="1" u="sng" kern="1200" dirty="0" smtClean="0">
                          <a:solidFill>
                            <a:schemeClr val="dk1"/>
                          </a:solidFill>
                          <a:effectLst/>
                          <a:latin typeface="+mn-lt"/>
                          <a:ea typeface="+mn-ea"/>
                          <a:cs typeface="+mn-cs"/>
                        </a:rPr>
                        <a:t>Co-instruccionales</a:t>
                      </a:r>
                      <a:endParaRPr lang="es-CO" sz="1400" u="sng" kern="1200" dirty="0" smtClean="0">
                        <a:solidFill>
                          <a:schemeClr val="dk1"/>
                        </a:solidFill>
                        <a:effectLst/>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“Son los que apoyan los contenidos curriculares durante el proceso de enseñanza y aprendizaje, fomentando la mejora de la atención y detección de la información principal” </a:t>
                      </a:r>
                      <a:endParaRPr lang="es-ES" sz="1400" u="sng" kern="1200" dirty="0" smtClean="0">
                        <a:solidFill>
                          <a:schemeClr val="dk1"/>
                        </a:solidFill>
                        <a:effectLst/>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b="1" u="sng" kern="1200" dirty="0" smtClean="0">
                          <a:solidFill>
                            <a:schemeClr val="dk1"/>
                          </a:solidFill>
                          <a:effectLst/>
                          <a:latin typeface="+mn-lt"/>
                          <a:ea typeface="+mn-ea"/>
                          <a:cs typeface="+mn-cs"/>
                        </a:rPr>
                        <a:t>Pos-instruccionales</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“se presentan al término del episodio de enseñanza, permitiendo una visión sintética, integradora e incluso crítica del contenido” </a:t>
                      </a:r>
                      <a:endParaRPr lang="es-CO" sz="1400" u="sng"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976992752"/>
                  </a:ext>
                </a:extLst>
              </a:tr>
            </a:tbl>
          </a:graphicData>
        </a:graphic>
      </p:graphicFrame>
      <p:sp>
        <p:nvSpPr>
          <p:cNvPr id="4" name="Marcador de pie de página 3">
            <a:extLst>
              <a:ext uri="{FF2B5EF4-FFF2-40B4-BE49-F238E27FC236}">
                <a16:creationId xmlns:a16="http://schemas.microsoft.com/office/drawing/2014/main" xmlns="" id="{F698F96E-48A4-2842-8842-C37252FC8996}"/>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9E81DF17-77C4-3D48-9312-E3A5D6A8BEA8}"/>
              </a:ext>
            </a:extLst>
          </p:cNvPr>
          <p:cNvSpPr>
            <a:spLocks noGrp="1"/>
          </p:cNvSpPr>
          <p:nvPr>
            <p:ph type="sldNum" sz="quarter" idx="12"/>
          </p:nvPr>
        </p:nvSpPr>
        <p:spPr/>
        <p:txBody>
          <a:bodyPr/>
          <a:lstStyle/>
          <a:p>
            <a:fld id="{A0D7ED8E-E8F2-40C2-AF71-A534DDE5582E}" type="slidenum">
              <a:rPr lang="es-CO" smtClean="0"/>
              <a:pPr/>
              <a:t>21</a:t>
            </a:fld>
            <a:endParaRPr lang="es-CO"/>
          </a:p>
        </p:txBody>
      </p:sp>
      <p:pic>
        <p:nvPicPr>
          <p:cNvPr id="8" name="Imagen 6">
            <a:extLst>
              <a:ext uri="{FF2B5EF4-FFF2-40B4-BE49-F238E27FC236}">
                <a16:creationId xmlns:a16="http://schemas.microsoft.com/office/drawing/2014/main" xmlns="" id="{0D92304D-B6F3-084D-8C4E-5252A442E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6795889" y="4090736"/>
            <a:ext cx="2340458" cy="2268161"/>
          </a:xfrm>
          <a:prstGeom prst="rect">
            <a:avLst/>
          </a:prstGeom>
        </p:spPr>
      </p:pic>
    </p:spTree>
    <p:extLst>
      <p:ext uri="{BB962C8B-B14F-4D97-AF65-F5344CB8AC3E}">
        <p14:creationId xmlns:p14="http://schemas.microsoft.com/office/powerpoint/2010/main" val="1020797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0D92304D-B6F3-084D-8C4E-5252A442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520099" y="2854356"/>
            <a:ext cx="3616248" cy="3504542"/>
          </a:xfrm>
          <a:prstGeom prst="rect">
            <a:avLst/>
          </a:prstGeom>
        </p:spPr>
      </p:pic>
      <p:sp>
        <p:nvSpPr>
          <p:cNvPr id="2" name="Marcador de contenido 1">
            <a:extLst>
              <a:ext uri="{FF2B5EF4-FFF2-40B4-BE49-F238E27FC236}">
                <a16:creationId xmlns:a16="http://schemas.microsoft.com/office/drawing/2014/main" xmlns="" id="{57032C08-9F4D-4F46-A2D9-B89AA017A076}"/>
              </a:ext>
            </a:extLst>
          </p:cNvPr>
          <p:cNvSpPr>
            <a:spLocks noGrp="1"/>
          </p:cNvSpPr>
          <p:nvPr>
            <p:ph sz="half" idx="1"/>
          </p:nvPr>
        </p:nvSpPr>
        <p:spPr>
          <a:xfrm>
            <a:off x="665424" y="1395709"/>
            <a:ext cx="6662799" cy="4872221"/>
          </a:xfrm>
        </p:spPr>
        <p:txBody>
          <a:bodyPr>
            <a:noAutofit/>
          </a:bodyPr>
          <a:lstStyle/>
          <a:p>
            <a:pPr algn="just">
              <a:lnSpc>
                <a:spcPct val="160000"/>
              </a:lnSpc>
            </a:pPr>
            <a:r>
              <a:rPr lang="es-ES" sz="1400" dirty="0"/>
              <a:t>Abordar el primer objetivo, relacionado directamente con los componentes teórico práctico de las estrategias didácticas que desarrollen los valores ambientales, </a:t>
            </a:r>
            <a:r>
              <a:rPr lang="es-ES" sz="1400" b="1" dirty="0"/>
              <a:t>permitió encontrar muchas fortalezas teóricas para la formación de nuestras estudiantes que serán el soporte para el diseño de la cartilla con unas bases pedagógicas bien definidas. </a:t>
            </a:r>
            <a:endParaRPr lang="es-ES" sz="1400" b="1" dirty="0" smtClean="0"/>
          </a:p>
          <a:p>
            <a:pPr algn="just">
              <a:lnSpc>
                <a:spcPct val="160000"/>
              </a:lnSpc>
            </a:pPr>
            <a:endParaRPr lang="es-CO" sz="1400" b="1" dirty="0"/>
          </a:p>
          <a:p>
            <a:pPr algn="just">
              <a:lnSpc>
                <a:spcPct val="160000"/>
              </a:lnSpc>
            </a:pPr>
            <a:r>
              <a:rPr lang="es-ES" sz="1400" dirty="0"/>
              <a:t>P</a:t>
            </a:r>
            <a:r>
              <a:rPr lang="es-ES" sz="1400" dirty="0" smtClean="0"/>
              <a:t>or </a:t>
            </a:r>
            <a:r>
              <a:rPr lang="es-ES" sz="1400" dirty="0"/>
              <a:t>la situación de emergencia </a:t>
            </a:r>
            <a:r>
              <a:rPr lang="es-ES" sz="1400" dirty="0" smtClean="0"/>
              <a:t>sanitaria, la investigación se enfocó   </a:t>
            </a:r>
            <a:r>
              <a:rPr lang="es-ES" sz="1400" b="1" dirty="0" smtClean="0"/>
              <a:t>en el  </a:t>
            </a:r>
            <a:r>
              <a:rPr lang="es-ES" sz="1400" b="1" dirty="0"/>
              <a:t>diseño de una Cartilla Didáctica virtual o digital, </a:t>
            </a:r>
            <a:r>
              <a:rPr lang="es-ES" sz="1400" dirty="0"/>
              <a:t>con el fin que ellos a medida que interactúan con </a:t>
            </a:r>
            <a:r>
              <a:rPr lang="es-ES" sz="1400" dirty="0" smtClean="0"/>
              <a:t>ella, </a:t>
            </a:r>
            <a:r>
              <a:rPr lang="es-ES" sz="1400" dirty="0"/>
              <a:t>aprendan y asuman cambios en sus comportamientos frente al medio </a:t>
            </a:r>
            <a:r>
              <a:rPr lang="es-ES" sz="1400" dirty="0" smtClean="0"/>
              <a:t>ambiente</a:t>
            </a:r>
            <a:endParaRPr lang="es-ES" sz="1400" b="1" dirty="0">
              <a:solidFill>
                <a:prstClr val="black"/>
              </a:solidFill>
            </a:endParaRPr>
          </a:p>
          <a:p>
            <a:pPr algn="just">
              <a:lnSpc>
                <a:spcPct val="160000"/>
              </a:lnSpc>
            </a:pPr>
            <a:r>
              <a:rPr lang="es-ES" sz="1400" dirty="0"/>
              <a:t>P</a:t>
            </a:r>
            <a:r>
              <a:rPr lang="es-ES" sz="1400" dirty="0" smtClean="0"/>
              <a:t>ara </a:t>
            </a:r>
            <a:r>
              <a:rPr lang="es-ES" sz="1400" dirty="0"/>
              <a:t>el siguiente semestre se abordaran los objetivos restantes.</a:t>
            </a:r>
            <a:endParaRPr lang="es-CO" sz="1400" dirty="0"/>
          </a:p>
          <a:p>
            <a:pPr algn="just">
              <a:lnSpc>
                <a:spcPct val="160000"/>
              </a:lnSpc>
            </a:pPr>
            <a:endParaRPr lang="x-none" sz="1400" b="1" dirty="0">
              <a:solidFill>
                <a:prstClr val="black"/>
              </a:solidFill>
            </a:endParaRPr>
          </a:p>
        </p:txBody>
      </p:sp>
      <p:sp>
        <p:nvSpPr>
          <p:cNvPr id="4" name="Marcador de pie de página 3">
            <a:extLst>
              <a:ext uri="{FF2B5EF4-FFF2-40B4-BE49-F238E27FC236}">
                <a16:creationId xmlns:a16="http://schemas.microsoft.com/office/drawing/2014/main" xmlns="" id="{73DDA6B0-15E4-6A49-A2B1-2527722825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B2359B96-A985-0948-837E-0C62418EB820}"/>
              </a:ext>
            </a:extLst>
          </p:cNvPr>
          <p:cNvSpPr>
            <a:spLocks noGrp="1"/>
          </p:cNvSpPr>
          <p:nvPr>
            <p:ph type="sldNum" sz="quarter" idx="12"/>
          </p:nvPr>
        </p:nvSpPr>
        <p:spPr/>
        <p:txBody>
          <a:bodyPr/>
          <a:lstStyle/>
          <a:p>
            <a:fld id="{A0D7ED8E-E8F2-40C2-AF71-A534DDE5582E}" type="slidenum">
              <a:rPr lang="es-CO" smtClean="0"/>
              <a:pPr/>
              <a:t>22</a:t>
            </a:fld>
            <a:endParaRPr lang="es-CO"/>
          </a:p>
        </p:txBody>
      </p:sp>
      <p:sp>
        <p:nvSpPr>
          <p:cNvPr id="6" name="Título 5">
            <a:extLst>
              <a:ext uri="{FF2B5EF4-FFF2-40B4-BE49-F238E27FC236}">
                <a16:creationId xmlns:a16="http://schemas.microsoft.com/office/drawing/2014/main" xmlns="" id="{CC7C69C1-EC3B-2644-BB9C-D5F9B22F22AA}"/>
              </a:ext>
            </a:extLst>
          </p:cNvPr>
          <p:cNvSpPr>
            <a:spLocks noGrp="1"/>
          </p:cNvSpPr>
          <p:nvPr>
            <p:ph type="title"/>
          </p:nvPr>
        </p:nvSpPr>
        <p:spPr>
          <a:xfrm>
            <a:off x="2303952" y="321941"/>
            <a:ext cx="7886700" cy="982800"/>
          </a:xfrm>
        </p:spPr>
        <p:txBody>
          <a:bodyPr/>
          <a:lstStyle/>
          <a:p>
            <a:r>
              <a:rPr lang="es-CO" b="1" dirty="0" smtClean="0"/>
              <a:t>Discusión de resultados</a:t>
            </a:r>
            <a:endParaRPr lang="es-CO" dirty="0"/>
          </a:p>
        </p:txBody>
      </p:sp>
      <p:sp>
        <p:nvSpPr>
          <p:cNvPr id="8" name="Rectángulo 7"/>
          <p:cNvSpPr/>
          <p:nvPr/>
        </p:nvSpPr>
        <p:spPr>
          <a:xfrm>
            <a:off x="359057" y="4700541"/>
            <a:ext cx="7499445" cy="822789"/>
          </a:xfrm>
          <a:prstGeom prst="rect">
            <a:avLst/>
          </a:prstGeom>
        </p:spPr>
        <p:txBody>
          <a:bodyPr wrap="square">
            <a:spAutoFit/>
          </a:bodyPr>
          <a:lstStyle/>
          <a:p>
            <a:pPr algn="just">
              <a:lnSpc>
                <a:spcPct val="160000"/>
              </a:lnSpc>
              <a:spcAft>
                <a:spcPts val="800"/>
              </a:spcAft>
            </a:pPr>
            <a:endParaRPr lang="es-CO" dirty="0" smtClean="0">
              <a:solidFill>
                <a:schemeClr val="tx1">
                  <a:lumMod val="50000"/>
                </a:schemeClr>
              </a:solidFill>
              <a:ea typeface="Calibri" panose="020F0502020204030204" pitchFamily="34" charset="0"/>
              <a:cs typeface="Times New Roman" panose="02020603050405020304" pitchFamily="18" charset="0"/>
            </a:endParaRPr>
          </a:p>
          <a:p>
            <a:pPr algn="just">
              <a:spcAft>
                <a:spcPts val="800"/>
              </a:spcAft>
            </a:pPr>
            <a:r>
              <a:rPr lang="x-none" sz="1200" b="1" dirty="0" smtClean="0">
                <a:solidFill>
                  <a:schemeClr val="accent2"/>
                </a:solidFill>
                <a:ea typeface="Calibri" panose="020F0502020204030204" pitchFamily="34" charset="0"/>
                <a:cs typeface="Times New Roman" panose="02020603050405020304" pitchFamily="18" charset="0"/>
              </a:rPr>
              <a:t> </a:t>
            </a:r>
            <a:endParaRPr lang="x-none" sz="1200" b="1" dirty="0">
              <a:solidFill>
                <a:schemeClr val="accent2"/>
              </a:solidFill>
            </a:endParaRPr>
          </a:p>
        </p:txBody>
      </p:sp>
    </p:spTree>
    <p:extLst>
      <p:ext uri="{BB962C8B-B14F-4D97-AF65-F5344CB8AC3E}">
        <p14:creationId xmlns:p14="http://schemas.microsoft.com/office/powerpoint/2010/main" val="3863474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0D92304D-B6F3-084D-8C4E-5252A442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520099" y="2854356"/>
            <a:ext cx="3616248" cy="3504542"/>
          </a:xfrm>
          <a:prstGeom prst="rect">
            <a:avLst/>
          </a:prstGeom>
        </p:spPr>
      </p:pic>
      <p:sp>
        <p:nvSpPr>
          <p:cNvPr id="2" name="Marcador de contenido 1">
            <a:extLst>
              <a:ext uri="{FF2B5EF4-FFF2-40B4-BE49-F238E27FC236}">
                <a16:creationId xmlns:a16="http://schemas.microsoft.com/office/drawing/2014/main" xmlns="" id="{57032C08-9F4D-4F46-A2D9-B89AA017A076}"/>
              </a:ext>
            </a:extLst>
          </p:cNvPr>
          <p:cNvSpPr>
            <a:spLocks noGrp="1"/>
          </p:cNvSpPr>
          <p:nvPr>
            <p:ph sz="half" idx="1"/>
          </p:nvPr>
        </p:nvSpPr>
        <p:spPr>
          <a:xfrm>
            <a:off x="665424" y="1395709"/>
            <a:ext cx="7506976" cy="4872221"/>
          </a:xfrm>
        </p:spPr>
        <p:txBody>
          <a:bodyPr>
            <a:noAutofit/>
          </a:bodyPr>
          <a:lstStyle/>
          <a:p>
            <a:pPr algn="just">
              <a:lnSpc>
                <a:spcPct val="160000"/>
              </a:lnSpc>
            </a:pPr>
            <a:r>
              <a:rPr lang="es-ES" sz="1400" dirty="0" smtClean="0"/>
              <a:t>Los resultados </a:t>
            </a:r>
            <a:r>
              <a:rPr lang="es-ES" sz="1400" dirty="0"/>
              <a:t>del primer objetivo, permitirán diseñar estrategias encaminadas al campo disciplinar correspondiente y a tener muy presente la intencionalidad pedagógica, es decir qué objetivo se desea alcanzar y qué actividades pedagógicas debe realizar el estudiante para lograrlo.</a:t>
            </a:r>
            <a:endParaRPr lang="es-CO" sz="1400" dirty="0"/>
          </a:p>
          <a:p>
            <a:pPr algn="just">
              <a:lnSpc>
                <a:spcPct val="160000"/>
              </a:lnSpc>
            </a:pPr>
            <a:endParaRPr lang="x-none" sz="1400" b="1" dirty="0">
              <a:solidFill>
                <a:prstClr val="black"/>
              </a:solidFill>
            </a:endParaRPr>
          </a:p>
        </p:txBody>
      </p:sp>
      <p:sp>
        <p:nvSpPr>
          <p:cNvPr id="4" name="Marcador de pie de página 3">
            <a:extLst>
              <a:ext uri="{FF2B5EF4-FFF2-40B4-BE49-F238E27FC236}">
                <a16:creationId xmlns:a16="http://schemas.microsoft.com/office/drawing/2014/main" xmlns="" id="{73DDA6B0-15E4-6A49-A2B1-2527722825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B2359B96-A985-0948-837E-0C62418EB820}"/>
              </a:ext>
            </a:extLst>
          </p:cNvPr>
          <p:cNvSpPr>
            <a:spLocks noGrp="1"/>
          </p:cNvSpPr>
          <p:nvPr>
            <p:ph type="sldNum" sz="quarter" idx="12"/>
          </p:nvPr>
        </p:nvSpPr>
        <p:spPr/>
        <p:txBody>
          <a:bodyPr/>
          <a:lstStyle/>
          <a:p>
            <a:fld id="{A0D7ED8E-E8F2-40C2-AF71-A534DDE5582E}" type="slidenum">
              <a:rPr lang="es-CO" smtClean="0"/>
              <a:pPr/>
              <a:t>23</a:t>
            </a:fld>
            <a:endParaRPr lang="es-CO"/>
          </a:p>
        </p:txBody>
      </p:sp>
      <p:sp>
        <p:nvSpPr>
          <p:cNvPr id="6" name="Título 5">
            <a:extLst>
              <a:ext uri="{FF2B5EF4-FFF2-40B4-BE49-F238E27FC236}">
                <a16:creationId xmlns:a16="http://schemas.microsoft.com/office/drawing/2014/main" xmlns="" id="{CC7C69C1-EC3B-2644-BB9C-D5F9B22F22AA}"/>
              </a:ext>
            </a:extLst>
          </p:cNvPr>
          <p:cNvSpPr>
            <a:spLocks noGrp="1"/>
          </p:cNvSpPr>
          <p:nvPr>
            <p:ph type="title"/>
          </p:nvPr>
        </p:nvSpPr>
        <p:spPr>
          <a:xfrm>
            <a:off x="767673" y="321941"/>
            <a:ext cx="7886700" cy="982800"/>
          </a:xfrm>
        </p:spPr>
        <p:txBody>
          <a:bodyPr/>
          <a:lstStyle/>
          <a:p>
            <a:pPr algn="ctr"/>
            <a:r>
              <a:rPr lang="es-CO" dirty="0" smtClean="0"/>
              <a:t>Conclusión </a:t>
            </a:r>
            <a:endParaRPr lang="es-CO" dirty="0"/>
          </a:p>
        </p:txBody>
      </p:sp>
      <p:sp>
        <p:nvSpPr>
          <p:cNvPr id="8" name="Rectángulo 7"/>
          <p:cNvSpPr/>
          <p:nvPr/>
        </p:nvSpPr>
        <p:spPr>
          <a:xfrm>
            <a:off x="359057" y="4700541"/>
            <a:ext cx="7499445" cy="822789"/>
          </a:xfrm>
          <a:prstGeom prst="rect">
            <a:avLst/>
          </a:prstGeom>
        </p:spPr>
        <p:txBody>
          <a:bodyPr wrap="square">
            <a:spAutoFit/>
          </a:bodyPr>
          <a:lstStyle/>
          <a:p>
            <a:pPr algn="just">
              <a:lnSpc>
                <a:spcPct val="160000"/>
              </a:lnSpc>
              <a:spcAft>
                <a:spcPts val="800"/>
              </a:spcAft>
            </a:pPr>
            <a:endParaRPr lang="es-CO" dirty="0" smtClean="0">
              <a:solidFill>
                <a:schemeClr val="tx1">
                  <a:lumMod val="50000"/>
                </a:schemeClr>
              </a:solidFill>
              <a:ea typeface="Calibri" panose="020F0502020204030204" pitchFamily="34" charset="0"/>
              <a:cs typeface="Times New Roman" panose="02020603050405020304" pitchFamily="18" charset="0"/>
            </a:endParaRPr>
          </a:p>
          <a:p>
            <a:pPr algn="just">
              <a:spcAft>
                <a:spcPts val="800"/>
              </a:spcAft>
            </a:pPr>
            <a:r>
              <a:rPr lang="x-none" sz="1200" b="1" dirty="0" smtClean="0">
                <a:solidFill>
                  <a:schemeClr val="accent2"/>
                </a:solidFill>
                <a:ea typeface="Calibri" panose="020F0502020204030204" pitchFamily="34" charset="0"/>
                <a:cs typeface="Times New Roman" panose="02020603050405020304" pitchFamily="18" charset="0"/>
              </a:rPr>
              <a:t> </a:t>
            </a:r>
            <a:endParaRPr lang="x-none" sz="1200" b="1" dirty="0">
              <a:solidFill>
                <a:schemeClr val="accent2"/>
              </a:solidFill>
            </a:endParaRPr>
          </a:p>
        </p:txBody>
      </p:sp>
    </p:spTree>
    <p:extLst>
      <p:ext uri="{BB962C8B-B14F-4D97-AF65-F5344CB8AC3E}">
        <p14:creationId xmlns:p14="http://schemas.microsoft.com/office/powerpoint/2010/main" val="4267454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xmlns="" id="{0D92304D-B6F3-084D-8C4E-5252A442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520099" y="2854356"/>
            <a:ext cx="3616248" cy="3504542"/>
          </a:xfrm>
          <a:prstGeom prst="rect">
            <a:avLst/>
          </a:prstGeom>
        </p:spPr>
      </p:pic>
      <p:sp>
        <p:nvSpPr>
          <p:cNvPr id="4" name="Marcador de pie de página 3">
            <a:extLst>
              <a:ext uri="{FF2B5EF4-FFF2-40B4-BE49-F238E27FC236}">
                <a16:creationId xmlns:a16="http://schemas.microsoft.com/office/drawing/2014/main" xmlns="" id="{73DDA6B0-15E4-6A49-A2B1-2527722825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B2359B96-A985-0948-837E-0C62418EB820}"/>
              </a:ext>
            </a:extLst>
          </p:cNvPr>
          <p:cNvSpPr>
            <a:spLocks noGrp="1"/>
          </p:cNvSpPr>
          <p:nvPr>
            <p:ph type="sldNum" sz="quarter" idx="12"/>
          </p:nvPr>
        </p:nvSpPr>
        <p:spPr/>
        <p:txBody>
          <a:bodyPr/>
          <a:lstStyle/>
          <a:p>
            <a:fld id="{A0D7ED8E-E8F2-40C2-AF71-A534DDE5582E}" type="slidenum">
              <a:rPr lang="es-CO" smtClean="0"/>
              <a:pPr/>
              <a:t>24</a:t>
            </a:fld>
            <a:endParaRPr lang="es-CO"/>
          </a:p>
        </p:txBody>
      </p:sp>
      <p:sp>
        <p:nvSpPr>
          <p:cNvPr id="6" name="Título 5">
            <a:extLst>
              <a:ext uri="{FF2B5EF4-FFF2-40B4-BE49-F238E27FC236}">
                <a16:creationId xmlns:a16="http://schemas.microsoft.com/office/drawing/2014/main" xmlns="" id="{CC7C69C1-EC3B-2644-BB9C-D5F9B22F22AA}"/>
              </a:ext>
            </a:extLst>
          </p:cNvPr>
          <p:cNvSpPr>
            <a:spLocks noGrp="1"/>
          </p:cNvSpPr>
          <p:nvPr>
            <p:ph type="title"/>
          </p:nvPr>
        </p:nvSpPr>
        <p:spPr>
          <a:xfrm>
            <a:off x="285700" y="2840930"/>
            <a:ext cx="7886700" cy="982800"/>
          </a:xfrm>
        </p:spPr>
        <p:txBody>
          <a:bodyPr/>
          <a:lstStyle/>
          <a:p>
            <a:pPr algn="ctr"/>
            <a:r>
              <a:rPr lang="es-CO" sz="16600" dirty="0" smtClean="0"/>
              <a:t>anexos </a:t>
            </a:r>
            <a:endParaRPr lang="es-CO" sz="16600" dirty="0"/>
          </a:p>
        </p:txBody>
      </p:sp>
      <p:sp>
        <p:nvSpPr>
          <p:cNvPr id="8" name="Rectángulo 7"/>
          <p:cNvSpPr/>
          <p:nvPr/>
        </p:nvSpPr>
        <p:spPr>
          <a:xfrm>
            <a:off x="359057" y="4700541"/>
            <a:ext cx="7499445" cy="822789"/>
          </a:xfrm>
          <a:prstGeom prst="rect">
            <a:avLst/>
          </a:prstGeom>
        </p:spPr>
        <p:txBody>
          <a:bodyPr wrap="square">
            <a:spAutoFit/>
          </a:bodyPr>
          <a:lstStyle/>
          <a:p>
            <a:pPr algn="just">
              <a:lnSpc>
                <a:spcPct val="160000"/>
              </a:lnSpc>
              <a:spcAft>
                <a:spcPts val="800"/>
              </a:spcAft>
            </a:pPr>
            <a:endParaRPr lang="es-CO" dirty="0" smtClean="0">
              <a:solidFill>
                <a:schemeClr val="tx1">
                  <a:lumMod val="50000"/>
                </a:schemeClr>
              </a:solidFill>
              <a:ea typeface="Calibri" panose="020F0502020204030204" pitchFamily="34" charset="0"/>
              <a:cs typeface="Times New Roman" panose="02020603050405020304" pitchFamily="18" charset="0"/>
            </a:endParaRPr>
          </a:p>
          <a:p>
            <a:pPr algn="just">
              <a:spcAft>
                <a:spcPts val="800"/>
              </a:spcAft>
            </a:pPr>
            <a:r>
              <a:rPr lang="x-none" sz="1200" b="1" dirty="0" smtClean="0">
                <a:solidFill>
                  <a:schemeClr val="accent2"/>
                </a:solidFill>
                <a:ea typeface="Calibri" panose="020F0502020204030204" pitchFamily="34" charset="0"/>
                <a:cs typeface="Times New Roman" panose="02020603050405020304" pitchFamily="18" charset="0"/>
              </a:rPr>
              <a:t> </a:t>
            </a:r>
            <a:endParaRPr lang="x-none" sz="1200" b="1" dirty="0">
              <a:solidFill>
                <a:schemeClr val="accent2"/>
              </a:solidFill>
            </a:endParaRPr>
          </a:p>
        </p:txBody>
      </p:sp>
    </p:spTree>
    <p:extLst>
      <p:ext uri="{BB962C8B-B14F-4D97-AF65-F5344CB8AC3E}">
        <p14:creationId xmlns:p14="http://schemas.microsoft.com/office/powerpoint/2010/main" val="93926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BBF90E83-6A60-1A4A-B535-43B92ABDE731}"/>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xmlns="" id="{BE83B9E9-D268-E948-B5A0-8206A4C71D48}"/>
              </a:ext>
            </a:extLst>
          </p:cNvPr>
          <p:cNvSpPr>
            <a:spLocks noGrp="1"/>
          </p:cNvSpPr>
          <p:nvPr>
            <p:ph type="sldNum" sz="quarter" idx="12"/>
          </p:nvPr>
        </p:nvSpPr>
        <p:spPr/>
        <p:txBody>
          <a:bodyPr/>
          <a:lstStyle/>
          <a:p>
            <a:fld id="{A0D7ED8E-E8F2-40C2-AF71-A534DDE5582E}" type="slidenum">
              <a:rPr lang="es-CO" smtClean="0"/>
              <a:pPr/>
              <a:t>25</a:t>
            </a:fld>
            <a:endParaRPr lang="es-CO"/>
          </a:p>
        </p:txBody>
      </p:sp>
      <p:pic>
        <p:nvPicPr>
          <p:cNvPr id="5" name="Imagen 7">
            <a:extLst>
              <a:ext uri="{FF2B5EF4-FFF2-40B4-BE49-F238E27FC236}">
                <a16:creationId xmlns:a16="http://schemas.microsoft.com/office/drawing/2014/main" xmlns="" id="{0FE0E451-5BA3-284D-9314-D7D8FBB1A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9150" cy="4262136"/>
          </a:xfrm>
          <a:prstGeom prst="rect">
            <a:avLst/>
          </a:prstGeom>
        </p:spPr>
      </p:pic>
      <p:pic>
        <p:nvPicPr>
          <p:cNvPr id="8" name="Imagen 6">
            <a:extLst>
              <a:ext uri="{FF2B5EF4-FFF2-40B4-BE49-F238E27FC236}">
                <a16:creationId xmlns:a16="http://schemas.microsoft.com/office/drawing/2014/main" xmlns="" id="{0D92304D-B6F3-084D-8C4E-5252A442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520099" y="2867782"/>
            <a:ext cx="3616248" cy="3504542"/>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034" y="577990"/>
            <a:ext cx="1873407" cy="2576944"/>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2857"/>
          <a:stretch/>
        </p:blipFill>
        <p:spPr>
          <a:xfrm>
            <a:off x="3677940" y="3505929"/>
            <a:ext cx="3467614" cy="2246607"/>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367" y="3434707"/>
            <a:ext cx="2344923" cy="2094494"/>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159" y="501792"/>
            <a:ext cx="2121535" cy="2431123"/>
          </a:xfrm>
          <a:prstGeom prst="rect">
            <a:avLst/>
          </a:prstGeom>
        </p:spPr>
      </p:pic>
      <p:pic>
        <p:nvPicPr>
          <p:cNvPr id="11" name="Imagen 10"/>
          <p:cNvPicPr>
            <a:picLocks noChangeAspect="1"/>
          </p:cNvPicPr>
          <p:nvPr/>
        </p:nvPicPr>
        <p:blipFill rotWithShape="1">
          <a:blip r:embed="rId7"/>
          <a:srcRect l="28461" t="24293" r="30011" b="28602"/>
          <a:stretch/>
        </p:blipFill>
        <p:spPr>
          <a:xfrm>
            <a:off x="6185916" y="723821"/>
            <a:ext cx="2875956" cy="1834067"/>
          </a:xfrm>
          <a:prstGeom prst="rect">
            <a:avLst/>
          </a:prstGeom>
        </p:spPr>
      </p:pic>
    </p:spTree>
    <p:extLst>
      <p:ext uri="{BB962C8B-B14F-4D97-AF65-F5344CB8AC3E}">
        <p14:creationId xmlns:p14="http://schemas.microsoft.com/office/powerpoint/2010/main" val="160415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7">
            <a:extLst>
              <a:ext uri="{FF2B5EF4-FFF2-40B4-BE49-F238E27FC236}">
                <a16:creationId xmlns:a16="http://schemas.microsoft.com/office/drawing/2014/main" xmlns="" id="{0FE0E451-5BA3-284D-9314-D7D8FBB1A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9150" cy="4262136"/>
          </a:xfrm>
          <a:prstGeom prst="rect">
            <a:avLst/>
          </a:prstGeom>
        </p:spPr>
      </p:pic>
      <p:sp>
        <p:nvSpPr>
          <p:cNvPr id="2" name="Marcador de pie de página 1"/>
          <p:cNvSpPr>
            <a:spLocks noGrp="1"/>
          </p:cNvSpPr>
          <p:nvPr>
            <p:ph type="ftr" sz="quarter" idx="11"/>
          </p:nvPr>
        </p:nvSpPr>
        <p:spPr/>
        <p:txBody>
          <a:bodyPr/>
          <a:lstStyle/>
          <a:p>
            <a:endParaRPr lang="es-ES"/>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26</a:t>
            </a:fld>
            <a:endParaRPr lang="es-CO"/>
          </a:p>
        </p:txBody>
      </p:sp>
      <p:sp>
        <p:nvSpPr>
          <p:cNvPr id="4" name="Rectángulo 3"/>
          <p:cNvSpPr/>
          <p:nvPr/>
        </p:nvSpPr>
        <p:spPr>
          <a:xfrm>
            <a:off x="1394316" y="1305851"/>
            <a:ext cx="7571555" cy="499624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1200" dirty="0">
                <a:solidFill>
                  <a:schemeClr val="tx2"/>
                </a:solidFill>
                <a:latin typeface="+mn-lt"/>
                <a:ea typeface="Calibri" panose="020F0502020204030204" pitchFamily="34" charset="0"/>
                <a:cs typeface="Times New Roman" panose="02020603050405020304" pitchFamily="18" charset="0"/>
              </a:rPr>
              <a:t>Ley 115 (1994), Ley General de Educación, Congreso de la República 8 de febrero 1994.</a:t>
            </a:r>
            <a:endParaRPr lang="en-US" sz="1200" dirty="0">
              <a:solidFill>
                <a:schemeClr val="tx2"/>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tx2"/>
                </a:solidFill>
                <a:latin typeface="+mn-lt"/>
                <a:ea typeface="Calibri" panose="020F0502020204030204" pitchFamily="34" charset="0"/>
                <a:cs typeface="Times New Roman" panose="02020603050405020304" pitchFamily="18" charset="0"/>
              </a:rPr>
              <a:t>Decreto 1743 (1994), Proyecto de Educación ambiental, Ministerio de Educación Nacional 5 de agosto de 1994</a:t>
            </a:r>
            <a:endParaRPr lang="x-none" sz="1200" dirty="0">
              <a:solidFill>
                <a:schemeClr val="tx2"/>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rPr>
              <a:t>Ley 99 (1993), Creación del Ministerio del Medio Ambiente, Secretaría del Senado 22 de Diciembre de 1993</a:t>
            </a: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rPr>
              <a:t>Decreto 1865 (1994), Gestión ambiental, Minesterio del Medio Ambiente 5 de agosto de 1994</a:t>
            </a: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rPr>
              <a:t>Ley 388 (1997), Ley de ordenamiento territorial, Secretaría del Senado 24 de julio de 1997</a:t>
            </a: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rPr>
              <a:t>Decreto 1200 (2004), Instrumentos de Planificación Ambiental, Ministerio del Ambiente 20 de Abril de 2004</a:t>
            </a: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rPr>
              <a:t>Ley 1250 (2008), Comparendo ambiental, Secretaría del Senado 19 de Diciembre de 2008</a:t>
            </a: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rPr>
              <a:t>Ley 1250 (2008), Educación ambiental, Ministerio del Ambiente 27 de noviembre de 2008 </a:t>
            </a: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hlinkClick r:id="rId3"/>
              </a:rPr>
              <a:t>https://planetasaludableblog.wordpress.com/2016/12/08/valores-ambientales/</a:t>
            </a:r>
            <a:endParaRPr lang="x-none" sz="1200" dirty="0">
              <a:solidFill>
                <a:schemeClr val="tx2"/>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x-none" sz="1200" dirty="0">
                <a:solidFill>
                  <a:schemeClr val="tx2"/>
                </a:solidFill>
                <a:latin typeface="+mn-lt"/>
                <a:ea typeface="Calibri" panose="020F0502020204030204" pitchFamily="34" charset="0"/>
                <a:cs typeface="Times New Roman" panose="02020603050405020304" pitchFamily="18" charset="0"/>
                <a:hlinkClick r:id="rId4"/>
              </a:rPr>
              <a:t>https://www.google.com/amps/s/lamenteesmaravillosa.com/cuales-son-los-valores-ambientales/amp/</a:t>
            </a:r>
            <a:r>
              <a:rPr lang="x-none" sz="1200" dirty="0">
                <a:solidFill>
                  <a:schemeClr val="tx2"/>
                </a:solidFill>
                <a:latin typeface="+mn-lt"/>
                <a:ea typeface="Calibri" panose="020F0502020204030204" pitchFamily="34" charset="0"/>
                <a:cs typeface="Times New Roman" panose="02020603050405020304" pitchFamily="18" charset="0"/>
              </a:rPr>
              <a:t> </a:t>
            </a:r>
          </a:p>
          <a:p>
            <a:pPr marL="285750" indent="-285750" algn="just">
              <a:lnSpc>
                <a:spcPct val="150000"/>
              </a:lnSpc>
              <a:spcAft>
                <a:spcPts val="800"/>
              </a:spcAft>
              <a:buFont typeface="Arial" panose="020B0604020202020204" pitchFamily="34" charset="0"/>
              <a:buChar char="•"/>
            </a:pPr>
            <a:endParaRPr lang="en-US" sz="1200" b="1" dirty="0">
              <a:solidFill>
                <a:schemeClr val="bg2">
                  <a:lumMod val="10000"/>
                </a:schemeClr>
              </a:solidFill>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253FDC25-15D8-5C4C-B125-706DBF304796}"/>
              </a:ext>
            </a:extLst>
          </p:cNvPr>
          <p:cNvSpPr txBox="1"/>
          <p:nvPr/>
        </p:nvSpPr>
        <p:spPr>
          <a:xfrm>
            <a:off x="3811296" y="616136"/>
            <a:ext cx="7418812" cy="646331"/>
          </a:xfrm>
          <a:prstGeom prst="rect">
            <a:avLst/>
          </a:prstGeom>
          <a:noFill/>
        </p:spPr>
        <p:txBody>
          <a:bodyPr wrap="square" rtlCol="0">
            <a:spAutoFit/>
          </a:bodyPr>
          <a:lstStyle/>
          <a:p>
            <a:pPr algn="l"/>
            <a:r>
              <a:rPr lang="x-none" sz="3600" b="1" dirty="0">
                <a:solidFill>
                  <a:srgbClr val="F7941D"/>
                </a:solidFill>
                <a:latin typeface="+mj-lt"/>
              </a:rPr>
              <a:t>Referencias bibliográficas </a:t>
            </a:r>
            <a:endParaRPr lang="es-CO" sz="3600" b="1" dirty="0">
              <a:solidFill>
                <a:srgbClr val="F7941D"/>
              </a:solidFill>
              <a:latin typeface="+mj-lt"/>
            </a:endParaRPr>
          </a:p>
        </p:txBody>
      </p:sp>
    </p:spTree>
    <p:extLst>
      <p:ext uri="{BB962C8B-B14F-4D97-AF65-F5344CB8AC3E}">
        <p14:creationId xmlns:p14="http://schemas.microsoft.com/office/powerpoint/2010/main" val="3766703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7">
            <a:extLst>
              <a:ext uri="{FF2B5EF4-FFF2-40B4-BE49-F238E27FC236}">
                <a16:creationId xmlns:a16="http://schemas.microsoft.com/office/drawing/2014/main" xmlns="" id="{0FE0E451-5BA3-284D-9314-D7D8FBB1A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9150" cy="4262136"/>
          </a:xfrm>
          <a:prstGeom prst="rect">
            <a:avLst/>
          </a:prstGeom>
        </p:spPr>
      </p:pic>
      <p:sp>
        <p:nvSpPr>
          <p:cNvPr id="2" name="Marcador de pie de página 1"/>
          <p:cNvSpPr>
            <a:spLocks noGrp="1"/>
          </p:cNvSpPr>
          <p:nvPr>
            <p:ph type="ftr" sz="quarter" idx="11"/>
          </p:nvPr>
        </p:nvSpPr>
        <p:spPr/>
        <p:txBody>
          <a:bodyPr/>
          <a:lstStyle/>
          <a:p>
            <a:endParaRPr lang="es-ES"/>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27</a:t>
            </a:fld>
            <a:endParaRPr lang="es-CO"/>
          </a:p>
        </p:txBody>
      </p:sp>
      <p:sp>
        <p:nvSpPr>
          <p:cNvPr id="5" name="Rectángulo 4"/>
          <p:cNvSpPr/>
          <p:nvPr/>
        </p:nvSpPr>
        <p:spPr>
          <a:xfrm>
            <a:off x="1104405" y="1459986"/>
            <a:ext cx="7853811" cy="410029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Alonso-Tapia, J. (1997). Motivar para el aprendizaje: teoría y aprendizaje. España: EDEBÉ.</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Decreto 1743 (1994), Proyecto de Educación ambiental, Ministerio de Educación Nacional 5 de agosto de 1994</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Díaz, F. (1998). Una aportación a la didáctica de la historia. La enseñanza-aprendizaje de habilidades cognitivas en el bachillerato. Perfiles Educativos, núm. 82, octubre-di, 1998 Instituto de Investigaciones sobre la Universidad y la Educación Distrito Federal, México.</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Díaz, F. y Hernández, G. (1999). Estrategias docentes para un aprendizaje significativo. Una interpretación constructivista. México: McGraw-Hill.</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Jackson, P. (2000). Acerca de saber enseñar. Práctica de Enseñanza. Buenos Aires: </a:t>
            </a:r>
            <a:r>
              <a:rPr lang="es-ES" sz="1200" dirty="0" err="1">
                <a:solidFill>
                  <a:schemeClr val="bg2">
                    <a:lumMod val="10000"/>
                  </a:schemeClr>
                </a:solidFill>
                <a:latin typeface="+mn-lt"/>
                <a:ea typeface="Calibri" panose="020F0502020204030204" pitchFamily="34" charset="0"/>
                <a:cs typeface="Times New Roman" panose="02020603050405020304" pitchFamily="18" charset="0"/>
              </a:rPr>
              <a:t>Amorrortu</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Ley 115 (1994), Ley General de Educación, Congreso de la República 8 de febrero 1994.</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err="1">
                <a:solidFill>
                  <a:schemeClr val="bg2">
                    <a:lumMod val="10000"/>
                  </a:schemeClr>
                </a:solidFill>
                <a:latin typeface="+mn-lt"/>
                <a:ea typeface="Calibri" panose="020F0502020204030204" pitchFamily="34" charset="0"/>
                <a:cs typeface="Times New Roman" panose="02020603050405020304" pitchFamily="18" charset="0"/>
              </a:rPr>
              <a:t>Monereo</a:t>
            </a:r>
            <a:r>
              <a:rPr lang="es-ES" sz="1200" dirty="0">
                <a:solidFill>
                  <a:schemeClr val="bg2">
                    <a:lumMod val="10000"/>
                  </a:schemeClr>
                </a:solidFill>
                <a:latin typeface="+mn-lt"/>
                <a:ea typeface="Calibri" panose="020F0502020204030204" pitchFamily="34" charset="0"/>
                <a:cs typeface="Times New Roman" panose="02020603050405020304" pitchFamily="18" charset="0"/>
              </a:rPr>
              <a:t>, C. (2001): Estrategias de enseñanza y aprendizaje. Barcelona: Grao.</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S" sz="1200" dirty="0">
                <a:solidFill>
                  <a:schemeClr val="bg2">
                    <a:lumMod val="10000"/>
                  </a:schemeClr>
                </a:solidFill>
                <a:latin typeface="+mn-lt"/>
                <a:ea typeface="Calibri" panose="020F0502020204030204" pitchFamily="34" charset="0"/>
                <a:cs typeface="Times New Roman" panose="02020603050405020304" pitchFamily="18" charset="0"/>
              </a:rPr>
              <a:t>Negrete, J.A. (2010). Estrategias para el aprendizaje. México: LIMUSA.</a:t>
            </a:r>
            <a:endParaRPr lang="es-CO" sz="1200" dirty="0">
              <a:solidFill>
                <a:schemeClr val="bg2">
                  <a:lumMod val="10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94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xmlns="" id="{BBF90E83-6A60-1A4A-B535-43B92ABDE731}"/>
              </a:ext>
            </a:extLst>
          </p:cNvPr>
          <p:cNvSpPr>
            <a:spLocks noGrp="1"/>
          </p:cNvSpPr>
          <p:nvPr>
            <p:ph type="ftr" sz="quarter" idx="11"/>
          </p:nvPr>
        </p:nvSpPr>
        <p:spPr/>
        <p:txBody>
          <a:bodyPr/>
          <a:lstStyle/>
          <a:p>
            <a:endParaRPr lang="es-ES"/>
          </a:p>
        </p:txBody>
      </p:sp>
      <p:sp>
        <p:nvSpPr>
          <p:cNvPr id="3" name="Marcador de número de diapositiva 2">
            <a:extLst>
              <a:ext uri="{FF2B5EF4-FFF2-40B4-BE49-F238E27FC236}">
                <a16:creationId xmlns:a16="http://schemas.microsoft.com/office/drawing/2014/main" xmlns="" id="{BE83B9E9-D268-E948-B5A0-8206A4C71D48}"/>
              </a:ext>
            </a:extLst>
          </p:cNvPr>
          <p:cNvSpPr>
            <a:spLocks noGrp="1"/>
          </p:cNvSpPr>
          <p:nvPr>
            <p:ph type="sldNum" sz="quarter" idx="12"/>
          </p:nvPr>
        </p:nvSpPr>
        <p:spPr/>
        <p:txBody>
          <a:bodyPr/>
          <a:lstStyle/>
          <a:p>
            <a:fld id="{A0D7ED8E-E8F2-40C2-AF71-A534DDE5582E}" type="slidenum">
              <a:rPr lang="es-CO" smtClean="0"/>
              <a:pPr/>
              <a:t>28</a:t>
            </a:fld>
            <a:endParaRPr lang="es-CO"/>
          </a:p>
        </p:txBody>
      </p:sp>
      <p:sp>
        <p:nvSpPr>
          <p:cNvPr id="6" name="CuadroTexto 5">
            <a:extLst>
              <a:ext uri="{FF2B5EF4-FFF2-40B4-BE49-F238E27FC236}">
                <a16:creationId xmlns:a16="http://schemas.microsoft.com/office/drawing/2014/main" xmlns="" id="{582CCF50-4347-C54A-99AE-DB6AB62FAAC7}"/>
              </a:ext>
            </a:extLst>
          </p:cNvPr>
          <p:cNvSpPr txBox="1"/>
          <p:nvPr/>
        </p:nvSpPr>
        <p:spPr>
          <a:xfrm>
            <a:off x="590220" y="3782459"/>
            <a:ext cx="9040891" cy="1446550"/>
          </a:xfrm>
          <a:prstGeom prst="rect">
            <a:avLst/>
          </a:prstGeom>
          <a:noFill/>
        </p:spPr>
        <p:txBody>
          <a:bodyPr wrap="square" rtlCol="0">
            <a:spAutoFit/>
          </a:bodyPr>
          <a:lstStyle/>
          <a:p>
            <a:pPr algn="l"/>
            <a:r>
              <a:rPr lang="x-none" sz="8800" b="1" dirty="0">
                <a:solidFill>
                  <a:schemeClr val="accent2"/>
                </a:solidFill>
                <a:latin typeface="+mj-lt"/>
              </a:rPr>
              <a:t>¡Muchas gracias!</a:t>
            </a:r>
            <a:endParaRPr lang="es-CO" sz="8800" b="1" dirty="0">
              <a:solidFill>
                <a:schemeClr val="accent2"/>
              </a:solidFill>
              <a:latin typeface="+mj-lt"/>
            </a:endParaRPr>
          </a:p>
        </p:txBody>
      </p:sp>
      <p:pic>
        <p:nvPicPr>
          <p:cNvPr id="5" name="Imagen 7">
            <a:extLst>
              <a:ext uri="{FF2B5EF4-FFF2-40B4-BE49-F238E27FC236}">
                <a16:creationId xmlns:a16="http://schemas.microsoft.com/office/drawing/2014/main" xmlns="" id="{0FE0E451-5BA3-284D-9314-D7D8FBB1A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9150" cy="4262136"/>
          </a:xfrm>
          <a:prstGeom prst="rect">
            <a:avLst/>
          </a:prstGeom>
        </p:spPr>
      </p:pic>
      <p:pic>
        <p:nvPicPr>
          <p:cNvPr id="8" name="Imagen 6">
            <a:extLst>
              <a:ext uri="{FF2B5EF4-FFF2-40B4-BE49-F238E27FC236}">
                <a16:creationId xmlns:a16="http://schemas.microsoft.com/office/drawing/2014/main" xmlns="" id="{0D92304D-B6F3-084D-8C4E-5252A442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520099" y="2854356"/>
            <a:ext cx="3616248" cy="3504542"/>
          </a:xfrm>
          <a:prstGeom prst="rect">
            <a:avLst/>
          </a:prstGeom>
        </p:spPr>
      </p:pic>
    </p:spTree>
    <p:extLst>
      <p:ext uri="{BB962C8B-B14F-4D97-AF65-F5344CB8AC3E}">
        <p14:creationId xmlns:p14="http://schemas.microsoft.com/office/powerpoint/2010/main" val="306176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0264" y="2601142"/>
            <a:ext cx="3860074" cy="1338828"/>
          </a:xfrm>
          <a:prstGeom prst="rect">
            <a:avLst/>
          </a:prstGeom>
          <a:noFill/>
        </p:spPr>
        <p:txBody>
          <a:bodyPr wrap="square" rtlCol="0">
            <a:spAutoFit/>
          </a:bodyPr>
          <a:lstStyle/>
          <a:p>
            <a:r>
              <a:rPr lang="es-ES" sz="4050" b="1" dirty="0">
                <a:solidFill>
                  <a:schemeClr val="accent6">
                    <a:lumMod val="75000"/>
                  </a:schemeClr>
                </a:solidFill>
                <a:latin typeface="Comic Sans MS" panose="030F0702030302020204" pitchFamily="66" charset="0"/>
              </a:rPr>
              <a:t>ELIGE TU PREGUNTA</a:t>
            </a:r>
            <a:endParaRPr lang="en-US" sz="4050" b="1" dirty="0">
              <a:solidFill>
                <a:schemeClr val="accent6">
                  <a:lumMod val="75000"/>
                </a:schemeClr>
              </a:solidFill>
              <a:latin typeface="Comic Sans MS" panose="030F0702030302020204" pitchFamily="66" charset="0"/>
            </a:endParaRPr>
          </a:p>
        </p:txBody>
      </p:sp>
      <p:sp>
        <p:nvSpPr>
          <p:cNvPr id="5" name="Rectángulo redondeado 4">
            <a:hlinkClick r:id="rId2" action="ppaction://hlinksldjump"/>
          </p:cNvPr>
          <p:cNvSpPr/>
          <p:nvPr/>
        </p:nvSpPr>
        <p:spPr>
          <a:xfrm>
            <a:off x="4193177" y="2249908"/>
            <a:ext cx="1675311" cy="1009106"/>
          </a:xfrm>
          <a:prstGeom prst="roundRect">
            <a:avLst/>
          </a:prstGeom>
          <a:solidFill>
            <a:schemeClr val="accent6">
              <a:lumMod val="75000"/>
            </a:schemeClr>
          </a:solidFill>
          <a:ln w="3810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latin typeface="Comic Sans MS" panose="030F0702030302020204" pitchFamily="66" charset="0"/>
              </a:rPr>
              <a:t>1</a:t>
            </a:r>
            <a:endParaRPr lang="en-US" sz="3600" dirty="0">
              <a:latin typeface="Comic Sans MS" panose="030F0702030302020204" pitchFamily="66" charset="0"/>
            </a:endParaRPr>
          </a:p>
        </p:txBody>
      </p:sp>
      <p:sp>
        <p:nvSpPr>
          <p:cNvPr id="6" name="Rectángulo redondeado 5">
            <a:hlinkClick r:id="rId3" action="ppaction://hlinksldjump"/>
          </p:cNvPr>
          <p:cNvSpPr/>
          <p:nvPr/>
        </p:nvSpPr>
        <p:spPr>
          <a:xfrm>
            <a:off x="4193177" y="3772278"/>
            <a:ext cx="1675311" cy="1009106"/>
          </a:xfrm>
          <a:prstGeom prst="roundRect">
            <a:avLst/>
          </a:prstGeom>
          <a:solidFill>
            <a:schemeClr val="accent6">
              <a:lumMod val="75000"/>
            </a:schemeClr>
          </a:solidFill>
          <a:ln w="3810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latin typeface="Comic Sans MS" panose="030F0702030302020204" pitchFamily="66" charset="0"/>
              </a:rPr>
              <a:t>3</a:t>
            </a:r>
            <a:endParaRPr lang="en-US" sz="3600" dirty="0">
              <a:latin typeface="Comic Sans MS" panose="030F0702030302020204" pitchFamily="66" charset="0"/>
            </a:endParaRPr>
          </a:p>
        </p:txBody>
      </p:sp>
      <p:sp>
        <p:nvSpPr>
          <p:cNvPr id="7" name="Rectángulo redondeado 6">
            <a:hlinkClick r:id="rId4" action="ppaction://hlinksldjump"/>
          </p:cNvPr>
          <p:cNvSpPr/>
          <p:nvPr/>
        </p:nvSpPr>
        <p:spPr>
          <a:xfrm>
            <a:off x="6129619" y="2249908"/>
            <a:ext cx="1675311" cy="1009106"/>
          </a:xfrm>
          <a:prstGeom prst="roundRect">
            <a:avLst/>
          </a:prstGeom>
          <a:solidFill>
            <a:schemeClr val="accent6">
              <a:lumMod val="75000"/>
            </a:schemeClr>
          </a:solidFill>
          <a:ln w="3810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latin typeface="Comic Sans MS" panose="030F0702030302020204" pitchFamily="66" charset="0"/>
              </a:rPr>
              <a:t>2</a:t>
            </a:r>
            <a:endParaRPr lang="en-US" sz="3600" dirty="0">
              <a:latin typeface="Comic Sans MS" panose="030F0702030302020204" pitchFamily="66" charset="0"/>
            </a:endParaRPr>
          </a:p>
        </p:txBody>
      </p:sp>
      <p:sp>
        <p:nvSpPr>
          <p:cNvPr id="11" name="Rectángulo redondeado 10">
            <a:hlinkClick r:id="rId5" action="ppaction://hlinksldjump"/>
          </p:cNvPr>
          <p:cNvSpPr/>
          <p:nvPr/>
        </p:nvSpPr>
        <p:spPr>
          <a:xfrm>
            <a:off x="6129619" y="3772278"/>
            <a:ext cx="1675311" cy="1009106"/>
          </a:xfrm>
          <a:prstGeom prst="roundRect">
            <a:avLst/>
          </a:prstGeom>
          <a:solidFill>
            <a:schemeClr val="accent6">
              <a:lumMod val="75000"/>
            </a:schemeClr>
          </a:solidFill>
          <a:ln w="3810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latin typeface="Comic Sans MS" panose="030F0702030302020204" pitchFamily="66" charset="0"/>
              </a:rPr>
              <a:t>4</a:t>
            </a:r>
            <a:endParaRPr lang="en-US" sz="3600" dirty="0">
              <a:latin typeface="Comic Sans MS" panose="030F0702030302020204" pitchFamily="66" charset="0"/>
            </a:endParaRPr>
          </a:p>
        </p:txBody>
      </p:sp>
      <p:sp>
        <p:nvSpPr>
          <p:cNvPr id="2" name="Título 1"/>
          <p:cNvSpPr>
            <a:spLocks noGrp="1"/>
          </p:cNvSpPr>
          <p:nvPr>
            <p:ph type="title"/>
          </p:nvPr>
        </p:nvSpPr>
        <p:spPr/>
        <p:txBody>
          <a:bodyPr/>
          <a:lstStyle/>
          <a:p>
            <a:endParaRPr lang="es-CO"/>
          </a:p>
        </p:txBody>
      </p:sp>
    </p:spTree>
    <p:extLst>
      <p:ext uri="{BB962C8B-B14F-4D97-AF65-F5344CB8AC3E}">
        <p14:creationId xmlns:p14="http://schemas.microsoft.com/office/powerpoint/2010/main" val="3318561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3">
            <a:extLst>
              <a:ext uri="{FF2B5EF4-FFF2-40B4-BE49-F238E27FC236}">
                <a16:creationId xmlns:a16="http://schemas.microsoft.com/office/drawing/2014/main" xmlns="" id="{854638F0-4177-E34C-B266-D3DA3F8A3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927047"/>
            <a:ext cx="3419150" cy="3445277"/>
          </a:xfrm>
          <a:prstGeom prst="rect">
            <a:avLst/>
          </a:prstGeom>
        </p:spPr>
      </p:pic>
      <p:sp>
        <p:nvSpPr>
          <p:cNvPr id="2" name="Marcador de contenido 1"/>
          <p:cNvSpPr>
            <a:spLocks noGrp="1"/>
          </p:cNvSpPr>
          <p:nvPr>
            <p:ph sz="half" idx="1"/>
          </p:nvPr>
        </p:nvSpPr>
        <p:spPr>
          <a:xfrm>
            <a:off x="1147815" y="2151034"/>
            <a:ext cx="7733173" cy="4606948"/>
          </a:xfrm>
        </p:spPr>
        <p:txBody>
          <a:bodyPr>
            <a:noAutofit/>
          </a:bodyPr>
          <a:lstStyle/>
          <a:p>
            <a:pPr algn="just">
              <a:lnSpc>
                <a:spcPct val="160000"/>
              </a:lnSpc>
            </a:pPr>
            <a:r>
              <a:rPr lang="x-none" sz="1800" dirty="0" smtClean="0">
                <a:solidFill>
                  <a:schemeClr val="bg2">
                    <a:lumMod val="10000"/>
                  </a:schemeClr>
                </a:solidFill>
              </a:rPr>
              <a:t>Carencia </a:t>
            </a:r>
            <a:r>
              <a:rPr lang="x-none" sz="1800" dirty="0">
                <a:solidFill>
                  <a:schemeClr val="bg2">
                    <a:lumMod val="10000"/>
                  </a:schemeClr>
                </a:solidFill>
              </a:rPr>
              <a:t>de conciencia ambiental.</a:t>
            </a:r>
          </a:p>
          <a:p>
            <a:pPr algn="just">
              <a:lnSpc>
                <a:spcPct val="160000"/>
              </a:lnSpc>
            </a:pPr>
            <a:r>
              <a:rPr lang="x-none" sz="1800" dirty="0">
                <a:solidFill>
                  <a:schemeClr val="bg2">
                    <a:lumMod val="10000"/>
                  </a:schemeClr>
                </a:solidFill>
              </a:rPr>
              <a:t> No existe sentido de pertenencia en cuanto al medio que los rodea.</a:t>
            </a:r>
          </a:p>
          <a:p>
            <a:pPr algn="just">
              <a:lnSpc>
                <a:spcPct val="160000"/>
              </a:lnSpc>
            </a:pPr>
            <a:r>
              <a:rPr lang="es-CO" sz="1800" dirty="0">
                <a:solidFill>
                  <a:schemeClr val="bg2">
                    <a:lumMod val="10000"/>
                  </a:schemeClr>
                </a:solidFill>
              </a:rPr>
              <a:t>Pocas aspiraciones de mejorar sus estilos de vida</a:t>
            </a:r>
            <a:endParaRPr lang="x-none" sz="1800" dirty="0">
              <a:solidFill>
                <a:schemeClr val="bg2">
                  <a:lumMod val="10000"/>
                </a:schemeClr>
              </a:solidFill>
            </a:endParaRPr>
          </a:p>
          <a:p>
            <a:pPr algn="just">
              <a:lnSpc>
                <a:spcPct val="160000"/>
              </a:lnSpc>
            </a:pPr>
            <a:r>
              <a:rPr lang="es-CO" sz="1800" dirty="0">
                <a:solidFill>
                  <a:schemeClr val="bg2">
                    <a:lumMod val="10000"/>
                  </a:schemeClr>
                </a:solidFill>
              </a:rPr>
              <a:t>C</a:t>
            </a:r>
            <a:r>
              <a:rPr lang="x-none" sz="1800" dirty="0" smtClean="0">
                <a:solidFill>
                  <a:schemeClr val="bg2">
                    <a:lumMod val="10000"/>
                  </a:schemeClr>
                </a:solidFill>
              </a:rPr>
              <a:t>arencia </a:t>
            </a:r>
            <a:r>
              <a:rPr lang="x-none" sz="1800" dirty="0">
                <a:solidFill>
                  <a:schemeClr val="bg2">
                    <a:lumMod val="10000"/>
                  </a:schemeClr>
                </a:solidFill>
              </a:rPr>
              <a:t>de valores ambientales entre los seres que hacen parte de un todo, observándolo desde una perspectiva ética, puede afectar el buen funcionamiento del desarrollo del ser humano</a:t>
            </a:r>
            <a:r>
              <a:rPr lang="x-none" sz="1800" b="1" dirty="0">
                <a:solidFill>
                  <a:schemeClr val="bg2">
                    <a:lumMod val="10000"/>
                  </a:schemeClr>
                </a:solidFill>
              </a:rPr>
              <a:t>.</a:t>
            </a:r>
            <a:endParaRPr lang="es-CO" sz="1800" b="1" dirty="0">
              <a:solidFill>
                <a:schemeClr val="bg2">
                  <a:lumMod val="10000"/>
                </a:schemeClr>
              </a:solidFill>
            </a:endParaRPr>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a:t>
            </a:fld>
            <a:endParaRPr lang="es-CO"/>
          </a:p>
        </p:txBody>
      </p:sp>
      <p:sp>
        <p:nvSpPr>
          <p:cNvPr id="6" name="Título 5"/>
          <p:cNvSpPr>
            <a:spLocks noGrp="1"/>
          </p:cNvSpPr>
          <p:nvPr>
            <p:ph type="title"/>
          </p:nvPr>
        </p:nvSpPr>
        <p:spPr>
          <a:xfrm>
            <a:off x="2303952" y="302313"/>
            <a:ext cx="7886700" cy="982800"/>
          </a:xfrm>
        </p:spPr>
        <p:txBody>
          <a:bodyPr/>
          <a:lstStyle/>
          <a:p>
            <a:r>
              <a:rPr lang="x-none" b="1" dirty="0">
                <a:latin typeface="Bebas Neue" panose="020B0606020202050201" pitchFamily="34" charset="0"/>
              </a:rPr>
              <a:t>Formulación Del Problema</a:t>
            </a:r>
            <a:endParaRPr lang="es-CO" b="1" dirty="0">
              <a:latin typeface="Bebas Neue" panose="020B0606020202050201" pitchFamily="34" charset="0"/>
            </a:endParaRPr>
          </a:p>
        </p:txBody>
      </p:sp>
      <p:sp>
        <p:nvSpPr>
          <p:cNvPr id="3" name="Rectángulo 2"/>
          <p:cNvSpPr/>
          <p:nvPr/>
        </p:nvSpPr>
        <p:spPr>
          <a:xfrm>
            <a:off x="660713" y="1285113"/>
            <a:ext cx="3286477" cy="483850"/>
          </a:xfrm>
          <a:prstGeom prst="rect">
            <a:avLst/>
          </a:prstGeom>
        </p:spPr>
        <p:txBody>
          <a:bodyPr wrap="none">
            <a:spAutoFit/>
          </a:bodyPr>
          <a:lstStyle/>
          <a:p>
            <a:pPr marL="0" indent="0" algn="just">
              <a:lnSpc>
                <a:spcPct val="160000"/>
              </a:lnSpc>
              <a:buNone/>
            </a:pPr>
            <a:r>
              <a:rPr lang="x-none" dirty="0">
                <a:solidFill>
                  <a:schemeClr val="bg2">
                    <a:lumMod val="10000"/>
                  </a:schemeClr>
                </a:solidFill>
                <a:latin typeface="+mn-lt"/>
              </a:rPr>
              <a:t>En la C</a:t>
            </a:r>
            <a:r>
              <a:rPr lang="es-CO" dirty="0">
                <a:solidFill>
                  <a:schemeClr val="bg2">
                    <a:lumMod val="10000"/>
                  </a:schemeClr>
                </a:solidFill>
                <a:latin typeface="+mn-lt"/>
              </a:rPr>
              <a:t>URN</a:t>
            </a:r>
            <a:r>
              <a:rPr lang="x-none" dirty="0">
                <a:solidFill>
                  <a:schemeClr val="bg2">
                    <a:lumMod val="10000"/>
                  </a:schemeClr>
                </a:solidFill>
                <a:latin typeface="+mn-lt"/>
              </a:rPr>
              <a:t> se ha vivenciado</a:t>
            </a:r>
            <a:r>
              <a:rPr lang="x-none" dirty="0">
                <a:solidFill>
                  <a:schemeClr val="bg2">
                    <a:lumMod val="10000"/>
                  </a:schemeClr>
                </a:solidFill>
              </a:rPr>
              <a:t>:</a:t>
            </a:r>
          </a:p>
        </p:txBody>
      </p:sp>
    </p:spTree>
    <p:extLst>
      <p:ext uri="{BB962C8B-B14F-4D97-AF65-F5344CB8AC3E}">
        <p14:creationId xmlns:p14="http://schemas.microsoft.com/office/powerpoint/2010/main" val="3190654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924" y="1023326"/>
            <a:ext cx="7886700" cy="994172"/>
          </a:xfrm>
        </p:spPr>
        <p:txBody>
          <a:bodyPr>
            <a:normAutofit/>
          </a:bodyPr>
          <a:lstStyle/>
          <a:p>
            <a:r>
              <a:rPr lang="es-ES" sz="3000" dirty="0">
                <a:latin typeface="Comic Sans MS" panose="030F0702030302020204" pitchFamily="66" charset="0"/>
              </a:rPr>
              <a:t>1. ¿Cuáles son los valores ambientales?</a:t>
            </a:r>
            <a:endParaRPr lang="en-US" sz="3000" dirty="0">
              <a:latin typeface="Comic Sans MS" panose="030F0702030302020204" pitchFamily="66" charset="0"/>
            </a:endParaRPr>
          </a:p>
        </p:txBody>
      </p:sp>
      <p:sp>
        <p:nvSpPr>
          <p:cNvPr id="4" name="Rectángulo redondeado 3">
            <a:hlinkClick r:id="rId2" action="ppaction://hlinksldjump"/>
          </p:cNvPr>
          <p:cNvSpPr/>
          <p:nvPr/>
        </p:nvSpPr>
        <p:spPr>
          <a:xfrm>
            <a:off x="591596" y="2218338"/>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AutoNum type="alphaUcParenR"/>
            </a:pPr>
            <a:r>
              <a:rPr lang="es-ES" dirty="0" smtClean="0">
                <a:solidFill>
                  <a:schemeClr val="tx1"/>
                </a:solidFill>
                <a:latin typeface="Comic Sans MS" panose="030F0702030302020204" pitchFamily="66" charset="0"/>
              </a:rPr>
              <a:t>Amor, Tolerancia, Gratitud, Respeto.</a:t>
            </a:r>
          </a:p>
        </p:txBody>
      </p:sp>
      <p:sp>
        <p:nvSpPr>
          <p:cNvPr id="5" name="Rectángulo redondeado 4">
            <a:hlinkClick r:id="rId2" action="ppaction://hlinksldjump"/>
          </p:cNvPr>
          <p:cNvSpPr/>
          <p:nvPr/>
        </p:nvSpPr>
        <p:spPr>
          <a:xfrm>
            <a:off x="591595" y="3053544"/>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Comic Sans MS" panose="030F0702030302020204" pitchFamily="66" charset="0"/>
              </a:rPr>
              <a:t>B) Tolerancia, Paciencia, Respeto y Convivencia.</a:t>
            </a:r>
          </a:p>
        </p:txBody>
      </p:sp>
      <p:sp>
        <p:nvSpPr>
          <p:cNvPr id="6" name="Rectángulo redondeado 5">
            <a:hlinkClick r:id="rId2" action="ppaction://hlinksldjump"/>
          </p:cNvPr>
          <p:cNvSpPr/>
          <p:nvPr/>
        </p:nvSpPr>
        <p:spPr>
          <a:xfrm>
            <a:off x="591594" y="3919498"/>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Comic Sans MS" panose="030F0702030302020204" pitchFamily="66" charset="0"/>
              </a:rPr>
              <a:t>C) Amor, Sensibilidad, Respeto, Responsabilidad.</a:t>
            </a:r>
          </a:p>
        </p:txBody>
      </p:sp>
      <p:sp>
        <p:nvSpPr>
          <p:cNvPr id="7" name="Rectángulo redondeado 6">
            <a:hlinkClick r:id="rId3" action="ppaction://hlinksldjump"/>
          </p:cNvPr>
          <p:cNvSpPr/>
          <p:nvPr/>
        </p:nvSpPr>
        <p:spPr>
          <a:xfrm>
            <a:off x="591594" y="4785452"/>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Comic Sans MS" panose="030F0702030302020204" pitchFamily="66" charset="0"/>
              </a:rPr>
              <a:t>D) Amor, Sensibilidad, Convivencia, Respeto y Responsabilidad.</a:t>
            </a:r>
          </a:p>
        </p:txBody>
      </p:sp>
    </p:spTree>
    <p:extLst>
      <p:ext uri="{BB962C8B-B14F-4D97-AF65-F5344CB8AC3E}">
        <p14:creationId xmlns:p14="http://schemas.microsoft.com/office/powerpoint/2010/main" val="1450803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7206" y="2659450"/>
            <a:ext cx="5102680" cy="994172"/>
          </a:xfrm>
        </p:spPr>
        <p:txBody>
          <a:bodyPr>
            <a:noAutofit/>
          </a:bodyPr>
          <a:lstStyle/>
          <a:p>
            <a:r>
              <a:rPr lang="es-ES" sz="4050" b="1" dirty="0">
                <a:solidFill>
                  <a:schemeClr val="accent6">
                    <a:lumMod val="75000"/>
                  </a:schemeClr>
                </a:solidFill>
                <a:latin typeface="Comic Sans MS" panose="030F0702030302020204" pitchFamily="66" charset="0"/>
              </a:rPr>
              <a:t>Sigue Intentando </a:t>
            </a:r>
            <a:r>
              <a:rPr lang="es-ES" sz="4050" b="1" dirty="0">
                <a:solidFill>
                  <a:schemeClr val="accent6">
                    <a:lumMod val="75000"/>
                  </a:schemeClr>
                </a:solidFill>
                <a:latin typeface="Comic Sans MS" panose="030F0702030302020204" pitchFamily="66" charset="0"/>
                <a:sym typeface="Wingdings" panose="05000000000000000000" pitchFamily="2" charset="2"/>
              </a:rPr>
              <a:t></a:t>
            </a:r>
            <a:r>
              <a:rPr lang="es-ES" sz="4050" b="1" dirty="0">
                <a:solidFill>
                  <a:schemeClr val="accent6">
                    <a:lumMod val="75000"/>
                  </a:schemeClr>
                </a:solidFill>
                <a:latin typeface="Comic Sans MS" panose="030F0702030302020204" pitchFamily="66" charset="0"/>
              </a:rPr>
              <a:t> </a:t>
            </a:r>
            <a:endParaRPr lang="en-US" sz="4050" b="1" dirty="0">
              <a:solidFill>
                <a:schemeClr val="accent6">
                  <a:lumMod val="75000"/>
                </a:schemeClr>
              </a:solidFill>
              <a:latin typeface="Comic Sans MS" panose="030F0702030302020204" pitchFamily="66" charset="0"/>
            </a:endParaRPr>
          </a:p>
        </p:txBody>
      </p:sp>
      <p:sp>
        <p:nvSpPr>
          <p:cNvPr id="7" name="Rectángulo redondeado 6">
            <a:hlinkClick r:id="rId2" action="ppaction://hlinksldjump"/>
          </p:cNvPr>
          <p:cNvSpPr/>
          <p:nvPr/>
        </p:nvSpPr>
        <p:spPr>
          <a:xfrm>
            <a:off x="7072782" y="5064407"/>
            <a:ext cx="190140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500" dirty="0">
                <a:solidFill>
                  <a:srgbClr val="002060"/>
                </a:solidFill>
                <a:latin typeface="Comic Sans MS" panose="030F0702030302020204" pitchFamily="66" charset="0"/>
              </a:rPr>
              <a:t>Intentar de nuevo</a:t>
            </a:r>
          </a:p>
        </p:txBody>
      </p:sp>
    </p:spTree>
    <p:extLst>
      <p:ext uri="{BB962C8B-B14F-4D97-AF65-F5344CB8AC3E}">
        <p14:creationId xmlns:p14="http://schemas.microsoft.com/office/powerpoint/2010/main" val="3800407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924" y="1023326"/>
            <a:ext cx="7886700" cy="1626802"/>
          </a:xfrm>
        </p:spPr>
        <p:txBody>
          <a:bodyPr>
            <a:normAutofit fontScale="90000"/>
          </a:bodyPr>
          <a:lstStyle/>
          <a:p>
            <a:r>
              <a:rPr lang="es-ES" sz="2400" dirty="0">
                <a:latin typeface="Comic Sans MS" panose="030F0702030302020204" pitchFamily="66" charset="0"/>
              </a:rPr>
              <a:t>2</a:t>
            </a:r>
            <a:r>
              <a:rPr lang="es-ES" sz="2400" dirty="0">
                <a:latin typeface="Comic Sans MS" panose="030F0702030302020204" pitchFamily="66" charset="0"/>
              </a:rPr>
              <a:t>. </a:t>
            </a:r>
            <a:r>
              <a:rPr lang="es-ES" sz="2700" dirty="0">
                <a:latin typeface="Comic Sans MS" panose="030F0702030302020204" pitchFamily="66" charset="0"/>
              </a:rPr>
              <a:t>Para</a:t>
            </a:r>
            <a:r>
              <a:rPr lang="es-ES" sz="2700" dirty="0">
                <a:latin typeface="Comic Sans MS" panose="030F0702030302020204" pitchFamily="66" charset="0"/>
              </a:rPr>
              <a:t> reciclar se debe separar o clasificar la basura en diferentes contenedores de acuerdo a los </a:t>
            </a:r>
            <a:r>
              <a:rPr lang="es-ES" sz="2700" dirty="0">
                <a:latin typeface="Comic Sans MS" panose="030F0702030302020204" pitchFamily="66" charset="0"/>
              </a:rPr>
              <a:t>colores. En el contenedor azul, irían:    </a:t>
            </a:r>
            <a:endParaRPr lang="en-US" sz="2400" dirty="0">
              <a:latin typeface="Comic Sans MS" panose="030F0702030302020204" pitchFamily="66" charset="0"/>
            </a:endParaRPr>
          </a:p>
        </p:txBody>
      </p:sp>
      <p:sp>
        <p:nvSpPr>
          <p:cNvPr id="4" name="Rectángulo redondeado 3">
            <a:hlinkClick r:id="rId2" action="ppaction://hlinksldjump"/>
          </p:cNvPr>
          <p:cNvSpPr/>
          <p:nvPr/>
        </p:nvSpPr>
        <p:spPr>
          <a:xfrm>
            <a:off x="484581" y="2650127"/>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defTabSz="685800" eaLnBrk="1" fontAlgn="auto" hangingPunct="1">
              <a:spcBef>
                <a:spcPts val="0"/>
              </a:spcBef>
              <a:spcAft>
                <a:spcPts val="0"/>
              </a:spcAft>
              <a:buFontTx/>
              <a:buAutoNum type="alphaUcParenR"/>
              <a:defRPr/>
            </a:pPr>
            <a:r>
              <a:rPr lang="es-ES" sz="1350" dirty="0">
                <a:solidFill>
                  <a:prstClr val="black"/>
                </a:solidFill>
                <a:latin typeface="Comic Sans MS" panose="030F0702030302020204" pitchFamily="66" charset="0"/>
              </a:rPr>
              <a:t>Cartón y todo tipo de papel.</a:t>
            </a:r>
          </a:p>
        </p:txBody>
      </p:sp>
      <p:sp>
        <p:nvSpPr>
          <p:cNvPr id="5" name="Rectángulo redondeado 4">
            <a:hlinkClick r:id="rId3" action="ppaction://hlinksldjump"/>
          </p:cNvPr>
          <p:cNvSpPr/>
          <p:nvPr/>
        </p:nvSpPr>
        <p:spPr>
          <a:xfrm>
            <a:off x="484580" y="4360932"/>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B) Desechos Orgánicos.</a:t>
            </a:r>
          </a:p>
        </p:txBody>
      </p:sp>
      <p:sp>
        <p:nvSpPr>
          <p:cNvPr id="6" name="Rectángulo redondeado 5">
            <a:hlinkClick r:id="rId3" action="ppaction://hlinksldjump"/>
          </p:cNvPr>
          <p:cNvSpPr/>
          <p:nvPr/>
        </p:nvSpPr>
        <p:spPr>
          <a:xfrm>
            <a:off x="484581" y="3529062"/>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B) Plásticos y vidrios.</a:t>
            </a:r>
          </a:p>
        </p:txBody>
      </p:sp>
      <p:sp>
        <p:nvSpPr>
          <p:cNvPr id="7" name="Rectángulo redondeado 6">
            <a:hlinkClick r:id="rId3" action="ppaction://hlinksldjump"/>
          </p:cNvPr>
          <p:cNvSpPr/>
          <p:nvPr/>
        </p:nvSpPr>
        <p:spPr>
          <a:xfrm>
            <a:off x="484580" y="5192802"/>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D) Envases y Cartón. </a:t>
            </a:r>
          </a:p>
        </p:txBody>
      </p:sp>
    </p:spTree>
    <p:extLst>
      <p:ext uri="{BB962C8B-B14F-4D97-AF65-F5344CB8AC3E}">
        <p14:creationId xmlns:p14="http://schemas.microsoft.com/office/powerpoint/2010/main" val="380881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7206" y="2659450"/>
            <a:ext cx="5102680" cy="994172"/>
          </a:xfrm>
        </p:spPr>
        <p:txBody>
          <a:bodyPr>
            <a:noAutofit/>
          </a:bodyPr>
          <a:lstStyle/>
          <a:p>
            <a:r>
              <a:rPr lang="es-ES" sz="4050" b="1" dirty="0">
                <a:solidFill>
                  <a:schemeClr val="accent6">
                    <a:lumMod val="75000"/>
                  </a:schemeClr>
                </a:solidFill>
                <a:latin typeface="Comic Sans MS" panose="030F0702030302020204" pitchFamily="66" charset="0"/>
              </a:rPr>
              <a:t>Sigue Intentando </a:t>
            </a:r>
            <a:r>
              <a:rPr lang="es-ES" sz="4050" b="1" dirty="0">
                <a:solidFill>
                  <a:schemeClr val="accent6">
                    <a:lumMod val="75000"/>
                  </a:schemeClr>
                </a:solidFill>
                <a:latin typeface="Comic Sans MS" panose="030F0702030302020204" pitchFamily="66" charset="0"/>
                <a:sym typeface="Wingdings" panose="05000000000000000000" pitchFamily="2" charset="2"/>
              </a:rPr>
              <a:t></a:t>
            </a:r>
            <a:r>
              <a:rPr lang="es-ES" sz="4050" b="1" dirty="0">
                <a:solidFill>
                  <a:schemeClr val="accent6">
                    <a:lumMod val="75000"/>
                  </a:schemeClr>
                </a:solidFill>
                <a:latin typeface="Comic Sans MS" panose="030F0702030302020204" pitchFamily="66" charset="0"/>
              </a:rPr>
              <a:t> </a:t>
            </a:r>
            <a:endParaRPr lang="en-US" sz="4050" b="1" dirty="0">
              <a:solidFill>
                <a:schemeClr val="accent6">
                  <a:lumMod val="75000"/>
                </a:schemeClr>
              </a:solidFill>
              <a:latin typeface="Comic Sans MS" panose="030F0702030302020204" pitchFamily="66" charset="0"/>
            </a:endParaRPr>
          </a:p>
        </p:txBody>
      </p:sp>
      <p:sp>
        <p:nvSpPr>
          <p:cNvPr id="7" name="Rectángulo redondeado 6">
            <a:hlinkClick r:id="rId2" action="ppaction://hlinksldjump"/>
          </p:cNvPr>
          <p:cNvSpPr/>
          <p:nvPr/>
        </p:nvSpPr>
        <p:spPr>
          <a:xfrm>
            <a:off x="7072782" y="5064407"/>
            <a:ext cx="190140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500" dirty="0">
                <a:solidFill>
                  <a:srgbClr val="002060"/>
                </a:solidFill>
                <a:latin typeface="Comic Sans MS" panose="030F0702030302020204" pitchFamily="66" charset="0"/>
              </a:rPr>
              <a:t>Intentar de nuevo</a:t>
            </a:r>
          </a:p>
        </p:txBody>
      </p:sp>
    </p:spTree>
    <p:extLst>
      <p:ext uri="{BB962C8B-B14F-4D97-AF65-F5344CB8AC3E}">
        <p14:creationId xmlns:p14="http://schemas.microsoft.com/office/powerpoint/2010/main" val="705799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563" y="967296"/>
            <a:ext cx="7886700" cy="1626802"/>
          </a:xfrm>
        </p:spPr>
        <p:txBody>
          <a:bodyPr>
            <a:normAutofit/>
          </a:bodyPr>
          <a:lstStyle/>
          <a:p>
            <a:r>
              <a:rPr lang="es-ES" sz="2400" dirty="0">
                <a:latin typeface="Comic Sans MS" panose="030F0702030302020204" pitchFamily="66" charset="0"/>
              </a:rPr>
              <a:t>3. Tirar los papel higiénico en el piso del baño en la CURN, se viola que valores ambientales:</a:t>
            </a:r>
            <a:endParaRPr lang="en-US" sz="2400" dirty="0">
              <a:latin typeface="Comic Sans MS" panose="030F0702030302020204" pitchFamily="66" charset="0"/>
            </a:endParaRPr>
          </a:p>
        </p:txBody>
      </p:sp>
      <p:sp>
        <p:nvSpPr>
          <p:cNvPr id="4" name="Rectángulo redondeado 3">
            <a:hlinkClick r:id="rId2" action="ppaction://hlinksldjump"/>
          </p:cNvPr>
          <p:cNvSpPr/>
          <p:nvPr/>
        </p:nvSpPr>
        <p:spPr>
          <a:xfrm>
            <a:off x="484580" y="2594097"/>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defTabSz="685800" eaLnBrk="1" fontAlgn="auto" hangingPunct="1">
              <a:spcBef>
                <a:spcPts val="0"/>
              </a:spcBef>
              <a:spcAft>
                <a:spcPts val="0"/>
              </a:spcAft>
              <a:buFontTx/>
              <a:buAutoNum type="alphaUcParenR"/>
              <a:defRPr/>
            </a:pPr>
            <a:r>
              <a:rPr lang="es-ES" sz="1350" dirty="0">
                <a:solidFill>
                  <a:prstClr val="black"/>
                </a:solidFill>
                <a:latin typeface="Comic Sans MS" panose="030F0702030302020204" pitchFamily="66" charset="0"/>
              </a:rPr>
              <a:t>Amor ambiental y </a:t>
            </a:r>
            <a:r>
              <a:rPr lang="es-ES" sz="1350" dirty="0">
                <a:solidFill>
                  <a:prstClr val="black"/>
                </a:solidFill>
                <a:latin typeface="Comic Sans MS" panose="030F0702030302020204" pitchFamily="66" charset="0"/>
              </a:rPr>
              <a:t>r</a:t>
            </a:r>
            <a:r>
              <a:rPr lang="es-ES" sz="1350" dirty="0">
                <a:solidFill>
                  <a:prstClr val="black"/>
                </a:solidFill>
                <a:latin typeface="Comic Sans MS" panose="030F0702030302020204" pitchFamily="66" charset="0"/>
              </a:rPr>
              <a:t>esponsabilidad </a:t>
            </a:r>
            <a:r>
              <a:rPr lang="es-ES" sz="1350" dirty="0">
                <a:solidFill>
                  <a:prstClr val="black"/>
                </a:solidFill>
                <a:latin typeface="Comic Sans MS" panose="030F0702030302020204" pitchFamily="66" charset="0"/>
              </a:rPr>
              <a:t>a</a:t>
            </a:r>
            <a:r>
              <a:rPr lang="es-ES" sz="1350" dirty="0">
                <a:solidFill>
                  <a:prstClr val="black"/>
                </a:solidFill>
                <a:latin typeface="Comic Sans MS" panose="030F0702030302020204" pitchFamily="66" charset="0"/>
              </a:rPr>
              <a:t>mbiental.</a:t>
            </a:r>
          </a:p>
        </p:txBody>
      </p:sp>
      <p:sp>
        <p:nvSpPr>
          <p:cNvPr id="5" name="Rectángulo redondeado 4">
            <a:hlinkClick r:id="rId3" action="ppaction://hlinksldjump"/>
          </p:cNvPr>
          <p:cNvSpPr/>
          <p:nvPr/>
        </p:nvSpPr>
        <p:spPr>
          <a:xfrm>
            <a:off x="484580" y="4272251"/>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B) Convivencia ambiental y respeto ambiental.</a:t>
            </a:r>
          </a:p>
        </p:txBody>
      </p:sp>
      <p:sp>
        <p:nvSpPr>
          <p:cNvPr id="6" name="Rectángulo redondeado 5">
            <a:hlinkClick r:id="rId2" action="ppaction://hlinksldjump"/>
          </p:cNvPr>
          <p:cNvSpPr/>
          <p:nvPr/>
        </p:nvSpPr>
        <p:spPr>
          <a:xfrm>
            <a:off x="484580" y="3406167"/>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B) Sensibilidad ambienta y respeto ambiental.</a:t>
            </a:r>
          </a:p>
        </p:txBody>
      </p:sp>
      <p:sp>
        <p:nvSpPr>
          <p:cNvPr id="7" name="Rectángulo redondeado 6">
            <a:hlinkClick r:id="rId2" action="ppaction://hlinksldjump"/>
          </p:cNvPr>
          <p:cNvSpPr/>
          <p:nvPr/>
        </p:nvSpPr>
        <p:spPr>
          <a:xfrm>
            <a:off x="484579" y="5138336"/>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D) Ninguna de las anteriores. </a:t>
            </a:r>
          </a:p>
        </p:txBody>
      </p:sp>
    </p:spTree>
    <p:extLst>
      <p:ext uri="{BB962C8B-B14F-4D97-AF65-F5344CB8AC3E}">
        <p14:creationId xmlns:p14="http://schemas.microsoft.com/office/powerpoint/2010/main" val="2753033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7206" y="2659450"/>
            <a:ext cx="5102680" cy="994172"/>
          </a:xfrm>
        </p:spPr>
        <p:txBody>
          <a:bodyPr>
            <a:noAutofit/>
          </a:bodyPr>
          <a:lstStyle/>
          <a:p>
            <a:r>
              <a:rPr lang="es-ES" sz="4050" b="1" dirty="0">
                <a:solidFill>
                  <a:schemeClr val="accent6">
                    <a:lumMod val="75000"/>
                  </a:schemeClr>
                </a:solidFill>
                <a:latin typeface="Comic Sans MS" panose="030F0702030302020204" pitchFamily="66" charset="0"/>
              </a:rPr>
              <a:t>Sigue Intentando </a:t>
            </a:r>
            <a:r>
              <a:rPr lang="es-ES" sz="4050" b="1" dirty="0">
                <a:solidFill>
                  <a:schemeClr val="accent6">
                    <a:lumMod val="75000"/>
                  </a:schemeClr>
                </a:solidFill>
                <a:latin typeface="Comic Sans MS" panose="030F0702030302020204" pitchFamily="66" charset="0"/>
                <a:sym typeface="Wingdings" panose="05000000000000000000" pitchFamily="2" charset="2"/>
              </a:rPr>
              <a:t></a:t>
            </a:r>
            <a:r>
              <a:rPr lang="es-ES" sz="4050" b="1" dirty="0">
                <a:solidFill>
                  <a:schemeClr val="accent6">
                    <a:lumMod val="75000"/>
                  </a:schemeClr>
                </a:solidFill>
                <a:latin typeface="Comic Sans MS" panose="030F0702030302020204" pitchFamily="66" charset="0"/>
              </a:rPr>
              <a:t> </a:t>
            </a:r>
            <a:endParaRPr lang="en-US" sz="4050" b="1" dirty="0">
              <a:solidFill>
                <a:schemeClr val="accent6">
                  <a:lumMod val="75000"/>
                </a:schemeClr>
              </a:solidFill>
              <a:latin typeface="Comic Sans MS" panose="030F0702030302020204" pitchFamily="66" charset="0"/>
            </a:endParaRPr>
          </a:p>
        </p:txBody>
      </p:sp>
      <p:sp>
        <p:nvSpPr>
          <p:cNvPr id="7" name="Rectángulo redondeado 6">
            <a:hlinkClick r:id="rId2" action="ppaction://hlinksldjump"/>
          </p:cNvPr>
          <p:cNvSpPr/>
          <p:nvPr/>
        </p:nvSpPr>
        <p:spPr>
          <a:xfrm>
            <a:off x="7072782" y="5064407"/>
            <a:ext cx="190140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500" dirty="0">
                <a:solidFill>
                  <a:srgbClr val="002060"/>
                </a:solidFill>
                <a:latin typeface="Comic Sans MS" panose="030F0702030302020204" pitchFamily="66" charset="0"/>
              </a:rPr>
              <a:t>Intentar de nuevo</a:t>
            </a:r>
          </a:p>
        </p:txBody>
      </p:sp>
    </p:spTree>
    <p:extLst>
      <p:ext uri="{BB962C8B-B14F-4D97-AF65-F5344CB8AC3E}">
        <p14:creationId xmlns:p14="http://schemas.microsoft.com/office/powerpoint/2010/main" val="176222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216" y="1541443"/>
            <a:ext cx="7886700" cy="1447064"/>
          </a:xfrm>
        </p:spPr>
        <p:txBody>
          <a:bodyPr>
            <a:normAutofit fontScale="90000"/>
          </a:bodyPr>
          <a:lstStyle/>
          <a:p>
            <a:r>
              <a:rPr lang="es-ES" sz="1650" dirty="0">
                <a:latin typeface="Comic Sans MS" panose="030F0702030302020204" pitchFamily="66" charset="0"/>
              </a:rPr>
              <a:t>4</a:t>
            </a:r>
            <a:r>
              <a:rPr lang="es-ES" sz="1650" dirty="0">
                <a:latin typeface="Comic Sans MS" panose="030F0702030302020204" pitchFamily="66" charset="0"/>
              </a:rPr>
              <a:t>. </a:t>
            </a:r>
            <a:r>
              <a:rPr lang="es-ES" sz="2325" dirty="0">
                <a:latin typeface="Comic Sans MS" panose="030F0702030302020204" pitchFamily="66" charset="0"/>
              </a:rPr>
              <a:t>La deforestación es un proceso provocado por la acción humana, en el que se destruye o agota la superficie forestal, ​​​ generalmente con el objetivo de destinar el suelo a otra actividad. De lo leído anteriormente </a:t>
            </a:r>
            <a:r>
              <a:rPr lang="es-ES" sz="2325" dirty="0">
                <a:latin typeface="Comic Sans MS" panose="030F0702030302020204" pitchFamily="66" charset="0"/>
              </a:rPr>
              <a:t>que </a:t>
            </a:r>
            <a:r>
              <a:rPr lang="es-ES" sz="2325" dirty="0">
                <a:latin typeface="Comic Sans MS" panose="030F0702030302020204" pitchFamily="66" charset="0"/>
              </a:rPr>
              <a:t>medidas podemos tomar para cambiar está problemática que atraviesa nuestro planeta: </a:t>
            </a:r>
            <a:r>
              <a:rPr lang="es-ES" dirty="0"/>
              <a:t/>
            </a:r>
            <a:br>
              <a:rPr lang="es-ES" dirty="0"/>
            </a:br>
            <a:r>
              <a:rPr lang="es-ES" dirty="0"/>
              <a:t/>
            </a:r>
            <a:br>
              <a:rPr lang="es-ES" dirty="0"/>
            </a:br>
            <a:endParaRPr lang="en-US" sz="2400" dirty="0">
              <a:latin typeface="Comic Sans MS" panose="030F0702030302020204" pitchFamily="66" charset="0"/>
            </a:endParaRPr>
          </a:p>
        </p:txBody>
      </p:sp>
      <p:sp>
        <p:nvSpPr>
          <p:cNvPr id="4" name="Rectángulo redondeado 3">
            <a:hlinkClick r:id="rId2" action="ppaction://hlinksldjump"/>
          </p:cNvPr>
          <p:cNvSpPr/>
          <p:nvPr/>
        </p:nvSpPr>
        <p:spPr>
          <a:xfrm>
            <a:off x="484577" y="3695765"/>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B) Reutilizar las hojas de los cuadernos que estén limpias.</a:t>
            </a:r>
          </a:p>
        </p:txBody>
      </p:sp>
      <p:sp>
        <p:nvSpPr>
          <p:cNvPr id="5" name="Rectángulo redondeado 4">
            <a:hlinkClick r:id="rId2" action="ppaction://hlinksldjump"/>
          </p:cNvPr>
          <p:cNvSpPr/>
          <p:nvPr/>
        </p:nvSpPr>
        <p:spPr>
          <a:xfrm>
            <a:off x="484578" y="4498193"/>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C) Plantar un árbol.</a:t>
            </a:r>
          </a:p>
        </p:txBody>
      </p:sp>
      <p:sp>
        <p:nvSpPr>
          <p:cNvPr id="6" name="Rectángulo redondeado 5">
            <a:hlinkClick r:id="rId2" action="ppaction://hlinksldjump"/>
          </p:cNvPr>
          <p:cNvSpPr/>
          <p:nvPr/>
        </p:nvSpPr>
        <p:spPr>
          <a:xfrm>
            <a:off x="484578" y="2934502"/>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A) No arrancar las hojas de los cuadernos, libretas, etc.</a:t>
            </a:r>
          </a:p>
        </p:txBody>
      </p:sp>
      <p:sp>
        <p:nvSpPr>
          <p:cNvPr id="7" name="Rectángulo redondeado 6">
            <a:hlinkClick r:id="rId3" action="ppaction://hlinksldjump"/>
          </p:cNvPr>
          <p:cNvSpPr/>
          <p:nvPr/>
        </p:nvSpPr>
        <p:spPr>
          <a:xfrm>
            <a:off x="484577" y="5314950"/>
            <a:ext cx="493776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350" dirty="0">
                <a:solidFill>
                  <a:prstClr val="black"/>
                </a:solidFill>
                <a:latin typeface="Comic Sans MS" panose="030F0702030302020204" pitchFamily="66" charset="0"/>
              </a:rPr>
              <a:t>D) Todas las anteriores.</a:t>
            </a:r>
          </a:p>
        </p:txBody>
      </p:sp>
    </p:spTree>
    <p:extLst>
      <p:ext uri="{BB962C8B-B14F-4D97-AF65-F5344CB8AC3E}">
        <p14:creationId xmlns:p14="http://schemas.microsoft.com/office/powerpoint/2010/main" val="3231708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7206" y="2659450"/>
            <a:ext cx="5102680" cy="994172"/>
          </a:xfrm>
        </p:spPr>
        <p:txBody>
          <a:bodyPr>
            <a:noAutofit/>
          </a:bodyPr>
          <a:lstStyle/>
          <a:p>
            <a:r>
              <a:rPr lang="es-ES" sz="4050" b="1" dirty="0">
                <a:solidFill>
                  <a:schemeClr val="accent6">
                    <a:lumMod val="75000"/>
                  </a:schemeClr>
                </a:solidFill>
                <a:latin typeface="Comic Sans MS" panose="030F0702030302020204" pitchFamily="66" charset="0"/>
              </a:rPr>
              <a:t>Sigue Intentando </a:t>
            </a:r>
            <a:r>
              <a:rPr lang="es-ES" sz="4050" b="1" dirty="0">
                <a:solidFill>
                  <a:schemeClr val="accent6">
                    <a:lumMod val="75000"/>
                  </a:schemeClr>
                </a:solidFill>
                <a:latin typeface="Comic Sans MS" panose="030F0702030302020204" pitchFamily="66" charset="0"/>
                <a:sym typeface="Wingdings" panose="05000000000000000000" pitchFamily="2" charset="2"/>
              </a:rPr>
              <a:t></a:t>
            </a:r>
            <a:r>
              <a:rPr lang="es-ES" sz="4050" b="1" dirty="0">
                <a:solidFill>
                  <a:schemeClr val="accent6">
                    <a:lumMod val="75000"/>
                  </a:schemeClr>
                </a:solidFill>
                <a:latin typeface="Comic Sans MS" panose="030F0702030302020204" pitchFamily="66" charset="0"/>
              </a:rPr>
              <a:t> </a:t>
            </a:r>
            <a:endParaRPr lang="en-US" sz="4050" b="1" dirty="0">
              <a:solidFill>
                <a:schemeClr val="accent6">
                  <a:lumMod val="75000"/>
                </a:schemeClr>
              </a:solidFill>
              <a:latin typeface="Comic Sans MS" panose="030F0702030302020204" pitchFamily="66" charset="0"/>
            </a:endParaRPr>
          </a:p>
        </p:txBody>
      </p:sp>
      <p:sp>
        <p:nvSpPr>
          <p:cNvPr id="7" name="Rectángulo redondeado 6">
            <a:hlinkClick r:id="rId2" action="ppaction://hlinksldjump"/>
          </p:cNvPr>
          <p:cNvSpPr/>
          <p:nvPr/>
        </p:nvSpPr>
        <p:spPr>
          <a:xfrm>
            <a:off x="7072782" y="5064407"/>
            <a:ext cx="190140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eaLnBrk="1" fontAlgn="auto" hangingPunct="1">
              <a:spcBef>
                <a:spcPts val="0"/>
              </a:spcBef>
              <a:spcAft>
                <a:spcPts val="0"/>
              </a:spcAft>
              <a:defRPr/>
            </a:pPr>
            <a:r>
              <a:rPr lang="es-ES" sz="1500" dirty="0">
                <a:solidFill>
                  <a:srgbClr val="002060"/>
                </a:solidFill>
                <a:latin typeface="Comic Sans MS" panose="030F0702030302020204" pitchFamily="66" charset="0"/>
              </a:rPr>
              <a:t>Intentar de nuevo</a:t>
            </a:r>
          </a:p>
        </p:txBody>
      </p:sp>
    </p:spTree>
    <p:extLst>
      <p:ext uri="{BB962C8B-B14F-4D97-AF65-F5344CB8AC3E}">
        <p14:creationId xmlns:p14="http://schemas.microsoft.com/office/powerpoint/2010/main" val="3706623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520" y="2669247"/>
            <a:ext cx="7346226" cy="994172"/>
          </a:xfrm>
        </p:spPr>
        <p:txBody>
          <a:bodyPr>
            <a:noAutofit/>
          </a:bodyPr>
          <a:lstStyle/>
          <a:p>
            <a:r>
              <a:rPr lang="es-ES" sz="8625" b="1" dirty="0">
                <a:solidFill>
                  <a:schemeClr val="accent6">
                    <a:lumMod val="75000"/>
                  </a:schemeClr>
                </a:solidFill>
                <a:latin typeface="Comic Sans MS" panose="030F0702030302020204" pitchFamily="66" charset="0"/>
              </a:rPr>
              <a:t>¡</a:t>
            </a:r>
            <a:r>
              <a:rPr lang="es-ES" sz="8625" b="1" dirty="0">
                <a:solidFill>
                  <a:schemeClr val="accent6">
                    <a:lumMod val="75000"/>
                  </a:schemeClr>
                </a:solidFill>
                <a:latin typeface="Comic Sans MS" panose="030F0702030302020204" pitchFamily="66" charset="0"/>
              </a:rPr>
              <a:t>Excelente! </a:t>
            </a:r>
            <a:r>
              <a:rPr lang="es-ES" sz="8625" b="1" dirty="0">
                <a:solidFill>
                  <a:schemeClr val="accent6">
                    <a:lumMod val="75000"/>
                  </a:schemeClr>
                </a:solidFill>
                <a:latin typeface="Comic Sans MS" panose="030F0702030302020204" pitchFamily="66" charset="0"/>
                <a:sym typeface="Wingdings" panose="05000000000000000000" pitchFamily="2" charset="2"/>
              </a:rPr>
              <a:t></a:t>
            </a:r>
            <a:endParaRPr lang="en-US" sz="8625" b="1" dirty="0">
              <a:solidFill>
                <a:schemeClr val="accent6">
                  <a:lumMod val="75000"/>
                </a:schemeClr>
              </a:solidFill>
              <a:latin typeface="Comic Sans MS" panose="030F0702030302020204" pitchFamily="66" charset="0"/>
            </a:endParaRPr>
          </a:p>
        </p:txBody>
      </p:sp>
      <p:sp>
        <p:nvSpPr>
          <p:cNvPr id="7" name="Rectángulo redondeado 6">
            <a:hlinkClick r:id="rId2" action="ppaction://hlinksldjump"/>
          </p:cNvPr>
          <p:cNvSpPr/>
          <p:nvPr/>
        </p:nvSpPr>
        <p:spPr>
          <a:xfrm>
            <a:off x="7072782" y="5064407"/>
            <a:ext cx="1901401" cy="6858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s-ES" sz="1500" dirty="0">
                <a:solidFill>
                  <a:srgbClr val="002060"/>
                </a:solidFill>
                <a:latin typeface="Comic Sans MS" panose="030F0702030302020204" pitchFamily="66" charset="0"/>
              </a:rPr>
              <a:t>Menú</a:t>
            </a:r>
          </a:p>
        </p:txBody>
      </p:sp>
      <p:sp>
        <p:nvSpPr>
          <p:cNvPr id="3" name="Rectángulo redondeado 2">
            <a:hlinkClick r:id="rId3" action="ppaction://hlinksldjump"/>
          </p:cNvPr>
          <p:cNvSpPr/>
          <p:nvPr/>
        </p:nvSpPr>
        <p:spPr>
          <a:xfrm>
            <a:off x="315140" y="4995827"/>
            <a:ext cx="1969226" cy="75438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s-ES" sz="1500" dirty="0">
                <a:solidFill>
                  <a:srgbClr val="002060"/>
                </a:solidFill>
                <a:latin typeface="Comic Sans MS" panose="030F0702030302020204" pitchFamily="66" charset="0"/>
              </a:rPr>
              <a:t>Siguiente juego</a:t>
            </a:r>
            <a:endParaRPr lang="en-US" sz="1500" dirty="0">
              <a:solidFill>
                <a:prstClr val="white"/>
              </a:solidFill>
              <a:latin typeface="Comic Sans MS" panose="030F0702030302020204" pitchFamily="66" charset="0"/>
            </a:endParaRPr>
          </a:p>
        </p:txBody>
      </p:sp>
    </p:spTree>
    <p:extLst>
      <p:ext uri="{BB962C8B-B14F-4D97-AF65-F5344CB8AC3E}">
        <p14:creationId xmlns:p14="http://schemas.microsoft.com/office/powerpoint/2010/main" val="4248839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 y="857250"/>
            <a:ext cx="9144000" cy="5850524"/>
          </a:xfrm>
          <a:prstGeom prst="rect">
            <a:avLst/>
          </a:prstGeom>
        </p:spPr>
      </p:pic>
      <p:grpSp>
        <p:nvGrpSpPr>
          <p:cNvPr id="35" name="Grupo 34"/>
          <p:cNvGrpSpPr/>
          <p:nvPr/>
        </p:nvGrpSpPr>
        <p:grpSpPr>
          <a:xfrm>
            <a:off x="7952756" y="1014528"/>
            <a:ext cx="1080000" cy="1350000"/>
            <a:chOff x="9841668" y="1555113"/>
            <a:chExt cx="1440000" cy="1800000"/>
          </a:xfrm>
        </p:grpSpPr>
        <p:sp>
          <p:nvSpPr>
            <p:cNvPr id="25" name="Rectángulo redondeado 24"/>
            <p:cNvSpPr/>
            <p:nvPr/>
          </p:nvSpPr>
          <p:spPr>
            <a:xfrm>
              <a:off x="9841668" y="1555113"/>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3" name="Imagen 2"/>
            <p:cNvPicPr>
              <a:picLocks noChangeAspect="1"/>
            </p:cNvPicPr>
            <p:nvPr/>
          </p:nvPicPr>
          <p:blipFill>
            <a:blip r:embed="rId3"/>
            <a:stretch>
              <a:fillRect/>
            </a:stretch>
          </p:blipFill>
          <p:spPr>
            <a:xfrm>
              <a:off x="9929591" y="2098308"/>
              <a:ext cx="1256750" cy="817182"/>
            </a:xfrm>
            <a:prstGeom prst="rect">
              <a:avLst/>
            </a:prstGeom>
          </p:spPr>
        </p:pic>
      </p:grpSp>
      <p:grpSp>
        <p:nvGrpSpPr>
          <p:cNvPr id="36" name="Grupo 35"/>
          <p:cNvGrpSpPr/>
          <p:nvPr/>
        </p:nvGrpSpPr>
        <p:grpSpPr>
          <a:xfrm>
            <a:off x="6675081" y="2550200"/>
            <a:ext cx="1080000" cy="1350000"/>
            <a:chOff x="6104149" y="3680654"/>
            <a:chExt cx="1440000" cy="1800000"/>
          </a:xfrm>
        </p:grpSpPr>
        <p:sp>
          <p:nvSpPr>
            <p:cNvPr id="26" name="Rectángulo redondeado 25"/>
            <p:cNvSpPr/>
            <p:nvPr/>
          </p:nvSpPr>
          <p:spPr>
            <a:xfrm>
              <a:off x="6104149" y="3680654"/>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4" name="Imagen 3"/>
            <p:cNvPicPr>
              <a:picLocks noChangeAspect="1"/>
            </p:cNvPicPr>
            <p:nvPr/>
          </p:nvPicPr>
          <p:blipFill>
            <a:blip r:embed="rId4"/>
            <a:stretch>
              <a:fillRect/>
            </a:stretch>
          </p:blipFill>
          <p:spPr>
            <a:xfrm>
              <a:off x="6104149" y="4010633"/>
              <a:ext cx="1440000" cy="941930"/>
            </a:xfrm>
            <a:prstGeom prst="rect">
              <a:avLst/>
            </a:prstGeom>
          </p:spPr>
        </p:pic>
      </p:grpSp>
      <p:grpSp>
        <p:nvGrpSpPr>
          <p:cNvPr id="34" name="Grupo 33"/>
          <p:cNvGrpSpPr/>
          <p:nvPr/>
        </p:nvGrpSpPr>
        <p:grpSpPr>
          <a:xfrm>
            <a:off x="5296726" y="4128626"/>
            <a:ext cx="1080000" cy="1350000"/>
            <a:chOff x="8059308" y="1555113"/>
            <a:chExt cx="1440000" cy="1800000"/>
          </a:xfrm>
        </p:grpSpPr>
        <p:sp>
          <p:nvSpPr>
            <p:cNvPr id="24" name="Rectángulo redondeado 23"/>
            <p:cNvSpPr/>
            <p:nvPr/>
          </p:nvSpPr>
          <p:spPr>
            <a:xfrm>
              <a:off x="8059308" y="1555113"/>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6" name="Imagen 5"/>
            <p:cNvPicPr>
              <a:picLocks noChangeAspect="1"/>
            </p:cNvPicPr>
            <p:nvPr/>
          </p:nvPicPr>
          <p:blipFill>
            <a:blip r:embed="rId5"/>
            <a:stretch>
              <a:fillRect/>
            </a:stretch>
          </p:blipFill>
          <p:spPr>
            <a:xfrm>
              <a:off x="8078656" y="1966602"/>
              <a:ext cx="1301673" cy="977021"/>
            </a:xfrm>
            <a:prstGeom prst="rect">
              <a:avLst/>
            </a:prstGeom>
          </p:spPr>
        </p:pic>
      </p:grpSp>
      <p:grpSp>
        <p:nvGrpSpPr>
          <p:cNvPr id="37" name="Grupo 36"/>
          <p:cNvGrpSpPr/>
          <p:nvPr/>
        </p:nvGrpSpPr>
        <p:grpSpPr>
          <a:xfrm>
            <a:off x="6654899" y="4128626"/>
            <a:ext cx="1120365" cy="1350000"/>
            <a:chOff x="8032398" y="3636639"/>
            <a:chExt cx="1493820" cy="1800000"/>
          </a:xfrm>
        </p:grpSpPr>
        <p:sp>
          <p:nvSpPr>
            <p:cNvPr id="27" name="Rectángulo redondeado 26"/>
            <p:cNvSpPr/>
            <p:nvPr/>
          </p:nvSpPr>
          <p:spPr>
            <a:xfrm>
              <a:off x="8059308" y="3636639"/>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8" name="Imagen 7"/>
            <p:cNvPicPr>
              <a:picLocks noChangeAspect="1"/>
            </p:cNvPicPr>
            <p:nvPr/>
          </p:nvPicPr>
          <p:blipFill>
            <a:blip r:embed="rId6"/>
            <a:stretch>
              <a:fillRect/>
            </a:stretch>
          </p:blipFill>
          <p:spPr>
            <a:xfrm>
              <a:off x="8032398" y="4019412"/>
              <a:ext cx="1493820" cy="1034453"/>
            </a:xfrm>
            <a:prstGeom prst="rect">
              <a:avLst/>
            </a:prstGeom>
          </p:spPr>
        </p:pic>
      </p:grpSp>
      <p:grpSp>
        <p:nvGrpSpPr>
          <p:cNvPr id="32" name="Grupo 31"/>
          <p:cNvGrpSpPr/>
          <p:nvPr/>
        </p:nvGrpSpPr>
        <p:grpSpPr>
          <a:xfrm>
            <a:off x="5296726" y="1014528"/>
            <a:ext cx="1080000" cy="1350000"/>
            <a:chOff x="6104149" y="1555113"/>
            <a:chExt cx="1440000" cy="1800000"/>
          </a:xfrm>
        </p:grpSpPr>
        <p:sp>
          <p:nvSpPr>
            <p:cNvPr id="21" name="Rectángulo redondeado 20"/>
            <p:cNvSpPr/>
            <p:nvPr/>
          </p:nvSpPr>
          <p:spPr>
            <a:xfrm>
              <a:off x="6104149" y="1555113"/>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9" name="Imagen 8"/>
            <p:cNvPicPr>
              <a:picLocks noChangeAspect="1"/>
            </p:cNvPicPr>
            <p:nvPr/>
          </p:nvPicPr>
          <p:blipFill>
            <a:blip r:embed="rId7"/>
            <a:stretch>
              <a:fillRect/>
            </a:stretch>
          </p:blipFill>
          <p:spPr>
            <a:xfrm>
              <a:off x="6320888" y="2061658"/>
              <a:ext cx="1044827" cy="786910"/>
            </a:xfrm>
            <a:prstGeom prst="rect">
              <a:avLst/>
            </a:prstGeom>
          </p:spPr>
        </p:pic>
      </p:grpSp>
      <p:grpSp>
        <p:nvGrpSpPr>
          <p:cNvPr id="39" name="Grupo 38"/>
          <p:cNvGrpSpPr/>
          <p:nvPr/>
        </p:nvGrpSpPr>
        <p:grpSpPr>
          <a:xfrm>
            <a:off x="7952756" y="2550200"/>
            <a:ext cx="1080000" cy="1350000"/>
            <a:chOff x="9841668" y="3636639"/>
            <a:chExt cx="1440000" cy="1800000"/>
          </a:xfrm>
        </p:grpSpPr>
        <p:sp>
          <p:nvSpPr>
            <p:cNvPr id="28" name="Rectángulo redondeado 27"/>
            <p:cNvSpPr/>
            <p:nvPr/>
          </p:nvSpPr>
          <p:spPr>
            <a:xfrm>
              <a:off x="9841668" y="3636639"/>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31" name="Imagen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8967" y="3840287"/>
              <a:ext cx="1392701" cy="1392701"/>
            </a:xfrm>
            <a:prstGeom prst="rect">
              <a:avLst/>
            </a:prstGeom>
          </p:spPr>
        </p:pic>
      </p:grpSp>
      <p:grpSp>
        <p:nvGrpSpPr>
          <p:cNvPr id="40" name="Grupo 39"/>
          <p:cNvGrpSpPr/>
          <p:nvPr/>
        </p:nvGrpSpPr>
        <p:grpSpPr>
          <a:xfrm>
            <a:off x="5296726" y="2550200"/>
            <a:ext cx="1080000" cy="1350000"/>
            <a:chOff x="9841668" y="1555113"/>
            <a:chExt cx="1440000" cy="1800000"/>
          </a:xfrm>
        </p:grpSpPr>
        <p:sp>
          <p:nvSpPr>
            <p:cNvPr id="41" name="Rectángulo redondeado 40"/>
            <p:cNvSpPr/>
            <p:nvPr/>
          </p:nvSpPr>
          <p:spPr>
            <a:xfrm>
              <a:off x="9841668" y="1555113"/>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42" name="Imagen 41"/>
            <p:cNvPicPr>
              <a:picLocks noChangeAspect="1"/>
            </p:cNvPicPr>
            <p:nvPr/>
          </p:nvPicPr>
          <p:blipFill>
            <a:blip r:embed="rId3"/>
            <a:stretch>
              <a:fillRect/>
            </a:stretch>
          </p:blipFill>
          <p:spPr>
            <a:xfrm>
              <a:off x="9929591" y="2098308"/>
              <a:ext cx="1256750" cy="817182"/>
            </a:xfrm>
            <a:prstGeom prst="rect">
              <a:avLst/>
            </a:prstGeom>
          </p:spPr>
        </p:pic>
      </p:grpSp>
      <p:grpSp>
        <p:nvGrpSpPr>
          <p:cNvPr id="43" name="Grupo 42"/>
          <p:cNvGrpSpPr/>
          <p:nvPr/>
        </p:nvGrpSpPr>
        <p:grpSpPr>
          <a:xfrm>
            <a:off x="4017929" y="4128626"/>
            <a:ext cx="1080000" cy="1350000"/>
            <a:chOff x="6104149" y="3680654"/>
            <a:chExt cx="1440000" cy="1800000"/>
          </a:xfrm>
        </p:grpSpPr>
        <p:sp>
          <p:nvSpPr>
            <p:cNvPr id="44" name="Rectángulo redondeado 43"/>
            <p:cNvSpPr/>
            <p:nvPr/>
          </p:nvSpPr>
          <p:spPr>
            <a:xfrm>
              <a:off x="6104149" y="3680654"/>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45" name="Imagen 44"/>
            <p:cNvPicPr>
              <a:picLocks noChangeAspect="1"/>
            </p:cNvPicPr>
            <p:nvPr/>
          </p:nvPicPr>
          <p:blipFill>
            <a:blip r:embed="rId4"/>
            <a:stretch>
              <a:fillRect/>
            </a:stretch>
          </p:blipFill>
          <p:spPr>
            <a:xfrm>
              <a:off x="6104149" y="4010633"/>
              <a:ext cx="1440000" cy="941930"/>
            </a:xfrm>
            <a:prstGeom prst="rect">
              <a:avLst/>
            </a:prstGeom>
          </p:spPr>
        </p:pic>
      </p:grpSp>
      <p:grpSp>
        <p:nvGrpSpPr>
          <p:cNvPr id="46" name="Grupo 45"/>
          <p:cNvGrpSpPr/>
          <p:nvPr/>
        </p:nvGrpSpPr>
        <p:grpSpPr>
          <a:xfrm>
            <a:off x="4063621" y="1038736"/>
            <a:ext cx="1034309" cy="1325792"/>
            <a:chOff x="8059308" y="1555113"/>
            <a:chExt cx="1440000" cy="1800000"/>
          </a:xfrm>
        </p:grpSpPr>
        <p:sp>
          <p:nvSpPr>
            <p:cNvPr id="47" name="Rectángulo redondeado 46"/>
            <p:cNvSpPr/>
            <p:nvPr/>
          </p:nvSpPr>
          <p:spPr>
            <a:xfrm>
              <a:off x="8059308" y="1555113"/>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48" name="Imagen 47"/>
            <p:cNvPicPr>
              <a:picLocks noChangeAspect="1"/>
            </p:cNvPicPr>
            <p:nvPr/>
          </p:nvPicPr>
          <p:blipFill>
            <a:blip r:embed="rId5"/>
            <a:stretch>
              <a:fillRect/>
            </a:stretch>
          </p:blipFill>
          <p:spPr>
            <a:xfrm>
              <a:off x="8078656" y="1966602"/>
              <a:ext cx="1301673" cy="977021"/>
            </a:xfrm>
            <a:prstGeom prst="rect">
              <a:avLst/>
            </a:prstGeom>
          </p:spPr>
        </p:pic>
      </p:grpSp>
      <p:grpSp>
        <p:nvGrpSpPr>
          <p:cNvPr id="49" name="Grupo 48"/>
          <p:cNvGrpSpPr/>
          <p:nvPr/>
        </p:nvGrpSpPr>
        <p:grpSpPr>
          <a:xfrm>
            <a:off x="3997747" y="2550200"/>
            <a:ext cx="1120365" cy="1350000"/>
            <a:chOff x="8032398" y="3636639"/>
            <a:chExt cx="1493820" cy="1800000"/>
          </a:xfrm>
        </p:grpSpPr>
        <p:sp>
          <p:nvSpPr>
            <p:cNvPr id="50" name="Rectángulo redondeado 49"/>
            <p:cNvSpPr/>
            <p:nvPr/>
          </p:nvSpPr>
          <p:spPr>
            <a:xfrm>
              <a:off x="8059308" y="3636639"/>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51" name="Imagen 50"/>
            <p:cNvPicPr>
              <a:picLocks noChangeAspect="1"/>
            </p:cNvPicPr>
            <p:nvPr/>
          </p:nvPicPr>
          <p:blipFill>
            <a:blip r:embed="rId6"/>
            <a:stretch>
              <a:fillRect/>
            </a:stretch>
          </p:blipFill>
          <p:spPr>
            <a:xfrm>
              <a:off x="8032398" y="4019412"/>
              <a:ext cx="1493820" cy="1034453"/>
            </a:xfrm>
            <a:prstGeom prst="rect">
              <a:avLst/>
            </a:prstGeom>
          </p:spPr>
        </p:pic>
      </p:grpSp>
      <p:grpSp>
        <p:nvGrpSpPr>
          <p:cNvPr id="52" name="Grupo 51"/>
          <p:cNvGrpSpPr/>
          <p:nvPr/>
        </p:nvGrpSpPr>
        <p:grpSpPr>
          <a:xfrm>
            <a:off x="7952756" y="4128626"/>
            <a:ext cx="1080000" cy="1350000"/>
            <a:chOff x="6104149" y="1555113"/>
            <a:chExt cx="1440000" cy="1800000"/>
          </a:xfrm>
        </p:grpSpPr>
        <p:sp>
          <p:nvSpPr>
            <p:cNvPr id="53" name="Rectángulo redondeado 52"/>
            <p:cNvSpPr/>
            <p:nvPr/>
          </p:nvSpPr>
          <p:spPr>
            <a:xfrm>
              <a:off x="6104149" y="1555113"/>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54" name="Imagen 53"/>
            <p:cNvPicPr>
              <a:picLocks noChangeAspect="1"/>
            </p:cNvPicPr>
            <p:nvPr/>
          </p:nvPicPr>
          <p:blipFill>
            <a:blip r:embed="rId7"/>
            <a:stretch>
              <a:fillRect/>
            </a:stretch>
          </p:blipFill>
          <p:spPr>
            <a:xfrm>
              <a:off x="6320888" y="2061658"/>
              <a:ext cx="1044827" cy="786910"/>
            </a:xfrm>
            <a:prstGeom prst="rect">
              <a:avLst/>
            </a:prstGeom>
          </p:spPr>
        </p:pic>
      </p:grpSp>
      <p:grpSp>
        <p:nvGrpSpPr>
          <p:cNvPr id="55" name="Grupo 54"/>
          <p:cNvGrpSpPr/>
          <p:nvPr/>
        </p:nvGrpSpPr>
        <p:grpSpPr>
          <a:xfrm>
            <a:off x="6675081" y="1014528"/>
            <a:ext cx="1080000" cy="1350000"/>
            <a:chOff x="9841668" y="3636639"/>
            <a:chExt cx="1440000" cy="1800000"/>
          </a:xfrm>
        </p:grpSpPr>
        <p:sp>
          <p:nvSpPr>
            <p:cNvPr id="56" name="Rectángulo redondeado 55"/>
            <p:cNvSpPr/>
            <p:nvPr/>
          </p:nvSpPr>
          <p:spPr>
            <a:xfrm>
              <a:off x="9841668" y="3636639"/>
              <a:ext cx="1440000" cy="18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57" name="Imagen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8967" y="3840287"/>
              <a:ext cx="1392701" cy="1392701"/>
            </a:xfrm>
            <a:prstGeom prst="rect">
              <a:avLst/>
            </a:prstGeom>
          </p:spPr>
        </p:pic>
      </p:grpSp>
      <p:sp>
        <p:nvSpPr>
          <p:cNvPr id="114" name="ocultar"/>
          <p:cNvSpPr/>
          <p:nvPr/>
        </p:nvSpPr>
        <p:spPr>
          <a:xfrm>
            <a:off x="4678804" y="2040563"/>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13" name="carta"/>
          <p:cNvSpPr/>
          <p:nvPr/>
        </p:nvSpPr>
        <p:spPr>
          <a:xfrm>
            <a:off x="4063621" y="1038736"/>
            <a:ext cx="1034309" cy="1325792"/>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17" name="ocultar"/>
          <p:cNvSpPr/>
          <p:nvPr/>
        </p:nvSpPr>
        <p:spPr>
          <a:xfrm>
            <a:off x="5926008" y="2021795"/>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18" name="carta"/>
          <p:cNvSpPr/>
          <p:nvPr/>
        </p:nvSpPr>
        <p:spPr>
          <a:xfrm>
            <a:off x="5310825" y="1019968"/>
            <a:ext cx="1034309" cy="1325792"/>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19" name="ocultar"/>
          <p:cNvSpPr/>
          <p:nvPr/>
        </p:nvSpPr>
        <p:spPr>
          <a:xfrm>
            <a:off x="7290264" y="2032331"/>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0" name="carta"/>
          <p:cNvSpPr/>
          <p:nvPr/>
        </p:nvSpPr>
        <p:spPr>
          <a:xfrm>
            <a:off x="6675081" y="1007807"/>
            <a:ext cx="1080000" cy="1348489"/>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1" name="ocultar"/>
          <p:cNvSpPr/>
          <p:nvPr/>
        </p:nvSpPr>
        <p:spPr>
          <a:xfrm>
            <a:off x="8581387" y="2032331"/>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2" name="carta"/>
          <p:cNvSpPr/>
          <p:nvPr/>
        </p:nvSpPr>
        <p:spPr>
          <a:xfrm>
            <a:off x="7966204" y="1030504"/>
            <a:ext cx="1034309" cy="1325792"/>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3" name="ocultar"/>
          <p:cNvSpPr/>
          <p:nvPr/>
        </p:nvSpPr>
        <p:spPr>
          <a:xfrm>
            <a:off x="4672934" y="3566981"/>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4" name="carta"/>
          <p:cNvSpPr/>
          <p:nvPr/>
        </p:nvSpPr>
        <p:spPr>
          <a:xfrm>
            <a:off x="4017929" y="2550200"/>
            <a:ext cx="1074131" cy="1340747"/>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5" name="ocultar"/>
          <p:cNvSpPr/>
          <p:nvPr/>
        </p:nvSpPr>
        <p:spPr>
          <a:xfrm>
            <a:off x="5918828" y="3566981"/>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6" name="carta"/>
          <p:cNvSpPr/>
          <p:nvPr/>
        </p:nvSpPr>
        <p:spPr>
          <a:xfrm>
            <a:off x="5303645" y="2550200"/>
            <a:ext cx="1050759" cy="1340747"/>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7" name="ocultar"/>
          <p:cNvSpPr/>
          <p:nvPr/>
        </p:nvSpPr>
        <p:spPr>
          <a:xfrm>
            <a:off x="7290264" y="3586550"/>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8" name="carta"/>
          <p:cNvSpPr/>
          <p:nvPr/>
        </p:nvSpPr>
        <p:spPr>
          <a:xfrm>
            <a:off x="6675081" y="2550200"/>
            <a:ext cx="1080000" cy="1360315"/>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29" name="ocultar"/>
          <p:cNvSpPr/>
          <p:nvPr/>
        </p:nvSpPr>
        <p:spPr>
          <a:xfrm>
            <a:off x="8567938" y="3566981"/>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0" name="carta"/>
          <p:cNvSpPr/>
          <p:nvPr/>
        </p:nvSpPr>
        <p:spPr>
          <a:xfrm>
            <a:off x="7952756" y="2556922"/>
            <a:ext cx="1080000" cy="1334025"/>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1" name="ocultar"/>
          <p:cNvSpPr/>
          <p:nvPr/>
        </p:nvSpPr>
        <p:spPr>
          <a:xfrm>
            <a:off x="4651865" y="5121200"/>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2" name="carta"/>
          <p:cNvSpPr/>
          <p:nvPr/>
        </p:nvSpPr>
        <p:spPr>
          <a:xfrm>
            <a:off x="4036682" y="4134327"/>
            <a:ext cx="1047327" cy="1310838"/>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3" name="ocultar"/>
          <p:cNvSpPr/>
          <p:nvPr/>
        </p:nvSpPr>
        <p:spPr>
          <a:xfrm>
            <a:off x="5935279" y="5154662"/>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4" name="carta"/>
          <p:cNvSpPr/>
          <p:nvPr/>
        </p:nvSpPr>
        <p:spPr>
          <a:xfrm>
            <a:off x="5281684" y="4112242"/>
            <a:ext cx="1072721" cy="1366385"/>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5" name="ocultar"/>
          <p:cNvSpPr/>
          <p:nvPr/>
        </p:nvSpPr>
        <p:spPr>
          <a:xfrm>
            <a:off x="7312104" y="5125304"/>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6" name="carta"/>
          <p:cNvSpPr/>
          <p:nvPr/>
        </p:nvSpPr>
        <p:spPr>
          <a:xfrm>
            <a:off x="6661489" y="4096186"/>
            <a:ext cx="1093592" cy="1353083"/>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7" name="ocultar"/>
          <p:cNvSpPr/>
          <p:nvPr/>
        </p:nvSpPr>
        <p:spPr>
          <a:xfrm>
            <a:off x="8560086" y="5169616"/>
            <a:ext cx="419126" cy="338919"/>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8" name="carta"/>
          <p:cNvSpPr/>
          <p:nvPr/>
        </p:nvSpPr>
        <p:spPr>
          <a:xfrm>
            <a:off x="7942997" y="4132714"/>
            <a:ext cx="1069455" cy="1334528"/>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39" name="CuadroTexto 138"/>
          <p:cNvSpPr txBox="1"/>
          <p:nvPr/>
        </p:nvSpPr>
        <p:spPr>
          <a:xfrm>
            <a:off x="337782" y="1845006"/>
            <a:ext cx="3439093" cy="3000821"/>
          </a:xfrm>
          <a:prstGeom prst="rect">
            <a:avLst/>
          </a:prstGeom>
          <a:noFill/>
        </p:spPr>
        <p:txBody>
          <a:bodyPr wrap="square" rtlCol="0">
            <a:spAutoFit/>
          </a:bodyPr>
          <a:lstStyle/>
          <a:p>
            <a:pPr defTabSz="685800" eaLnBrk="1" fontAlgn="auto" hangingPunct="1">
              <a:spcBef>
                <a:spcPts val="0"/>
              </a:spcBef>
              <a:spcAft>
                <a:spcPts val="0"/>
              </a:spcAft>
              <a:defRPr/>
            </a:pPr>
            <a:r>
              <a:rPr lang="es-ES" sz="2700" dirty="0">
                <a:solidFill>
                  <a:srgbClr val="FFC000"/>
                </a:solidFill>
                <a:latin typeface="Ravie" panose="04040805050809020602" pitchFamily="82" charset="0"/>
                <a:cs typeface="+mn-cs"/>
              </a:rPr>
              <a:t>JUEGO MEMORAMA</a:t>
            </a:r>
          </a:p>
          <a:p>
            <a:pPr defTabSz="685800" eaLnBrk="1" fontAlgn="auto" hangingPunct="1">
              <a:spcBef>
                <a:spcPts val="0"/>
              </a:spcBef>
              <a:spcAft>
                <a:spcPts val="0"/>
              </a:spcAft>
              <a:defRPr/>
            </a:pPr>
            <a:endParaRPr lang="es-ES" sz="2700" dirty="0">
              <a:solidFill>
                <a:srgbClr val="FFC000"/>
              </a:solidFill>
              <a:latin typeface="Ravie" panose="04040805050809020602" pitchFamily="82" charset="0"/>
              <a:cs typeface="+mn-cs"/>
            </a:endParaRPr>
          </a:p>
          <a:p>
            <a:pPr defTabSz="685800" eaLnBrk="1" fontAlgn="auto" hangingPunct="1">
              <a:spcBef>
                <a:spcPts val="0"/>
              </a:spcBef>
              <a:spcAft>
                <a:spcPts val="0"/>
              </a:spcAft>
              <a:defRPr/>
            </a:pPr>
            <a:endParaRPr lang="es-ES" sz="2700" dirty="0">
              <a:solidFill>
                <a:srgbClr val="FFC000"/>
              </a:solidFill>
              <a:latin typeface="Ravie" panose="04040805050809020602" pitchFamily="82" charset="0"/>
              <a:cs typeface="+mn-cs"/>
            </a:endParaRPr>
          </a:p>
          <a:p>
            <a:pPr defTabSz="685800" eaLnBrk="1" fontAlgn="auto" hangingPunct="1">
              <a:spcBef>
                <a:spcPts val="0"/>
              </a:spcBef>
              <a:spcAft>
                <a:spcPts val="0"/>
              </a:spcAft>
              <a:defRPr/>
            </a:pPr>
            <a:r>
              <a:rPr lang="es-ES" sz="2700" dirty="0">
                <a:solidFill>
                  <a:srgbClr val="FFC000"/>
                </a:solidFill>
                <a:latin typeface="Ravie" panose="04040805050809020602" pitchFamily="82" charset="0"/>
                <a:cs typeface="+mn-cs"/>
              </a:rPr>
              <a:t>APRENDIENDO A AMAR TU PLANETA</a:t>
            </a:r>
            <a:endParaRPr lang="en-US" sz="2700" dirty="0">
              <a:solidFill>
                <a:srgbClr val="FFC000"/>
              </a:solidFill>
              <a:latin typeface="Ravie" panose="04040805050809020602" pitchFamily="82" charset="0"/>
              <a:cs typeface="+mn-cs"/>
            </a:endParaRPr>
          </a:p>
        </p:txBody>
      </p:sp>
      <p:sp>
        <p:nvSpPr>
          <p:cNvPr id="64" name="Rectángulo redondeado 63">
            <a:hlinkClick r:id="rId10" action="ppaction://hlinksldjump"/>
          </p:cNvPr>
          <p:cNvSpPr/>
          <p:nvPr/>
        </p:nvSpPr>
        <p:spPr>
          <a:xfrm>
            <a:off x="260338" y="4988926"/>
            <a:ext cx="1807793" cy="776333"/>
          </a:xfrm>
          <a:prstGeom prst="roundRect">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s-ES" sz="1500" dirty="0">
                <a:solidFill>
                  <a:prstClr val="black"/>
                </a:solidFill>
                <a:latin typeface="Comic Sans MS" panose="030F0702030302020204" pitchFamily="66" charset="0"/>
              </a:rPr>
              <a:t>Siguiente juego</a:t>
            </a:r>
            <a:endParaRPr lang="en-US" sz="15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2258812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 restart="whenNotActive" fill="hold" evtFilter="cancelBubble" nodeType="interactiveSeq">
                <p:stCondLst>
                  <p:cond evt="onClick" delay="0">
                    <p:tgtEl>
                      <p:spTgt spid="11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childTnLst>
                          </p:cTn>
                        </p:par>
                      </p:childTnLst>
                    </p:cTn>
                  </p:par>
                </p:childTnLst>
              </p:cTn>
              <p:nextCondLst>
                <p:cond evt="onClick" delay="0">
                  <p:tgtEl>
                    <p:spTgt spid="114"/>
                  </p:tgtEl>
                </p:cond>
              </p:nextCondLst>
            </p:seq>
            <p:seq concurrent="1" nextAc="seek">
              <p:cTn id="14" restart="whenNotActive" fill="hold" evtFilter="cancelBubble" nodeType="interactiveSeq">
                <p:stCondLst>
                  <p:cond evt="onClick" delay="0">
                    <p:tgtEl>
                      <p:spTgt spid="1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8"/>
                                        </p:tgtEl>
                                      </p:cBhvr>
                                    </p:animEffect>
                                    <p:set>
                                      <p:cBhvr>
                                        <p:cTn id="19"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0" restart="whenNotActive" fill="hold" evtFilter="cancelBubble" nodeType="interactiveSeq">
                <p:stCondLst>
                  <p:cond evt="onClick" delay="0">
                    <p:tgtEl>
                      <p:spTgt spid="1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childTnLst>
                          </p:cTn>
                        </p:par>
                      </p:childTnLst>
                    </p:cTn>
                  </p:par>
                </p:childTnLst>
              </p:cTn>
              <p:nextCondLst>
                <p:cond evt="onClick" delay="0">
                  <p:tgtEl>
                    <p:spTgt spid="117"/>
                  </p:tgtEl>
                </p:cond>
              </p:nextCondLst>
            </p:seq>
            <p:seq concurrent="1" nextAc="seek">
              <p:cTn id="26" restart="whenNotActive" fill="hold" evtFilter="cancelBubble" nodeType="interactiveSeq">
                <p:stCondLst>
                  <p:cond evt="onClick" delay="0">
                    <p:tgtEl>
                      <p:spTgt spid="1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0"/>
                                        </p:tgtEl>
                                      </p:cBhvr>
                                    </p:animEffect>
                                    <p:set>
                                      <p:cBhvr>
                                        <p:cTn id="31"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32" restart="whenNotActive" fill="hold" evtFilter="cancelBubble" nodeType="interactiveSeq">
                <p:stCondLst>
                  <p:cond evt="onClick" delay="0">
                    <p:tgtEl>
                      <p:spTgt spid="1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500"/>
                                        <p:tgtEl>
                                          <p:spTgt spid="120"/>
                                        </p:tgtEl>
                                      </p:cBhvr>
                                    </p:animEffect>
                                  </p:childTnLst>
                                </p:cTn>
                              </p:par>
                            </p:childTnLst>
                          </p:cTn>
                        </p:par>
                      </p:childTnLst>
                    </p:cTn>
                  </p:par>
                </p:childTnLst>
              </p:cTn>
              <p:nextCondLst>
                <p:cond evt="onClick" delay="0">
                  <p:tgtEl>
                    <p:spTgt spid="119"/>
                  </p:tgtEl>
                </p:cond>
              </p:nextCondLst>
            </p:seq>
            <p:seq concurrent="1" nextAc="seek">
              <p:cTn id="38" restart="whenNotActive" fill="hold" evtFilter="cancelBubble" nodeType="interactiveSeq">
                <p:stCondLst>
                  <p:cond evt="onClick" delay="0">
                    <p:tgtEl>
                      <p:spTgt spid="1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2"/>
                                        </p:tgtEl>
                                      </p:cBhvr>
                                    </p:animEffect>
                                    <p:set>
                                      <p:cBhvr>
                                        <p:cTn id="43"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44" restart="whenNotActive" fill="hold" evtFilter="cancelBubble" nodeType="interactiveSeq">
                <p:stCondLst>
                  <p:cond evt="onClick" delay="0">
                    <p:tgtEl>
                      <p:spTgt spid="12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childTnLst>
                          </p:cTn>
                        </p:par>
                      </p:childTnLst>
                    </p:cTn>
                  </p:par>
                </p:childTnLst>
              </p:cTn>
              <p:nextCondLst>
                <p:cond evt="onClick" delay="0">
                  <p:tgtEl>
                    <p:spTgt spid="121"/>
                  </p:tgtEl>
                </p:cond>
              </p:nextCondLst>
            </p:seq>
            <p:seq concurrent="1" nextAc="seek">
              <p:cTn id="50" restart="whenNotActive" fill="hold" evtFilter="cancelBubble" nodeType="interactiveSeq">
                <p:stCondLst>
                  <p:cond evt="onClick" delay="0">
                    <p:tgtEl>
                      <p:spTgt spid="1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24"/>
                                        </p:tgtEl>
                                      </p:cBhvr>
                                    </p:animEffect>
                                    <p:set>
                                      <p:cBhvr>
                                        <p:cTn id="55"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56" restart="whenNotActive" fill="hold" evtFilter="cancelBubble" nodeType="interactiveSeq">
                <p:stCondLst>
                  <p:cond evt="onClick" delay="0">
                    <p:tgtEl>
                      <p:spTgt spid="12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1" nodeType="click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fade">
                                      <p:cBhvr>
                                        <p:cTn id="61" dur="500"/>
                                        <p:tgtEl>
                                          <p:spTgt spid="124"/>
                                        </p:tgtEl>
                                      </p:cBhvr>
                                    </p:animEffect>
                                  </p:childTnLst>
                                </p:cTn>
                              </p:par>
                            </p:childTnLst>
                          </p:cTn>
                        </p:par>
                      </p:childTnLst>
                    </p:cTn>
                  </p:par>
                </p:childTnLst>
              </p:cTn>
              <p:nextCondLst>
                <p:cond evt="onClick" delay="0">
                  <p:tgtEl>
                    <p:spTgt spid="123"/>
                  </p:tgtEl>
                </p:cond>
              </p:nextCondLst>
            </p:seq>
            <p:seq concurrent="1" nextAc="seek">
              <p:cTn id="62" restart="whenNotActive" fill="hold" evtFilter="cancelBubble" nodeType="interactiveSeq">
                <p:stCondLst>
                  <p:cond evt="onClick" delay="0">
                    <p:tgtEl>
                      <p:spTgt spid="126"/>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26"/>
                                        </p:tgtEl>
                                      </p:cBhvr>
                                    </p:animEffect>
                                    <p:set>
                                      <p:cBhvr>
                                        <p:cTn id="67"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68" restart="whenNotActive" fill="hold" evtFilter="cancelBubble" nodeType="interactiveSeq">
                <p:stCondLst>
                  <p:cond evt="onClick" delay="0">
                    <p:tgtEl>
                      <p:spTgt spid="125"/>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1" nodeType="click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fade">
                                      <p:cBhvr>
                                        <p:cTn id="73" dur="500"/>
                                        <p:tgtEl>
                                          <p:spTgt spid="126"/>
                                        </p:tgtEl>
                                      </p:cBhvr>
                                    </p:animEffect>
                                  </p:childTnLst>
                                </p:cTn>
                              </p:par>
                            </p:childTnLst>
                          </p:cTn>
                        </p:par>
                      </p:childTnLst>
                    </p:cTn>
                  </p:par>
                </p:childTnLst>
              </p:cTn>
              <p:nextCondLst>
                <p:cond evt="onClick" delay="0">
                  <p:tgtEl>
                    <p:spTgt spid="125"/>
                  </p:tgtEl>
                </p:cond>
              </p:nextCondLst>
            </p:seq>
            <p:seq concurrent="1" nextAc="seek">
              <p:cTn id="74" restart="whenNotActive" fill="hold" evtFilter="cancelBubble" nodeType="interactiveSeq">
                <p:stCondLst>
                  <p:cond evt="onClick" delay="0">
                    <p:tgtEl>
                      <p:spTgt spid="12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28"/>
                                        </p:tgtEl>
                                      </p:cBhvr>
                                    </p:animEffect>
                                    <p:set>
                                      <p:cBhvr>
                                        <p:cTn id="79"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80" restart="whenNotActive" fill="hold" evtFilter="cancelBubble" nodeType="interactiveSeq">
                <p:stCondLst>
                  <p:cond evt="onClick" delay="0">
                    <p:tgtEl>
                      <p:spTgt spid="127"/>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1" nodeType="click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fade">
                                      <p:cBhvr>
                                        <p:cTn id="85" dur="500"/>
                                        <p:tgtEl>
                                          <p:spTgt spid="128"/>
                                        </p:tgtEl>
                                      </p:cBhvr>
                                    </p:animEffect>
                                  </p:childTnLst>
                                </p:cTn>
                              </p:par>
                            </p:childTnLst>
                          </p:cTn>
                        </p:par>
                      </p:childTnLst>
                    </p:cTn>
                  </p:par>
                </p:childTnLst>
              </p:cTn>
              <p:nextCondLst>
                <p:cond evt="onClick" delay="0">
                  <p:tgtEl>
                    <p:spTgt spid="127"/>
                  </p:tgtEl>
                </p:cond>
              </p:nextCondLst>
            </p:seq>
            <p:seq concurrent="1" nextAc="seek">
              <p:cTn id="86" restart="whenNotActive" fill="hold" evtFilter="cancelBubble" nodeType="interactiveSeq">
                <p:stCondLst>
                  <p:cond evt="onClick" delay="0">
                    <p:tgtEl>
                      <p:spTgt spid="13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30"/>
                                        </p:tgtEl>
                                      </p:cBhvr>
                                    </p:animEffect>
                                    <p:set>
                                      <p:cBhvr>
                                        <p:cTn id="91"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92" restart="whenNotActive" fill="hold" evtFilter="cancelBubble" nodeType="interactiveSeq">
                <p:stCondLst>
                  <p:cond evt="onClick" delay="0">
                    <p:tgtEl>
                      <p:spTgt spid="129"/>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500"/>
                                        <p:tgtEl>
                                          <p:spTgt spid="130"/>
                                        </p:tgtEl>
                                      </p:cBhvr>
                                    </p:animEffect>
                                  </p:childTnLst>
                                </p:cTn>
                              </p:par>
                            </p:childTnLst>
                          </p:cTn>
                        </p:par>
                      </p:childTnLst>
                    </p:cTn>
                  </p:par>
                </p:childTnLst>
              </p:cTn>
              <p:nextCondLst>
                <p:cond evt="onClick" delay="0">
                  <p:tgtEl>
                    <p:spTgt spid="129"/>
                  </p:tgtEl>
                </p:cond>
              </p:nextCondLst>
            </p:seq>
            <p:seq concurrent="1" nextAc="seek">
              <p:cTn id="98" restart="whenNotActive" fill="hold" evtFilter="cancelBubble" nodeType="interactiveSeq">
                <p:stCondLst>
                  <p:cond evt="onClick" delay="0">
                    <p:tgtEl>
                      <p:spTgt spid="132"/>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132"/>
                                        </p:tgtEl>
                                      </p:cBhvr>
                                    </p:animEffect>
                                    <p:set>
                                      <p:cBhvr>
                                        <p:cTn id="103"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104" restart="whenNotActive" fill="hold" evtFilter="cancelBubble" nodeType="interactiveSeq">
                <p:stCondLst>
                  <p:cond evt="onClick" delay="0">
                    <p:tgtEl>
                      <p:spTgt spid="131"/>
                    </p:tgtEl>
                  </p:cond>
                </p:stCondLst>
                <p:endSync evt="end" delay="0">
                  <p:rtn val="all"/>
                </p:endSync>
                <p:childTnLst>
                  <p:par>
                    <p:cTn id="105" fill="hold">
                      <p:stCondLst>
                        <p:cond delay="0"/>
                      </p:stCondLst>
                      <p:childTnLst>
                        <p:par>
                          <p:cTn id="106" fill="hold">
                            <p:stCondLst>
                              <p:cond delay="0"/>
                            </p:stCondLst>
                            <p:childTnLst>
                              <p:par>
                                <p:cTn id="107" presetID="10" presetClass="entr" presetSubtype="0" fill="hold" grpId="1" nodeType="clickEffect">
                                  <p:stCondLst>
                                    <p:cond delay="0"/>
                                  </p:stCondLst>
                                  <p:childTnLst>
                                    <p:set>
                                      <p:cBhvr>
                                        <p:cTn id="108" dur="1" fill="hold">
                                          <p:stCondLst>
                                            <p:cond delay="0"/>
                                          </p:stCondLst>
                                        </p:cTn>
                                        <p:tgtEl>
                                          <p:spTgt spid="132"/>
                                        </p:tgtEl>
                                        <p:attrNameLst>
                                          <p:attrName>style.visibility</p:attrName>
                                        </p:attrNameLst>
                                      </p:cBhvr>
                                      <p:to>
                                        <p:strVal val="visible"/>
                                      </p:to>
                                    </p:set>
                                    <p:animEffect transition="in" filter="fade">
                                      <p:cBhvr>
                                        <p:cTn id="109" dur="500"/>
                                        <p:tgtEl>
                                          <p:spTgt spid="132"/>
                                        </p:tgtEl>
                                      </p:cBhvr>
                                    </p:animEffect>
                                  </p:childTnLst>
                                </p:cTn>
                              </p:par>
                            </p:childTnLst>
                          </p:cTn>
                        </p:par>
                      </p:childTnLst>
                    </p:cTn>
                  </p:par>
                </p:childTnLst>
              </p:cTn>
              <p:nextCondLst>
                <p:cond evt="onClick" delay="0">
                  <p:tgtEl>
                    <p:spTgt spid="131"/>
                  </p:tgtEl>
                </p:cond>
              </p:nextCondLst>
            </p:seq>
            <p:seq concurrent="1" nextAc="seek">
              <p:cTn id="110" restart="whenNotActive" fill="hold" evtFilter="cancelBubble" nodeType="interactiveSeq">
                <p:stCondLst>
                  <p:cond evt="onClick" delay="0">
                    <p:tgtEl>
                      <p:spTgt spid="134"/>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34"/>
                                        </p:tgtEl>
                                      </p:cBhvr>
                                    </p:animEffect>
                                    <p:set>
                                      <p:cBhvr>
                                        <p:cTn id="115" dur="1" fill="hold">
                                          <p:stCondLst>
                                            <p:cond delay="4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116" restart="whenNotActive" fill="hold" evtFilter="cancelBubble" nodeType="interactiveSeq">
                <p:stCondLst>
                  <p:cond evt="onClick" delay="0">
                    <p:tgtEl>
                      <p:spTgt spid="133"/>
                    </p:tgtEl>
                  </p:cond>
                </p:stCondLst>
                <p:endSync evt="end" delay="0">
                  <p:rtn val="all"/>
                </p:endSync>
                <p:childTnLst>
                  <p:par>
                    <p:cTn id="117" fill="hold">
                      <p:stCondLst>
                        <p:cond delay="0"/>
                      </p:stCondLst>
                      <p:childTnLst>
                        <p:par>
                          <p:cTn id="118" fill="hold">
                            <p:stCondLst>
                              <p:cond delay="0"/>
                            </p:stCondLst>
                            <p:childTnLst>
                              <p:par>
                                <p:cTn id="119" presetID="10" presetClass="entr" presetSubtype="0" fill="hold" grpId="1" nodeType="click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fade">
                                      <p:cBhvr>
                                        <p:cTn id="121" dur="500"/>
                                        <p:tgtEl>
                                          <p:spTgt spid="134"/>
                                        </p:tgtEl>
                                      </p:cBhvr>
                                    </p:animEffect>
                                  </p:childTnLst>
                                </p:cTn>
                              </p:par>
                            </p:childTnLst>
                          </p:cTn>
                        </p:par>
                      </p:childTnLst>
                    </p:cTn>
                  </p:par>
                </p:childTnLst>
              </p:cTn>
              <p:nextCondLst>
                <p:cond evt="onClick" delay="0">
                  <p:tgtEl>
                    <p:spTgt spid="133"/>
                  </p:tgtEl>
                </p:cond>
              </p:nextCondLst>
            </p:seq>
            <p:seq concurrent="1" nextAc="seek">
              <p:cTn id="122" restart="whenNotActive" fill="hold" evtFilter="cancelBubble" nodeType="interactiveSeq">
                <p:stCondLst>
                  <p:cond evt="onClick" delay="0">
                    <p:tgtEl>
                      <p:spTgt spid="13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136"/>
                                        </p:tgtEl>
                                      </p:cBhvr>
                                    </p:animEffect>
                                    <p:set>
                                      <p:cBhvr>
                                        <p:cTn id="127"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128" restart="whenNotActive" fill="hold" evtFilter="cancelBubble" nodeType="interactiveSeq">
                <p:stCondLst>
                  <p:cond evt="onClick" delay="0">
                    <p:tgtEl>
                      <p:spTgt spid="135"/>
                    </p:tgtEl>
                  </p:cond>
                </p:stCondLst>
                <p:endSync evt="end" delay="0">
                  <p:rtn val="all"/>
                </p:endSync>
                <p:childTnLst>
                  <p:par>
                    <p:cTn id="129" fill="hold">
                      <p:stCondLst>
                        <p:cond delay="0"/>
                      </p:stCondLst>
                      <p:childTnLst>
                        <p:par>
                          <p:cTn id="130" fill="hold">
                            <p:stCondLst>
                              <p:cond delay="0"/>
                            </p:stCondLst>
                            <p:childTnLst>
                              <p:par>
                                <p:cTn id="131" presetID="10" presetClass="entr" presetSubtype="0" fill="hold" grpId="1" nodeType="click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fade">
                                      <p:cBhvr>
                                        <p:cTn id="133" dur="500"/>
                                        <p:tgtEl>
                                          <p:spTgt spid="136"/>
                                        </p:tgtEl>
                                      </p:cBhvr>
                                    </p:animEffect>
                                  </p:childTnLst>
                                </p:cTn>
                              </p:par>
                            </p:childTnLst>
                          </p:cTn>
                        </p:par>
                      </p:childTnLst>
                    </p:cTn>
                  </p:par>
                </p:childTnLst>
              </p:cTn>
              <p:nextCondLst>
                <p:cond evt="onClick" delay="0">
                  <p:tgtEl>
                    <p:spTgt spid="135"/>
                  </p:tgtEl>
                </p:cond>
              </p:nextCondLst>
            </p:seq>
            <p:seq concurrent="1" nextAc="seek">
              <p:cTn id="134" restart="whenNotActive" fill="hold" evtFilter="cancelBubble" nodeType="interactiveSeq">
                <p:stCondLst>
                  <p:cond evt="onClick" delay="0">
                    <p:tgtEl>
                      <p:spTgt spid="138"/>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38"/>
                                        </p:tgtEl>
                                      </p:cBhvr>
                                    </p:animEffect>
                                    <p:set>
                                      <p:cBhvr>
                                        <p:cTn id="139"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140" restart="whenNotActive" fill="hold" evtFilter="cancelBubble" nodeType="interactiveSeq">
                <p:stCondLst>
                  <p:cond evt="onClick" delay="0">
                    <p:tgtEl>
                      <p:spTgt spid="137"/>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grpId="1" nodeType="clickEffect">
                                  <p:stCondLst>
                                    <p:cond delay="0"/>
                                  </p:stCondLst>
                                  <p:childTnLst>
                                    <p:set>
                                      <p:cBhvr>
                                        <p:cTn id="144" dur="1" fill="hold">
                                          <p:stCondLst>
                                            <p:cond delay="0"/>
                                          </p:stCondLst>
                                        </p:cTn>
                                        <p:tgtEl>
                                          <p:spTgt spid="138"/>
                                        </p:tgtEl>
                                        <p:attrNameLst>
                                          <p:attrName>style.visibility</p:attrName>
                                        </p:attrNameLst>
                                      </p:cBhvr>
                                      <p:to>
                                        <p:strVal val="visible"/>
                                      </p:to>
                                    </p:set>
                                    <p:animEffect transition="in" filter="fade">
                                      <p:cBhvr>
                                        <p:cTn id="145" dur="500"/>
                                        <p:tgtEl>
                                          <p:spTgt spid="138"/>
                                        </p:tgtEl>
                                      </p:cBhvr>
                                    </p:animEffect>
                                  </p:childTnLst>
                                </p:cTn>
                              </p:par>
                            </p:childTnLst>
                          </p:cTn>
                        </p:par>
                      </p:childTnLst>
                    </p:cTn>
                  </p:par>
                </p:childTnLst>
              </p:cTn>
              <p:nextCondLst>
                <p:cond evt="onClick" delay="0">
                  <p:tgtEl>
                    <p:spTgt spid="137"/>
                  </p:tgtEl>
                </p:cond>
              </p:nextCondLst>
            </p:seq>
          </p:childTnLst>
        </p:cTn>
      </p:par>
    </p:tnLst>
    <p:bldLst>
      <p:bldP spid="113" grpId="0" animBg="1"/>
      <p:bldP spid="113" grpId="1" animBg="1"/>
      <p:bldP spid="118" grpId="0" animBg="1"/>
      <p:bldP spid="118" grpId="1" animBg="1"/>
      <p:bldP spid="120" grpId="0" animBg="1"/>
      <p:bldP spid="120" grpId="1" animBg="1"/>
      <p:bldP spid="122" grpId="0" animBg="1"/>
      <p:bldP spid="122" grpId="1" animBg="1"/>
      <p:bldP spid="124" grpId="0" animBg="1"/>
      <p:bldP spid="124" grpId="1" animBg="1"/>
      <p:bldP spid="126" grpId="0" animBg="1"/>
      <p:bldP spid="126" grpId="1" animBg="1"/>
      <p:bldP spid="128" grpId="0" animBg="1"/>
      <p:bldP spid="128" grpId="1" animBg="1"/>
      <p:bldP spid="130" grpId="0" animBg="1"/>
      <p:bldP spid="130" grpId="1" animBg="1"/>
      <p:bldP spid="132" grpId="0" animBg="1"/>
      <p:bldP spid="132" grpId="1" animBg="1"/>
      <p:bldP spid="134" grpId="0" animBg="1"/>
      <p:bldP spid="134" grpId="1" animBg="1"/>
      <p:bldP spid="136" grpId="0" animBg="1"/>
      <p:bldP spid="136" grpId="1" animBg="1"/>
      <p:bldP spid="138" grpId="0" animBg="1"/>
      <p:bldP spid="1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1"/>
          </p:nvPr>
        </p:nvSpPr>
        <p:spPr>
          <a:xfrm>
            <a:off x="998129" y="1750321"/>
            <a:ext cx="7123279" cy="1546331"/>
          </a:xfrm>
          <a:solidFill>
            <a:schemeClr val="accent3"/>
          </a:solidFill>
          <a:ln>
            <a:solidFill>
              <a:schemeClr val="bg2">
                <a:lumMod val="10000"/>
              </a:schemeClr>
            </a:solidFill>
          </a:ln>
        </p:spPr>
        <p:txBody>
          <a:bodyPr>
            <a:normAutofit/>
          </a:bodyPr>
          <a:lstStyle/>
          <a:p>
            <a:pPr marL="0" indent="0" algn="ctr">
              <a:lnSpc>
                <a:spcPct val="150000"/>
              </a:lnSpc>
              <a:buNone/>
            </a:pPr>
            <a:r>
              <a:rPr lang="x-none" dirty="0">
                <a:solidFill>
                  <a:schemeClr val="bg2">
                    <a:lumMod val="10000"/>
                  </a:schemeClr>
                </a:solidFill>
              </a:rPr>
              <a:t>¿Cómo fortalecer la dimensión ecológica en los estudiantes de la CURN? </a:t>
            </a:r>
            <a:endParaRPr lang="es-CO" dirty="0">
              <a:solidFill>
                <a:schemeClr val="bg2">
                  <a:lumMod val="10000"/>
                </a:schemeClr>
              </a:solidFill>
            </a:endParaRPr>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4</a:t>
            </a:fld>
            <a:endParaRPr lang="es-CO"/>
          </a:p>
        </p:txBody>
      </p:sp>
      <p:sp>
        <p:nvSpPr>
          <p:cNvPr id="6" name="Título 5"/>
          <p:cNvSpPr>
            <a:spLocks noGrp="1"/>
          </p:cNvSpPr>
          <p:nvPr>
            <p:ph type="title"/>
          </p:nvPr>
        </p:nvSpPr>
        <p:spPr>
          <a:xfrm>
            <a:off x="2303952" y="332212"/>
            <a:ext cx="7886700" cy="982800"/>
          </a:xfrm>
        </p:spPr>
        <p:txBody>
          <a:bodyPr/>
          <a:lstStyle/>
          <a:p>
            <a:r>
              <a:rPr lang="x-none" b="1" dirty="0">
                <a:latin typeface="Bebas Neue" panose="020B0606020202050201" pitchFamily="34" charset="0"/>
              </a:rPr>
              <a:t>Pregunta </a:t>
            </a:r>
            <a:r>
              <a:rPr lang="x-none" b="1" dirty="0" smtClean="0">
                <a:latin typeface="Bebas Neue" panose="020B0606020202050201" pitchFamily="34" charset="0"/>
              </a:rPr>
              <a:t>probl</a:t>
            </a:r>
            <a:r>
              <a:rPr lang="es-CO" b="1" dirty="0" smtClean="0">
                <a:latin typeface="Bebas Neue" panose="020B0606020202050201" pitchFamily="34" charset="0"/>
              </a:rPr>
              <a:t>é</a:t>
            </a:r>
            <a:r>
              <a:rPr lang="x-none" b="1" dirty="0" smtClean="0">
                <a:latin typeface="Bebas Neue" panose="020B0606020202050201" pitchFamily="34" charset="0"/>
              </a:rPr>
              <a:t>mica  </a:t>
            </a:r>
            <a:endParaRPr lang="es-CO" b="1" dirty="0">
              <a:latin typeface="Bebas Neue" panose="020B0606020202050201" pitchFamily="34" charset="0"/>
            </a:endParaRPr>
          </a:p>
        </p:txBody>
      </p:sp>
      <p:pic>
        <p:nvPicPr>
          <p:cNvPr id="7" name="Imagen 7">
            <a:extLst>
              <a:ext uri="{FF2B5EF4-FFF2-40B4-BE49-F238E27FC236}">
                <a16:creationId xmlns:a16="http://schemas.microsoft.com/office/drawing/2014/main" xmlns="" id="{8E239F13-4BB2-6549-A8AC-E58B88786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3005248"/>
            <a:ext cx="3419150" cy="3353651"/>
          </a:xfrm>
          <a:prstGeom prst="rect">
            <a:avLst/>
          </a:prstGeom>
        </p:spPr>
      </p:pic>
    </p:spTree>
    <p:extLst>
      <p:ext uri="{BB962C8B-B14F-4D97-AF65-F5344CB8AC3E}">
        <p14:creationId xmlns:p14="http://schemas.microsoft.com/office/powerpoint/2010/main" val="256071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2155"/>
            <a:ext cx="2075914" cy="2075914"/>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55" y="1088785"/>
            <a:ext cx="1401203" cy="1402282"/>
          </a:xfrm>
          <a:prstGeom prst="rect">
            <a:avLst/>
          </a:prstGeom>
        </p:spPr>
      </p:pic>
      <p:sp>
        <p:nvSpPr>
          <p:cNvPr id="5" name="Llamada rectangular redondeada 4"/>
          <p:cNvSpPr/>
          <p:nvPr/>
        </p:nvSpPr>
        <p:spPr>
          <a:xfrm>
            <a:off x="260797" y="2634535"/>
            <a:ext cx="1352282" cy="9176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 ayudas a llevar la basura a su caneca?</a:t>
            </a:r>
            <a:endParaRPr lang="es-CO" dirty="0"/>
          </a:p>
        </p:txBody>
      </p:sp>
      <p:sp>
        <p:nvSpPr>
          <p:cNvPr id="9" name="Forma libre 8">
            <a:hlinkHover r:id="rId4" action="ppaction://hlinksldjump"/>
          </p:cNvPr>
          <p:cNvSpPr/>
          <p:nvPr/>
        </p:nvSpPr>
        <p:spPr>
          <a:xfrm>
            <a:off x="1684538" y="987950"/>
            <a:ext cx="5746418" cy="4366853"/>
          </a:xfrm>
          <a:custGeom>
            <a:avLst/>
            <a:gdLst>
              <a:gd name="connsiteX0" fmla="*/ 239573 w 7661891"/>
              <a:gd name="connsiteY0" fmla="*/ 933316 h 5822470"/>
              <a:gd name="connsiteX1" fmla="*/ 2673680 w 7661891"/>
              <a:gd name="connsiteY1" fmla="*/ 70432 h 5822470"/>
              <a:gd name="connsiteX2" fmla="*/ 226694 w 7661891"/>
              <a:gd name="connsiteY2" fmla="*/ 2568933 h 5822470"/>
              <a:gd name="connsiteX3" fmla="*/ 342604 w 7661891"/>
              <a:gd name="connsiteY3" fmla="*/ 1744685 h 5822470"/>
              <a:gd name="connsiteX4" fmla="*/ 2300192 w 7661891"/>
              <a:gd name="connsiteY4" fmla="*/ 2208325 h 5822470"/>
              <a:gd name="connsiteX5" fmla="*/ 2261556 w 7661891"/>
              <a:gd name="connsiteY5" fmla="*/ 1178015 h 5822470"/>
              <a:gd name="connsiteX6" fmla="*/ 4695663 w 7661891"/>
              <a:gd name="connsiteY6" fmla="*/ 199220 h 5822470"/>
              <a:gd name="connsiteX7" fmla="*/ 1166851 w 7661891"/>
              <a:gd name="connsiteY7" fmla="*/ 4719705 h 5822470"/>
              <a:gd name="connsiteX8" fmla="*/ 741849 w 7661891"/>
              <a:gd name="connsiteY8" fmla="*/ 3483333 h 5822470"/>
              <a:gd name="connsiteX9" fmla="*/ 4373691 w 7661891"/>
              <a:gd name="connsiteY9" fmla="*/ 3109846 h 5822470"/>
              <a:gd name="connsiteX10" fmla="*/ 3588080 w 7661891"/>
              <a:gd name="connsiteY10" fmla="*/ 830285 h 5822470"/>
              <a:gd name="connsiteX11" fmla="*/ 6563099 w 7661891"/>
              <a:gd name="connsiteY11" fmla="*/ 997710 h 5822470"/>
              <a:gd name="connsiteX12" fmla="*/ 3330502 w 7661891"/>
              <a:gd name="connsiteY12" fmla="*/ 3019694 h 5822470"/>
              <a:gd name="connsiteX13" fmla="*/ 6279764 w 7661891"/>
              <a:gd name="connsiteY13" fmla="*/ 5041677 h 5822470"/>
              <a:gd name="connsiteX14" fmla="*/ 1746401 w 7661891"/>
              <a:gd name="connsiteY14" fmla="*/ 5801530 h 5822470"/>
              <a:gd name="connsiteX15" fmla="*/ 1321398 w 7661891"/>
              <a:gd name="connsiteY15" fmla="*/ 4320460 h 5822470"/>
              <a:gd name="connsiteX16" fmla="*/ 7168406 w 7661891"/>
              <a:gd name="connsiteY16" fmla="*/ 3766668 h 5822470"/>
              <a:gd name="connsiteX17" fmla="*/ 7335832 w 7661891"/>
              <a:gd name="connsiteY17" fmla="*/ 3740910 h 5822470"/>
              <a:gd name="connsiteX18" fmla="*/ 7335832 w 7661891"/>
              <a:gd name="connsiteY18" fmla="*/ 3740910 h 58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1891" h="5822470">
                <a:moveTo>
                  <a:pt x="239573" y="933316"/>
                </a:moveTo>
                <a:cubicBezTo>
                  <a:pt x="1457699" y="365572"/>
                  <a:pt x="2675826" y="-202171"/>
                  <a:pt x="2673680" y="70432"/>
                </a:cubicBezTo>
                <a:cubicBezTo>
                  <a:pt x="2671534" y="343035"/>
                  <a:pt x="615207" y="2289891"/>
                  <a:pt x="226694" y="2568933"/>
                </a:cubicBezTo>
                <a:cubicBezTo>
                  <a:pt x="-161819" y="2847975"/>
                  <a:pt x="-2979" y="1804786"/>
                  <a:pt x="342604" y="1744685"/>
                </a:cubicBezTo>
                <a:cubicBezTo>
                  <a:pt x="688187" y="1684584"/>
                  <a:pt x="1980367" y="2302770"/>
                  <a:pt x="2300192" y="2208325"/>
                </a:cubicBezTo>
                <a:cubicBezTo>
                  <a:pt x="2620017" y="2113880"/>
                  <a:pt x="1862311" y="1512866"/>
                  <a:pt x="2261556" y="1178015"/>
                </a:cubicBezTo>
                <a:cubicBezTo>
                  <a:pt x="2660801" y="843164"/>
                  <a:pt x="4878114" y="-391062"/>
                  <a:pt x="4695663" y="199220"/>
                </a:cubicBezTo>
                <a:cubicBezTo>
                  <a:pt x="4513212" y="789502"/>
                  <a:pt x="1825820" y="4172353"/>
                  <a:pt x="1166851" y="4719705"/>
                </a:cubicBezTo>
                <a:cubicBezTo>
                  <a:pt x="507882" y="5267057"/>
                  <a:pt x="207376" y="3751643"/>
                  <a:pt x="741849" y="3483333"/>
                </a:cubicBezTo>
                <a:cubicBezTo>
                  <a:pt x="1276322" y="3215023"/>
                  <a:pt x="3899319" y="3552021"/>
                  <a:pt x="4373691" y="3109846"/>
                </a:cubicBezTo>
                <a:cubicBezTo>
                  <a:pt x="4848063" y="2667671"/>
                  <a:pt x="3223179" y="1182308"/>
                  <a:pt x="3588080" y="830285"/>
                </a:cubicBezTo>
                <a:cubicBezTo>
                  <a:pt x="3952981" y="478262"/>
                  <a:pt x="6606029" y="632809"/>
                  <a:pt x="6563099" y="997710"/>
                </a:cubicBezTo>
                <a:cubicBezTo>
                  <a:pt x="6520169" y="1362611"/>
                  <a:pt x="3377724" y="2345700"/>
                  <a:pt x="3330502" y="3019694"/>
                </a:cubicBezTo>
                <a:cubicBezTo>
                  <a:pt x="3283280" y="3693688"/>
                  <a:pt x="6543781" y="4578038"/>
                  <a:pt x="6279764" y="5041677"/>
                </a:cubicBezTo>
                <a:cubicBezTo>
                  <a:pt x="6015747" y="5505316"/>
                  <a:pt x="2572795" y="5921733"/>
                  <a:pt x="1746401" y="5801530"/>
                </a:cubicBezTo>
                <a:cubicBezTo>
                  <a:pt x="920007" y="5681327"/>
                  <a:pt x="417731" y="4659604"/>
                  <a:pt x="1321398" y="4320460"/>
                </a:cubicBezTo>
                <a:cubicBezTo>
                  <a:pt x="2225065" y="3981316"/>
                  <a:pt x="6166000" y="3863260"/>
                  <a:pt x="7168406" y="3766668"/>
                </a:cubicBezTo>
                <a:cubicBezTo>
                  <a:pt x="8170812" y="3670076"/>
                  <a:pt x="7335832" y="3740910"/>
                  <a:pt x="7335832" y="3740910"/>
                </a:cubicBezTo>
                <a:lnTo>
                  <a:pt x="7335832" y="3740910"/>
                </a:lnTo>
              </a:path>
            </a:pathLst>
          </a:cu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9"/>
          <p:cNvSpPr/>
          <p:nvPr/>
        </p:nvSpPr>
        <p:spPr>
          <a:xfrm>
            <a:off x="1664059" y="987950"/>
            <a:ext cx="5746418" cy="4366853"/>
          </a:xfrm>
          <a:custGeom>
            <a:avLst/>
            <a:gdLst>
              <a:gd name="connsiteX0" fmla="*/ 239573 w 7661891"/>
              <a:gd name="connsiteY0" fmla="*/ 933316 h 5822470"/>
              <a:gd name="connsiteX1" fmla="*/ 2673680 w 7661891"/>
              <a:gd name="connsiteY1" fmla="*/ 70432 h 5822470"/>
              <a:gd name="connsiteX2" fmla="*/ 226694 w 7661891"/>
              <a:gd name="connsiteY2" fmla="*/ 2568933 h 5822470"/>
              <a:gd name="connsiteX3" fmla="*/ 342604 w 7661891"/>
              <a:gd name="connsiteY3" fmla="*/ 1744685 h 5822470"/>
              <a:gd name="connsiteX4" fmla="*/ 2300192 w 7661891"/>
              <a:gd name="connsiteY4" fmla="*/ 2208325 h 5822470"/>
              <a:gd name="connsiteX5" fmla="*/ 2261556 w 7661891"/>
              <a:gd name="connsiteY5" fmla="*/ 1178015 h 5822470"/>
              <a:gd name="connsiteX6" fmla="*/ 4695663 w 7661891"/>
              <a:gd name="connsiteY6" fmla="*/ 199220 h 5822470"/>
              <a:gd name="connsiteX7" fmla="*/ 1166851 w 7661891"/>
              <a:gd name="connsiteY7" fmla="*/ 4719705 h 5822470"/>
              <a:gd name="connsiteX8" fmla="*/ 741849 w 7661891"/>
              <a:gd name="connsiteY8" fmla="*/ 3483333 h 5822470"/>
              <a:gd name="connsiteX9" fmla="*/ 4373691 w 7661891"/>
              <a:gd name="connsiteY9" fmla="*/ 3109846 h 5822470"/>
              <a:gd name="connsiteX10" fmla="*/ 3588080 w 7661891"/>
              <a:gd name="connsiteY10" fmla="*/ 830285 h 5822470"/>
              <a:gd name="connsiteX11" fmla="*/ 6563099 w 7661891"/>
              <a:gd name="connsiteY11" fmla="*/ 997710 h 5822470"/>
              <a:gd name="connsiteX12" fmla="*/ 3330502 w 7661891"/>
              <a:gd name="connsiteY12" fmla="*/ 3019694 h 5822470"/>
              <a:gd name="connsiteX13" fmla="*/ 6279764 w 7661891"/>
              <a:gd name="connsiteY13" fmla="*/ 5041677 h 5822470"/>
              <a:gd name="connsiteX14" fmla="*/ 1746401 w 7661891"/>
              <a:gd name="connsiteY14" fmla="*/ 5801530 h 5822470"/>
              <a:gd name="connsiteX15" fmla="*/ 1321398 w 7661891"/>
              <a:gd name="connsiteY15" fmla="*/ 4320460 h 5822470"/>
              <a:gd name="connsiteX16" fmla="*/ 7168406 w 7661891"/>
              <a:gd name="connsiteY16" fmla="*/ 3766668 h 5822470"/>
              <a:gd name="connsiteX17" fmla="*/ 7335832 w 7661891"/>
              <a:gd name="connsiteY17" fmla="*/ 3740910 h 5822470"/>
              <a:gd name="connsiteX18" fmla="*/ 7335832 w 7661891"/>
              <a:gd name="connsiteY18" fmla="*/ 3740910 h 58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1891" h="5822470">
                <a:moveTo>
                  <a:pt x="239573" y="933316"/>
                </a:moveTo>
                <a:cubicBezTo>
                  <a:pt x="1457699" y="365572"/>
                  <a:pt x="2675826" y="-202171"/>
                  <a:pt x="2673680" y="70432"/>
                </a:cubicBezTo>
                <a:cubicBezTo>
                  <a:pt x="2671534" y="343035"/>
                  <a:pt x="615207" y="2289891"/>
                  <a:pt x="226694" y="2568933"/>
                </a:cubicBezTo>
                <a:cubicBezTo>
                  <a:pt x="-161819" y="2847975"/>
                  <a:pt x="-2979" y="1804786"/>
                  <a:pt x="342604" y="1744685"/>
                </a:cubicBezTo>
                <a:cubicBezTo>
                  <a:pt x="688187" y="1684584"/>
                  <a:pt x="1980367" y="2302770"/>
                  <a:pt x="2300192" y="2208325"/>
                </a:cubicBezTo>
                <a:cubicBezTo>
                  <a:pt x="2620017" y="2113880"/>
                  <a:pt x="1862311" y="1512866"/>
                  <a:pt x="2261556" y="1178015"/>
                </a:cubicBezTo>
                <a:cubicBezTo>
                  <a:pt x="2660801" y="843164"/>
                  <a:pt x="4878114" y="-391062"/>
                  <a:pt x="4695663" y="199220"/>
                </a:cubicBezTo>
                <a:cubicBezTo>
                  <a:pt x="4513212" y="789502"/>
                  <a:pt x="1825820" y="4172353"/>
                  <a:pt x="1166851" y="4719705"/>
                </a:cubicBezTo>
                <a:cubicBezTo>
                  <a:pt x="507882" y="5267057"/>
                  <a:pt x="207376" y="3751643"/>
                  <a:pt x="741849" y="3483333"/>
                </a:cubicBezTo>
                <a:cubicBezTo>
                  <a:pt x="1276322" y="3215023"/>
                  <a:pt x="3899319" y="3552021"/>
                  <a:pt x="4373691" y="3109846"/>
                </a:cubicBezTo>
                <a:cubicBezTo>
                  <a:pt x="4848063" y="2667671"/>
                  <a:pt x="3223179" y="1182308"/>
                  <a:pt x="3588080" y="830285"/>
                </a:cubicBezTo>
                <a:cubicBezTo>
                  <a:pt x="3952981" y="478262"/>
                  <a:pt x="6606029" y="632809"/>
                  <a:pt x="6563099" y="997710"/>
                </a:cubicBezTo>
                <a:cubicBezTo>
                  <a:pt x="6520169" y="1362611"/>
                  <a:pt x="3377724" y="2345700"/>
                  <a:pt x="3330502" y="3019694"/>
                </a:cubicBezTo>
                <a:cubicBezTo>
                  <a:pt x="3283280" y="3693688"/>
                  <a:pt x="6543781" y="4578038"/>
                  <a:pt x="6279764" y="5041677"/>
                </a:cubicBezTo>
                <a:cubicBezTo>
                  <a:pt x="6015747" y="5505316"/>
                  <a:pt x="2572795" y="5921733"/>
                  <a:pt x="1746401" y="5801530"/>
                </a:cubicBezTo>
                <a:cubicBezTo>
                  <a:pt x="920007" y="5681327"/>
                  <a:pt x="417731" y="4659604"/>
                  <a:pt x="1321398" y="4320460"/>
                </a:cubicBezTo>
                <a:cubicBezTo>
                  <a:pt x="2225065" y="3981316"/>
                  <a:pt x="6166000" y="3863260"/>
                  <a:pt x="7168406" y="3766668"/>
                </a:cubicBezTo>
                <a:cubicBezTo>
                  <a:pt x="8170812" y="3670076"/>
                  <a:pt x="7335832" y="3740910"/>
                  <a:pt x="7335832" y="3740910"/>
                </a:cubicBezTo>
                <a:lnTo>
                  <a:pt x="7335832" y="3740910"/>
                </a:lnTo>
              </a:path>
            </a:pathLst>
          </a:custGeom>
          <a:noFill/>
          <a:ln w="1270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hlinkHover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4792" y="3093344"/>
            <a:ext cx="1299761" cy="2604003"/>
          </a:xfrm>
          <a:prstGeom prst="rect">
            <a:avLst/>
          </a:prstGeom>
        </p:spPr>
      </p:pic>
    </p:spTree>
    <p:extLst>
      <p:ext uri="{BB962C8B-B14F-4D97-AF65-F5344CB8AC3E}">
        <p14:creationId xmlns:p14="http://schemas.microsoft.com/office/powerpoint/2010/main" val="2592664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970" y="2319617"/>
            <a:ext cx="3154680" cy="315468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005" y="3037290"/>
            <a:ext cx="1401203" cy="1402282"/>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434" y="3222883"/>
            <a:ext cx="1299761" cy="2604003"/>
          </a:xfrm>
          <a:prstGeom prst="rect">
            <a:avLst/>
          </a:prstGeom>
        </p:spPr>
      </p:pic>
      <p:sp>
        <p:nvSpPr>
          <p:cNvPr id="5" name="Llamada rectangular redondeada 4"/>
          <p:cNvSpPr/>
          <p:nvPr/>
        </p:nvSpPr>
        <p:spPr>
          <a:xfrm>
            <a:off x="3449767" y="1401997"/>
            <a:ext cx="2055006" cy="13038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Vuelve a intentarlo!</a:t>
            </a:r>
            <a:endParaRPr lang="es-CO" dirty="0"/>
          </a:p>
        </p:txBody>
      </p:sp>
    </p:spTree>
    <p:extLst>
      <p:ext uri="{BB962C8B-B14F-4D97-AF65-F5344CB8AC3E}">
        <p14:creationId xmlns:p14="http://schemas.microsoft.com/office/powerpoint/2010/main" val="4253936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906" y="2319617"/>
            <a:ext cx="3154680" cy="315468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706" y="2870294"/>
            <a:ext cx="1299761" cy="2604003"/>
          </a:xfrm>
          <a:prstGeom prst="rect">
            <a:avLst/>
          </a:prstGeom>
        </p:spPr>
      </p:pic>
      <p:sp>
        <p:nvSpPr>
          <p:cNvPr id="5" name="Llamada rectangular redondeada 4"/>
          <p:cNvSpPr/>
          <p:nvPr/>
        </p:nvSpPr>
        <p:spPr>
          <a:xfrm>
            <a:off x="2010703" y="1401997"/>
            <a:ext cx="2055006" cy="13038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LO HAS LOGRADO!</a:t>
            </a:r>
            <a:endParaRPr lang="es-CO" dirty="0"/>
          </a:p>
        </p:txBody>
      </p:sp>
      <p:sp>
        <p:nvSpPr>
          <p:cNvPr id="6" name="CuadroTexto 5"/>
          <p:cNvSpPr txBox="1"/>
          <p:nvPr/>
        </p:nvSpPr>
        <p:spPr>
          <a:xfrm>
            <a:off x="1112403" y="4389384"/>
            <a:ext cx="6585945" cy="1107996"/>
          </a:xfrm>
          <a:prstGeom prst="rect">
            <a:avLst/>
          </a:prstGeom>
          <a:noFill/>
        </p:spPr>
        <p:txBody>
          <a:bodyPr wrap="square" rtlCol="0">
            <a:spAutoFit/>
          </a:bodyPr>
          <a:lstStyle/>
          <a:p>
            <a:r>
              <a:rPr lang="es-E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FELICITACIONES!!</a:t>
            </a:r>
            <a:endParaRPr lang="es-CO"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997720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8">
            <a:extLst>
              <a:ext uri="{FF2B5EF4-FFF2-40B4-BE49-F238E27FC236}">
                <a16:creationId xmlns:a16="http://schemas.microsoft.com/office/drawing/2014/main" xmlns="" id="{15F442F0-2F13-234D-885B-C23DD5DD4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2802899"/>
            <a:ext cx="3744546" cy="3556000"/>
          </a:xfrm>
          <a:prstGeom prst="rect">
            <a:avLst/>
          </a:prstGeom>
        </p:spPr>
      </p:pic>
      <p:sp>
        <p:nvSpPr>
          <p:cNvPr id="2" name="Marcador de contenido 1"/>
          <p:cNvSpPr>
            <a:spLocks noGrp="1"/>
          </p:cNvSpPr>
          <p:nvPr>
            <p:ph sz="half" idx="1"/>
          </p:nvPr>
        </p:nvSpPr>
        <p:spPr>
          <a:xfrm>
            <a:off x="319540" y="1526501"/>
            <a:ext cx="3744547" cy="4872221"/>
          </a:xfrm>
        </p:spPr>
        <p:txBody>
          <a:bodyPr>
            <a:normAutofit/>
          </a:bodyPr>
          <a:lstStyle/>
          <a:p>
            <a:pPr algn="just">
              <a:lnSpc>
                <a:spcPct val="150000"/>
              </a:lnSpc>
            </a:pPr>
            <a:r>
              <a:rPr lang="x-none" sz="1600" dirty="0">
                <a:solidFill>
                  <a:schemeClr val="bg2">
                    <a:lumMod val="10000"/>
                  </a:schemeClr>
                </a:solidFill>
              </a:rPr>
              <a:t>Fortalecer la dimensión ecológica en los estudiantes de la CURN mediante el desarrollo de los valores ambientales.</a:t>
            </a:r>
            <a:endParaRPr lang="es-CO" sz="1600" dirty="0">
              <a:solidFill>
                <a:schemeClr val="bg2">
                  <a:lumMod val="10000"/>
                </a:schemeClr>
              </a:solidFill>
            </a:endParaRPr>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5</a:t>
            </a:fld>
            <a:endParaRPr lang="es-CO"/>
          </a:p>
        </p:txBody>
      </p:sp>
      <p:sp>
        <p:nvSpPr>
          <p:cNvPr id="6" name="Título 5"/>
          <p:cNvSpPr>
            <a:spLocks noGrp="1"/>
          </p:cNvSpPr>
          <p:nvPr>
            <p:ph type="title"/>
          </p:nvPr>
        </p:nvSpPr>
        <p:spPr>
          <a:xfrm>
            <a:off x="767681" y="222194"/>
            <a:ext cx="7886692" cy="982799"/>
          </a:xfrm>
        </p:spPr>
        <p:txBody>
          <a:bodyPr/>
          <a:lstStyle/>
          <a:p>
            <a:r>
              <a:rPr lang="x-none" b="1" dirty="0" smtClean="0">
                <a:latin typeface="Bebas Neue" panose="020B0606020202050201" pitchFamily="34" charset="0"/>
              </a:rPr>
              <a:t>Objetivo </a:t>
            </a:r>
            <a:r>
              <a:rPr lang="x-none" b="1" dirty="0">
                <a:latin typeface="Bebas Neue" panose="020B0606020202050201" pitchFamily="34" charset="0"/>
              </a:rPr>
              <a:t>General    </a:t>
            </a:r>
            <a:r>
              <a:rPr lang="es-CO" b="1" dirty="0" smtClean="0">
                <a:latin typeface="Bebas Neue" panose="020B0606020202050201" pitchFamily="34" charset="0"/>
              </a:rPr>
              <a:t>             </a:t>
            </a:r>
            <a:r>
              <a:rPr lang="x-none" b="1" dirty="0" smtClean="0">
                <a:latin typeface="Bebas Neue" panose="020B0606020202050201" pitchFamily="34" charset="0"/>
              </a:rPr>
              <a:t>Objetivos </a:t>
            </a:r>
            <a:r>
              <a:rPr lang="x-none" b="1" dirty="0">
                <a:latin typeface="Bebas Neue" panose="020B0606020202050201" pitchFamily="34" charset="0"/>
              </a:rPr>
              <a:t>específicos </a:t>
            </a:r>
            <a:endParaRPr lang="es-CO" b="1" dirty="0">
              <a:latin typeface="Bebas Neue" panose="020B0606020202050201" pitchFamily="34" charset="0"/>
            </a:endParaRPr>
          </a:p>
        </p:txBody>
      </p:sp>
      <p:sp>
        <p:nvSpPr>
          <p:cNvPr id="3" name="CuadroTexto 2">
            <a:extLst>
              <a:ext uri="{FF2B5EF4-FFF2-40B4-BE49-F238E27FC236}">
                <a16:creationId xmlns:a16="http://schemas.microsoft.com/office/drawing/2014/main" xmlns="" id="{4514768D-B8EB-6B48-BDCF-CCE9B9201FEA}"/>
              </a:ext>
            </a:extLst>
          </p:cNvPr>
          <p:cNvSpPr txBox="1"/>
          <p:nvPr/>
        </p:nvSpPr>
        <p:spPr>
          <a:xfrm>
            <a:off x="4373197" y="1526501"/>
            <a:ext cx="4378486" cy="45243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CO" sz="1600" b="1" dirty="0">
                <a:solidFill>
                  <a:schemeClr val="accent3">
                    <a:lumMod val="50000"/>
                  </a:schemeClr>
                </a:solidFill>
                <a:latin typeface="+mn-lt"/>
              </a:rPr>
              <a:t>Establecer los componentes teórico práctico de las estrategias didácticas que desarrollen los valores ambientale</a:t>
            </a:r>
            <a:r>
              <a:rPr lang="x-none" sz="1600" b="1" dirty="0">
                <a:solidFill>
                  <a:schemeClr val="accent3">
                    <a:lumMod val="50000"/>
                  </a:schemeClr>
                </a:solidFill>
                <a:latin typeface="+mn-lt"/>
              </a:rPr>
              <a:t>s</a:t>
            </a:r>
            <a:r>
              <a:rPr lang="x-none" sz="1600" b="1" dirty="0" smtClean="0">
                <a:solidFill>
                  <a:schemeClr val="accent3">
                    <a:lumMod val="50000"/>
                  </a:schemeClr>
                </a:solidFill>
                <a:latin typeface="+mn-lt"/>
              </a:rPr>
              <a:t>.</a:t>
            </a:r>
            <a:endParaRPr lang="es-CO" sz="1600" b="1" dirty="0" smtClean="0">
              <a:solidFill>
                <a:schemeClr val="accent3">
                  <a:lumMod val="50000"/>
                </a:schemeClr>
              </a:solidFill>
              <a:latin typeface="+mn-lt"/>
            </a:endParaRPr>
          </a:p>
          <a:p>
            <a:pPr algn="just">
              <a:lnSpc>
                <a:spcPct val="150000"/>
              </a:lnSpc>
            </a:pPr>
            <a:endParaRPr lang="x-none" sz="1600" dirty="0">
              <a:solidFill>
                <a:schemeClr val="bg2">
                  <a:lumMod val="10000"/>
                </a:schemeClr>
              </a:solidFill>
              <a:latin typeface="+mn-lt"/>
            </a:endParaRPr>
          </a:p>
          <a:p>
            <a:pPr marL="285750" indent="-285750" algn="just">
              <a:lnSpc>
                <a:spcPct val="150000"/>
              </a:lnSpc>
              <a:buFont typeface="Arial" panose="020B0604020202020204" pitchFamily="34" charset="0"/>
              <a:buChar char="•"/>
            </a:pPr>
            <a:r>
              <a:rPr lang="es-CO" sz="1600" dirty="0">
                <a:solidFill>
                  <a:schemeClr val="bg2">
                    <a:lumMod val="10000"/>
                  </a:schemeClr>
                </a:solidFill>
                <a:latin typeface="+mn-lt"/>
              </a:rPr>
              <a:t>Diseñar la cartilla didáctica y creativa para desarrollar valores ambientales en los estudiantes de la </a:t>
            </a:r>
            <a:r>
              <a:rPr lang="x-none" sz="1600" dirty="0">
                <a:solidFill>
                  <a:schemeClr val="bg2">
                    <a:lumMod val="10000"/>
                  </a:schemeClr>
                </a:solidFill>
                <a:latin typeface="+mn-lt"/>
              </a:rPr>
              <a:t>CURN</a:t>
            </a:r>
            <a:r>
              <a:rPr lang="x-none" sz="1600" dirty="0" smtClean="0">
                <a:solidFill>
                  <a:schemeClr val="bg2">
                    <a:lumMod val="10000"/>
                  </a:schemeClr>
                </a:solidFill>
                <a:latin typeface="+mn-lt"/>
              </a:rPr>
              <a:t>.</a:t>
            </a:r>
            <a:endParaRPr lang="es-CO" sz="1600" dirty="0" smtClean="0">
              <a:solidFill>
                <a:schemeClr val="bg2">
                  <a:lumMod val="10000"/>
                </a:schemeClr>
              </a:solidFill>
              <a:latin typeface="+mn-lt"/>
            </a:endParaRPr>
          </a:p>
          <a:p>
            <a:pPr algn="just">
              <a:lnSpc>
                <a:spcPct val="150000"/>
              </a:lnSpc>
            </a:pPr>
            <a:endParaRPr lang="x-none" sz="1600" dirty="0">
              <a:solidFill>
                <a:schemeClr val="bg2">
                  <a:lumMod val="10000"/>
                </a:schemeClr>
              </a:solidFill>
              <a:latin typeface="+mn-lt"/>
            </a:endParaRPr>
          </a:p>
          <a:p>
            <a:pPr marL="285750" indent="-285750" algn="just">
              <a:lnSpc>
                <a:spcPct val="150000"/>
              </a:lnSpc>
              <a:buFont typeface="Arial" panose="020B0604020202020204" pitchFamily="34" charset="0"/>
              <a:buChar char="•"/>
            </a:pPr>
            <a:r>
              <a:rPr lang="es-CO" sz="1600" dirty="0">
                <a:solidFill>
                  <a:schemeClr val="bg2">
                    <a:lumMod val="10000"/>
                  </a:schemeClr>
                </a:solidFill>
                <a:latin typeface="+mn-lt"/>
              </a:rPr>
              <a:t>Divulgar la cartilla didáctica y creativa a través de la suite de canales de comunicación de la CURN.</a:t>
            </a:r>
          </a:p>
        </p:txBody>
      </p:sp>
    </p:spTree>
    <p:extLst>
      <p:ext uri="{BB962C8B-B14F-4D97-AF65-F5344CB8AC3E}">
        <p14:creationId xmlns:p14="http://schemas.microsoft.com/office/powerpoint/2010/main" val="182361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7">
            <a:extLst>
              <a:ext uri="{FF2B5EF4-FFF2-40B4-BE49-F238E27FC236}">
                <a16:creationId xmlns:a16="http://schemas.microsoft.com/office/drawing/2014/main" xmlns="" id="{854BB45F-B847-0B4D-BE0D-64D5F1612C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653" y="3181287"/>
            <a:ext cx="3419150" cy="3177612"/>
          </a:xfrm>
          <a:prstGeom prst="rect">
            <a:avLst/>
          </a:prstGeom>
        </p:spPr>
      </p:pic>
      <p:sp>
        <p:nvSpPr>
          <p:cNvPr id="2" name="Marcador de contenido 1">
            <a:extLst>
              <a:ext uri="{FF2B5EF4-FFF2-40B4-BE49-F238E27FC236}">
                <a16:creationId xmlns:a16="http://schemas.microsoft.com/office/drawing/2014/main" xmlns="" id="{B0FED3F8-3C2B-BE48-B6B0-CD2CCE8D16E7}"/>
              </a:ext>
            </a:extLst>
          </p:cNvPr>
          <p:cNvSpPr>
            <a:spLocks noGrp="1"/>
          </p:cNvSpPr>
          <p:nvPr>
            <p:ph sz="half" idx="1"/>
          </p:nvPr>
        </p:nvSpPr>
        <p:spPr>
          <a:xfrm>
            <a:off x="1214650" y="1304741"/>
            <a:ext cx="7300699" cy="4872221"/>
          </a:xfrm>
        </p:spPr>
        <p:txBody>
          <a:bodyPr>
            <a:normAutofit/>
          </a:bodyPr>
          <a:lstStyle/>
          <a:p>
            <a:pPr algn="just">
              <a:lnSpc>
                <a:spcPct val="150000"/>
              </a:lnSpc>
            </a:pPr>
            <a:r>
              <a:rPr lang="x-none" sz="1800" b="1" dirty="0">
                <a:solidFill>
                  <a:schemeClr val="bg2">
                    <a:lumMod val="10000"/>
                  </a:schemeClr>
                </a:solidFill>
              </a:rPr>
              <a:t>La necesidad de formar a las nuevas generaciones de manera integral en el contexto social y el interés en preparar a los estudiantes en la adquisición de una dimensión ecológica.</a:t>
            </a:r>
          </a:p>
          <a:p>
            <a:pPr algn="just">
              <a:lnSpc>
                <a:spcPct val="150000"/>
              </a:lnSpc>
            </a:pPr>
            <a:r>
              <a:rPr lang="x-none" sz="1800" b="1" dirty="0">
                <a:solidFill>
                  <a:schemeClr val="bg2">
                    <a:lumMod val="10000"/>
                  </a:schemeClr>
                </a:solidFill>
              </a:rPr>
              <a:t>Las actitudes positivas como el respeto, el amor y la solidaridad permiten crear entornos de sana convivencia con el medio ambiente. </a:t>
            </a:r>
          </a:p>
          <a:p>
            <a:pPr algn="just">
              <a:lnSpc>
                <a:spcPct val="150000"/>
              </a:lnSpc>
            </a:pPr>
            <a:r>
              <a:rPr lang="x-none" sz="1800" b="1" dirty="0">
                <a:solidFill>
                  <a:schemeClr val="bg2">
                    <a:lumMod val="10000"/>
                  </a:schemeClr>
                </a:solidFill>
              </a:rPr>
              <a:t>Se pretende que los estudiantes de la CURN comprendan que el entorno es el resultado de la interacción, tanto de fenómenos naturales, como de las acciones humanas.</a:t>
            </a:r>
          </a:p>
        </p:txBody>
      </p:sp>
      <p:sp>
        <p:nvSpPr>
          <p:cNvPr id="4" name="Marcador de pie de página 3">
            <a:extLst>
              <a:ext uri="{FF2B5EF4-FFF2-40B4-BE49-F238E27FC236}">
                <a16:creationId xmlns:a16="http://schemas.microsoft.com/office/drawing/2014/main" xmlns="" id="{03922565-F1FF-BD4C-81FB-93E4739554E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86514F87-9C28-574D-A7AF-754AFBF8C17B}"/>
              </a:ext>
            </a:extLst>
          </p:cNvPr>
          <p:cNvSpPr>
            <a:spLocks noGrp="1"/>
          </p:cNvSpPr>
          <p:nvPr>
            <p:ph type="sldNum" sz="quarter" idx="12"/>
          </p:nvPr>
        </p:nvSpPr>
        <p:spPr/>
        <p:txBody>
          <a:bodyPr/>
          <a:lstStyle/>
          <a:p>
            <a:fld id="{A0D7ED8E-E8F2-40C2-AF71-A534DDE5582E}" type="slidenum">
              <a:rPr lang="es-CO" smtClean="0"/>
              <a:pPr/>
              <a:t>6</a:t>
            </a:fld>
            <a:endParaRPr lang="es-CO"/>
          </a:p>
        </p:txBody>
      </p:sp>
      <p:sp>
        <p:nvSpPr>
          <p:cNvPr id="6" name="Título 5">
            <a:extLst>
              <a:ext uri="{FF2B5EF4-FFF2-40B4-BE49-F238E27FC236}">
                <a16:creationId xmlns:a16="http://schemas.microsoft.com/office/drawing/2014/main" xmlns="" id="{5846132C-FECC-4340-8914-45AA8DFBF534}"/>
              </a:ext>
            </a:extLst>
          </p:cNvPr>
          <p:cNvSpPr>
            <a:spLocks noGrp="1"/>
          </p:cNvSpPr>
          <p:nvPr>
            <p:ph type="title"/>
          </p:nvPr>
        </p:nvSpPr>
        <p:spPr>
          <a:xfrm>
            <a:off x="3426803" y="321941"/>
            <a:ext cx="7886700" cy="982800"/>
          </a:xfrm>
        </p:spPr>
        <p:txBody>
          <a:bodyPr/>
          <a:lstStyle/>
          <a:p>
            <a:r>
              <a:rPr lang="x-none" b="1" dirty="0"/>
              <a:t>Justificación  </a:t>
            </a:r>
            <a:endParaRPr lang="es-CO" b="1" dirty="0"/>
          </a:p>
        </p:txBody>
      </p:sp>
    </p:spTree>
    <p:extLst>
      <p:ext uri="{BB962C8B-B14F-4D97-AF65-F5344CB8AC3E}">
        <p14:creationId xmlns:p14="http://schemas.microsoft.com/office/powerpoint/2010/main" val="347523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8">
            <a:extLst>
              <a:ext uri="{FF2B5EF4-FFF2-40B4-BE49-F238E27FC236}">
                <a16:creationId xmlns:a16="http://schemas.microsoft.com/office/drawing/2014/main" xmlns="" id="{2F71C672-8BE1-7248-9362-01DCD46A3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772277" cy="4064000"/>
          </a:xfrm>
          <a:prstGeom prst="rect">
            <a:avLst/>
          </a:prstGeom>
        </p:spPr>
      </p:pic>
      <p:sp>
        <p:nvSpPr>
          <p:cNvPr id="2" name="Título 1">
            <a:extLst>
              <a:ext uri="{FF2B5EF4-FFF2-40B4-BE49-F238E27FC236}">
                <a16:creationId xmlns:a16="http://schemas.microsoft.com/office/drawing/2014/main" xmlns="" id="{12F98555-5077-EE46-83B1-99579DB21888}"/>
              </a:ext>
            </a:extLst>
          </p:cNvPr>
          <p:cNvSpPr>
            <a:spLocks noGrp="1"/>
          </p:cNvSpPr>
          <p:nvPr>
            <p:ph type="title"/>
          </p:nvPr>
        </p:nvSpPr>
        <p:spPr>
          <a:xfrm>
            <a:off x="740391" y="232703"/>
            <a:ext cx="7772400" cy="982800"/>
          </a:xfrm>
        </p:spPr>
        <p:txBody>
          <a:bodyPr/>
          <a:lstStyle/>
          <a:p>
            <a:pPr algn="ctr"/>
            <a:r>
              <a:rPr lang="x-none" b="1" dirty="0"/>
              <a:t>Antecedente local </a:t>
            </a:r>
            <a:endParaRPr lang="es-CO" b="1" dirty="0"/>
          </a:p>
        </p:txBody>
      </p:sp>
      <p:graphicFrame>
        <p:nvGraphicFramePr>
          <p:cNvPr id="6" name="Tabla 6">
            <a:extLst>
              <a:ext uri="{FF2B5EF4-FFF2-40B4-BE49-F238E27FC236}">
                <a16:creationId xmlns:a16="http://schemas.microsoft.com/office/drawing/2014/main" xmlns="" id="{E20CF7FA-1B8B-3045-8416-6AD96210D17D}"/>
              </a:ext>
            </a:extLst>
          </p:cNvPr>
          <p:cNvGraphicFramePr>
            <a:graphicFrameLocks noGrp="1"/>
          </p:cNvGraphicFramePr>
          <p:nvPr>
            <p:ph type="tbl" idx="1"/>
            <p:extLst>
              <p:ext uri="{D42A27DB-BD31-4B8C-83A1-F6EECF244321}">
                <p14:modId xmlns:p14="http://schemas.microsoft.com/office/powerpoint/2010/main" val="1415507509"/>
              </p:ext>
            </p:extLst>
          </p:nvPr>
        </p:nvGraphicFramePr>
        <p:xfrm>
          <a:off x="1501252" y="1473958"/>
          <a:ext cx="7172530" cy="4698040"/>
        </p:xfrm>
        <a:graphic>
          <a:graphicData uri="http://schemas.openxmlformats.org/drawingml/2006/table">
            <a:tbl>
              <a:tblPr firstCol="1" bandRow="1">
                <a:tableStyleId>{21E4AEA4-8DFA-4A89-87EB-49C32662AFE0}</a:tableStyleId>
              </a:tblPr>
              <a:tblGrid>
                <a:gridCol w="2456599">
                  <a:extLst>
                    <a:ext uri="{9D8B030D-6E8A-4147-A177-3AD203B41FA5}">
                      <a16:colId xmlns:a16="http://schemas.microsoft.com/office/drawing/2014/main" xmlns="" val="2857388290"/>
                    </a:ext>
                  </a:extLst>
                </a:gridCol>
                <a:gridCol w="4715931">
                  <a:extLst>
                    <a:ext uri="{9D8B030D-6E8A-4147-A177-3AD203B41FA5}">
                      <a16:colId xmlns:a16="http://schemas.microsoft.com/office/drawing/2014/main" xmlns="" val="3136137850"/>
                    </a:ext>
                  </a:extLst>
                </a:gridCol>
              </a:tblGrid>
              <a:tr h="1126207">
                <a:tc>
                  <a:txBody>
                    <a:bodyPr/>
                    <a:lstStyle/>
                    <a:p>
                      <a:pPr algn="ctr"/>
                      <a:r>
                        <a:rPr lang="x-none" sz="1200" dirty="0" smtClean="0"/>
                        <a:t>NOMBRE DE LA INVESTIGACIÓN </a:t>
                      </a:r>
                      <a:endParaRPr lang="es-CO"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50000"/>
                      </a:schemeClr>
                    </a:solidFill>
                  </a:tcPr>
                </a:tc>
                <a:tc>
                  <a:txBody>
                    <a:bodyPr/>
                    <a:lstStyle/>
                    <a:p>
                      <a:pPr algn="just">
                        <a:lnSpc>
                          <a:spcPct val="150000"/>
                        </a:lnSpc>
                      </a:pPr>
                      <a:r>
                        <a:rPr lang="x-none" sz="1200" dirty="0"/>
                        <a:t>Educación en la búsqueda de una conciencia ambiental.</a:t>
                      </a:r>
                      <a:endParaRPr lang="es-CO" sz="1200" dirty="0"/>
                    </a:p>
                  </a:txBody>
                  <a:tcPr>
                    <a:lnL w="12700" cmpd="sng">
                      <a:noFill/>
                    </a:lnL>
                  </a:tcPr>
                </a:tc>
                <a:extLst>
                  <a:ext uri="{0D108BD9-81ED-4DB2-BD59-A6C34878D82A}">
                    <a16:rowId xmlns:a16="http://schemas.microsoft.com/office/drawing/2014/main" xmlns="" val="3369440451"/>
                  </a:ext>
                </a:extLst>
              </a:tr>
              <a:tr h="1138840">
                <a:tc>
                  <a:txBody>
                    <a:bodyPr/>
                    <a:lstStyle/>
                    <a:p>
                      <a:pPr algn="ctr"/>
                      <a:r>
                        <a:rPr lang="x-none" sz="1200" dirty="0" smtClean="0"/>
                        <a:t>OBJETIVO GENERAL </a:t>
                      </a:r>
                      <a:endParaRPr lang="es-CO" sz="1200" dirty="0"/>
                    </a:p>
                  </a:txBody>
                  <a:tcPr>
                    <a:lnT w="12700" cmpd="sng">
                      <a:noFill/>
                    </a:lnT>
                    <a:solidFill>
                      <a:schemeClr val="accent3">
                        <a:lumMod val="50000"/>
                      </a:schemeClr>
                    </a:solidFill>
                  </a:tcPr>
                </a:tc>
                <a:tc>
                  <a:txBody>
                    <a:bodyPr/>
                    <a:lstStyle/>
                    <a:p>
                      <a:pPr algn="just">
                        <a:lnSpc>
                          <a:spcPct val="150000"/>
                        </a:lnSpc>
                      </a:pPr>
                      <a:r>
                        <a:rPr lang="x-none" sz="1200" dirty="0"/>
                        <a:t>Implementar un programa de reciclaje en la fuente al interior de las sedes que constituyen la Universidad de Cartagena, con el fin de fomentar y mejorar las prácticas de cuidado del medio ambiente entre la comunidad académica.</a:t>
                      </a:r>
                      <a:endParaRPr lang="es-CO" sz="1200" dirty="0"/>
                    </a:p>
                  </a:txBody>
                  <a:tcPr/>
                </a:tc>
                <a:extLst>
                  <a:ext uri="{0D108BD9-81ED-4DB2-BD59-A6C34878D82A}">
                    <a16:rowId xmlns:a16="http://schemas.microsoft.com/office/drawing/2014/main" xmlns="" val="2117216158"/>
                  </a:ext>
                </a:extLst>
              </a:tr>
              <a:tr h="1126207">
                <a:tc>
                  <a:txBody>
                    <a:bodyPr/>
                    <a:lstStyle/>
                    <a:p>
                      <a:pPr algn="ctr"/>
                      <a:r>
                        <a:rPr lang="x-none" sz="1200" dirty="0" smtClean="0"/>
                        <a:t>DISEÑO METODOLÓGICO </a:t>
                      </a:r>
                      <a:endParaRPr lang="es-CO" sz="1200" dirty="0"/>
                    </a:p>
                  </a:txBody>
                  <a:tcPr>
                    <a:solidFill>
                      <a:schemeClr val="accent3">
                        <a:lumMod val="50000"/>
                      </a:schemeClr>
                    </a:solidFill>
                  </a:tcPr>
                </a:tc>
                <a:tc>
                  <a:txBody>
                    <a:bodyPr/>
                    <a:lstStyle/>
                    <a:p>
                      <a:pPr algn="just">
                        <a:lnSpc>
                          <a:spcPct val="150000"/>
                        </a:lnSpc>
                      </a:pPr>
                      <a:r>
                        <a:rPr lang="x-none" sz="1200" dirty="0"/>
                        <a:t>Se despliegan acciones de corte social que buscan sensibilizar, motivar y capacitar a la comunidad de la Universidad en el buen manejo de los recursos naturales, llegándose a generar una cultura socio-ambiental.</a:t>
                      </a:r>
                      <a:endParaRPr lang="es-CO" sz="1200" dirty="0"/>
                    </a:p>
                  </a:txBody>
                  <a:tcPr/>
                </a:tc>
                <a:extLst>
                  <a:ext uri="{0D108BD9-81ED-4DB2-BD59-A6C34878D82A}">
                    <a16:rowId xmlns:a16="http://schemas.microsoft.com/office/drawing/2014/main" xmlns="" val="2975092641"/>
                  </a:ext>
                </a:extLst>
              </a:tr>
              <a:tr h="1194393">
                <a:tc>
                  <a:txBody>
                    <a:bodyPr/>
                    <a:lstStyle/>
                    <a:p>
                      <a:pPr algn="ctr"/>
                      <a:r>
                        <a:rPr lang="x-none" sz="1200" dirty="0" smtClean="0"/>
                        <a:t>RELACIÓN CON ESTA INVESTIGACIÓN </a:t>
                      </a:r>
                      <a:endParaRPr lang="es-CO" sz="1200" dirty="0"/>
                    </a:p>
                  </a:txBody>
                  <a:tcPr>
                    <a:solidFill>
                      <a:schemeClr val="accent3">
                        <a:lumMod val="50000"/>
                      </a:schemeClr>
                    </a:solidFill>
                  </a:tcPr>
                </a:tc>
                <a:tc>
                  <a:txBody>
                    <a:bodyPr/>
                    <a:lstStyle/>
                    <a:p>
                      <a:pPr algn="just">
                        <a:lnSpc>
                          <a:spcPct val="150000"/>
                        </a:lnSpc>
                      </a:pPr>
                      <a:r>
                        <a:rPr lang="x-none" sz="1200" dirty="0"/>
                        <a:t>Se relaciona porque desarrolló estrategias enfocadas a mejorar las relaciones con el medio que lo rodea y la implementación de prácticas que emergen y se ven reflejadas en el día a día.</a:t>
                      </a:r>
                      <a:endParaRPr lang="es-CO" sz="1200" dirty="0"/>
                    </a:p>
                  </a:txBody>
                  <a:tcPr/>
                </a:tc>
                <a:extLst>
                  <a:ext uri="{0D108BD9-81ED-4DB2-BD59-A6C34878D82A}">
                    <a16:rowId xmlns:a16="http://schemas.microsoft.com/office/drawing/2014/main" xmlns="" val="2238571873"/>
                  </a:ext>
                </a:extLst>
              </a:tr>
            </a:tbl>
          </a:graphicData>
        </a:graphic>
      </p:graphicFrame>
      <p:sp>
        <p:nvSpPr>
          <p:cNvPr id="4" name="Marcador de pie de página 3">
            <a:extLst>
              <a:ext uri="{FF2B5EF4-FFF2-40B4-BE49-F238E27FC236}">
                <a16:creationId xmlns:a16="http://schemas.microsoft.com/office/drawing/2014/main" xmlns="" id="{A361B41C-404E-5641-A91C-87199A8A685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CA22135E-E1C5-2442-BFCA-D90854B2F2C4}"/>
              </a:ext>
            </a:extLst>
          </p:cNvPr>
          <p:cNvSpPr>
            <a:spLocks noGrp="1"/>
          </p:cNvSpPr>
          <p:nvPr>
            <p:ph type="sldNum" sz="quarter" idx="12"/>
          </p:nvPr>
        </p:nvSpPr>
        <p:spPr/>
        <p:txBody>
          <a:bodyPr/>
          <a:lstStyle/>
          <a:p>
            <a:fld id="{A0D7ED8E-E8F2-40C2-AF71-A534DDE5582E}" type="slidenum">
              <a:rPr lang="es-CO" smtClean="0"/>
              <a:pPr/>
              <a:t>7</a:t>
            </a:fld>
            <a:endParaRPr lang="es-CO"/>
          </a:p>
        </p:txBody>
      </p:sp>
    </p:spTree>
    <p:extLst>
      <p:ext uri="{BB962C8B-B14F-4D97-AF65-F5344CB8AC3E}">
        <p14:creationId xmlns:p14="http://schemas.microsoft.com/office/powerpoint/2010/main" val="3793934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7">
            <a:extLst>
              <a:ext uri="{FF2B5EF4-FFF2-40B4-BE49-F238E27FC236}">
                <a16:creationId xmlns:a16="http://schemas.microsoft.com/office/drawing/2014/main" xmlns="" id="{12BB99A7-2468-9148-8DCF-470C04D8F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19150" cy="4064000"/>
          </a:xfrm>
          <a:prstGeom prst="rect">
            <a:avLst/>
          </a:prstGeom>
        </p:spPr>
      </p:pic>
      <p:sp>
        <p:nvSpPr>
          <p:cNvPr id="2" name="Título 1">
            <a:extLst>
              <a:ext uri="{FF2B5EF4-FFF2-40B4-BE49-F238E27FC236}">
                <a16:creationId xmlns:a16="http://schemas.microsoft.com/office/drawing/2014/main" xmlns="" id="{18135F3B-69A1-5E49-BDA7-1C825A268BCC}"/>
              </a:ext>
            </a:extLst>
          </p:cNvPr>
          <p:cNvSpPr>
            <a:spLocks noGrp="1"/>
          </p:cNvSpPr>
          <p:nvPr>
            <p:ph type="title"/>
          </p:nvPr>
        </p:nvSpPr>
        <p:spPr>
          <a:xfrm>
            <a:off x="881973" y="164465"/>
            <a:ext cx="7772400" cy="982800"/>
          </a:xfrm>
        </p:spPr>
        <p:txBody>
          <a:bodyPr/>
          <a:lstStyle/>
          <a:p>
            <a:pPr algn="ctr"/>
            <a:r>
              <a:rPr lang="x-none" b="1" dirty="0"/>
              <a:t>Antecedente nacional</a:t>
            </a:r>
            <a:r>
              <a:rPr lang="x-none" dirty="0"/>
              <a:t> </a:t>
            </a:r>
            <a:endParaRPr lang="es-CO" dirty="0"/>
          </a:p>
        </p:txBody>
      </p:sp>
      <p:graphicFrame>
        <p:nvGraphicFramePr>
          <p:cNvPr id="6" name="Tabla 6">
            <a:extLst>
              <a:ext uri="{FF2B5EF4-FFF2-40B4-BE49-F238E27FC236}">
                <a16:creationId xmlns:a16="http://schemas.microsoft.com/office/drawing/2014/main" xmlns="" id="{22180BFB-EE76-A94D-90C4-D37FA266A8AF}"/>
              </a:ext>
            </a:extLst>
          </p:cNvPr>
          <p:cNvGraphicFramePr>
            <a:graphicFrameLocks noGrp="1"/>
          </p:cNvGraphicFramePr>
          <p:nvPr>
            <p:ph type="tbl" idx="1"/>
            <p:extLst>
              <p:ext uri="{D42A27DB-BD31-4B8C-83A1-F6EECF244321}">
                <p14:modId xmlns:p14="http://schemas.microsoft.com/office/powerpoint/2010/main" val="1213913733"/>
              </p:ext>
            </p:extLst>
          </p:nvPr>
        </p:nvGraphicFramePr>
        <p:xfrm>
          <a:off x="1405719" y="1269635"/>
          <a:ext cx="7437030" cy="4982024"/>
        </p:xfrm>
        <a:graphic>
          <a:graphicData uri="http://schemas.openxmlformats.org/drawingml/2006/table">
            <a:tbl>
              <a:tblPr firstCol="1" bandRow="1">
                <a:tableStyleId>{21E4AEA4-8DFA-4A89-87EB-49C32662AFE0}</a:tableStyleId>
              </a:tblPr>
              <a:tblGrid>
                <a:gridCol w="2060812">
                  <a:extLst>
                    <a:ext uri="{9D8B030D-6E8A-4147-A177-3AD203B41FA5}">
                      <a16:colId xmlns:a16="http://schemas.microsoft.com/office/drawing/2014/main" xmlns="" val="881304677"/>
                    </a:ext>
                  </a:extLst>
                </a:gridCol>
                <a:gridCol w="5376218">
                  <a:extLst>
                    <a:ext uri="{9D8B030D-6E8A-4147-A177-3AD203B41FA5}">
                      <a16:colId xmlns:a16="http://schemas.microsoft.com/office/drawing/2014/main" xmlns="" val="1144417661"/>
                    </a:ext>
                  </a:extLst>
                </a:gridCol>
              </a:tblGrid>
              <a:tr h="1140024">
                <a:tc>
                  <a:txBody>
                    <a:bodyPr/>
                    <a:lstStyle/>
                    <a:p>
                      <a:pPr algn="ctr"/>
                      <a:r>
                        <a:rPr lang="x-none" sz="1200" dirty="0" smtClean="0"/>
                        <a:t>NOMBRE DE LA INVESTIGACIÓN </a:t>
                      </a:r>
                      <a:endParaRPr lang="es-CO" sz="1200" dirty="0"/>
                    </a:p>
                  </a:txBody>
                  <a:tcPr>
                    <a:solidFill>
                      <a:schemeClr val="accent3">
                        <a:lumMod val="50000"/>
                      </a:schemeClr>
                    </a:solidFill>
                  </a:tcPr>
                </a:tc>
                <a:tc>
                  <a:txBody>
                    <a:bodyPr/>
                    <a:lstStyle/>
                    <a:p>
                      <a:pPr algn="just">
                        <a:lnSpc>
                          <a:spcPct val="150000"/>
                        </a:lnSpc>
                      </a:pPr>
                      <a:r>
                        <a:rPr lang="es-CO" sz="1200" b="1" dirty="0"/>
                        <a:t>Desarrollo de valores ambientales a través de una didáctica creativa</a:t>
                      </a:r>
                      <a:r>
                        <a:rPr lang="x-none" sz="1200" b="1" dirty="0"/>
                        <a:t>.</a:t>
                      </a:r>
                      <a:endParaRPr lang="es-CO" sz="1200" b="1" dirty="0">
                        <a:latin typeface="+mn-lt"/>
                      </a:endParaRPr>
                    </a:p>
                  </a:txBody>
                  <a:tcPr/>
                </a:tc>
                <a:extLst>
                  <a:ext uri="{0D108BD9-81ED-4DB2-BD59-A6C34878D82A}">
                    <a16:rowId xmlns:a16="http://schemas.microsoft.com/office/drawing/2014/main" xmlns="" val="2741409201"/>
                  </a:ext>
                </a:extLst>
              </a:tr>
              <a:tr h="1394568">
                <a:tc>
                  <a:txBody>
                    <a:bodyPr/>
                    <a:lstStyle/>
                    <a:p>
                      <a:pPr algn="ctr"/>
                      <a:r>
                        <a:rPr lang="x-none" sz="1200" dirty="0" smtClean="0"/>
                        <a:t>OBJETIVO GENERAL</a:t>
                      </a:r>
                      <a:endParaRPr lang="es-CO" sz="1200" dirty="0"/>
                    </a:p>
                  </a:txBody>
                  <a:tcPr>
                    <a:solidFill>
                      <a:schemeClr val="accent3">
                        <a:lumMod val="50000"/>
                      </a:schemeClr>
                    </a:solidFill>
                  </a:tcPr>
                </a:tc>
                <a:tc>
                  <a:txBody>
                    <a:bodyPr/>
                    <a:lstStyle/>
                    <a:p>
                      <a:pPr algn="just">
                        <a:lnSpc>
                          <a:spcPct val="150000"/>
                        </a:lnSpc>
                      </a:pPr>
                      <a:r>
                        <a:rPr lang="es-CO" sz="1200" b="1" dirty="0"/>
                        <a:t>Implementar una propuesta ambiental que vincule una didáctica creativa, orientada al desarrollo de hábitos ambientales en estudiantes de grado quinto de la institución educativa municipal Santa Teresita del corregimiento de Catambuco.</a:t>
                      </a:r>
                      <a:endParaRPr lang="es-CO" sz="1200" b="1" dirty="0">
                        <a:latin typeface="+mn-lt"/>
                      </a:endParaRPr>
                    </a:p>
                  </a:txBody>
                  <a:tcPr/>
                </a:tc>
                <a:extLst>
                  <a:ext uri="{0D108BD9-81ED-4DB2-BD59-A6C34878D82A}">
                    <a16:rowId xmlns:a16="http://schemas.microsoft.com/office/drawing/2014/main" xmlns="" val="2224569140"/>
                  </a:ext>
                </a:extLst>
              </a:tr>
              <a:tr h="1140024">
                <a:tc>
                  <a:txBody>
                    <a:bodyPr/>
                    <a:lstStyle/>
                    <a:p>
                      <a:pPr algn="ctr"/>
                      <a:r>
                        <a:rPr lang="x-none" sz="1200" dirty="0" smtClean="0"/>
                        <a:t>DISEÑO METODOLÓGICO </a:t>
                      </a:r>
                      <a:endParaRPr lang="es-CO" sz="1200" dirty="0"/>
                    </a:p>
                  </a:txBody>
                  <a:tcPr>
                    <a:solidFill>
                      <a:schemeClr val="accent3">
                        <a:lumMod val="50000"/>
                      </a:schemeClr>
                    </a:solidFill>
                  </a:tcPr>
                </a:tc>
                <a:tc>
                  <a:txBody>
                    <a:bodyPr/>
                    <a:lstStyle/>
                    <a:p>
                      <a:pPr algn="just">
                        <a:lnSpc>
                          <a:spcPct val="150000"/>
                        </a:lnSpc>
                      </a:pPr>
                      <a:r>
                        <a:rPr lang="x-none" sz="1200" b="1" dirty="0"/>
                        <a:t>El</a:t>
                      </a:r>
                      <a:r>
                        <a:rPr lang="es-CO" sz="1200" b="1" dirty="0"/>
                        <a:t> método a aplicar es la Investigación-acción, en este tipo de investigación los miembros del grupo participan de manera activa durante todo el proceso.</a:t>
                      </a:r>
                      <a:endParaRPr lang="es-CO" sz="1200" b="1" dirty="0">
                        <a:latin typeface="+mn-lt"/>
                      </a:endParaRPr>
                    </a:p>
                  </a:txBody>
                  <a:tcPr/>
                </a:tc>
                <a:extLst>
                  <a:ext uri="{0D108BD9-81ED-4DB2-BD59-A6C34878D82A}">
                    <a16:rowId xmlns:a16="http://schemas.microsoft.com/office/drawing/2014/main" xmlns="" val="2984587033"/>
                  </a:ext>
                </a:extLst>
              </a:tr>
              <a:tr h="1307408">
                <a:tc>
                  <a:txBody>
                    <a:bodyPr/>
                    <a:lstStyle/>
                    <a:p>
                      <a:pPr algn="ctr"/>
                      <a:r>
                        <a:rPr lang="x-none" sz="1200" dirty="0" smtClean="0"/>
                        <a:t>RELACIÓN CON ESTA INVESTIGACIÓN </a:t>
                      </a:r>
                      <a:endParaRPr lang="es-CO" sz="1200" dirty="0"/>
                    </a:p>
                  </a:txBody>
                  <a:tcPr>
                    <a:solidFill>
                      <a:schemeClr val="accent3">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CO" sz="1200" b="1" dirty="0"/>
                        <a:t>Se relaciona directamente con la investigación que se está desarrollando debido a que el tema principal es el mismo al de nuestra investigación, la nuestra va enfocada al diseño de una cartilla didáctica que fortalezca la dimensión ecológica de los estudiantes de la CURN. </a:t>
                      </a:r>
                      <a:endParaRPr lang="es-CO" sz="1200" b="1" dirty="0">
                        <a:solidFill>
                          <a:prstClr val="black"/>
                        </a:solidFill>
                        <a:latin typeface="+mn-lt"/>
                      </a:endParaRPr>
                    </a:p>
                  </a:txBody>
                  <a:tcPr/>
                </a:tc>
                <a:extLst>
                  <a:ext uri="{0D108BD9-81ED-4DB2-BD59-A6C34878D82A}">
                    <a16:rowId xmlns:a16="http://schemas.microsoft.com/office/drawing/2014/main" xmlns="" val="3530142299"/>
                  </a:ext>
                </a:extLst>
              </a:tr>
            </a:tbl>
          </a:graphicData>
        </a:graphic>
      </p:graphicFrame>
      <p:sp>
        <p:nvSpPr>
          <p:cNvPr id="4" name="Marcador de pie de página 3">
            <a:extLst>
              <a:ext uri="{FF2B5EF4-FFF2-40B4-BE49-F238E27FC236}">
                <a16:creationId xmlns:a16="http://schemas.microsoft.com/office/drawing/2014/main" xmlns="" id="{10CE30F1-27EA-8641-BFFD-67722950A14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0BAC5DCA-51F2-2648-8197-0A6570EEA060}"/>
              </a:ext>
            </a:extLst>
          </p:cNvPr>
          <p:cNvSpPr>
            <a:spLocks noGrp="1"/>
          </p:cNvSpPr>
          <p:nvPr>
            <p:ph type="sldNum" sz="quarter" idx="12"/>
          </p:nvPr>
        </p:nvSpPr>
        <p:spPr/>
        <p:txBody>
          <a:bodyPr/>
          <a:lstStyle/>
          <a:p>
            <a:fld id="{A0D7ED8E-E8F2-40C2-AF71-A534DDE5582E}" type="slidenum">
              <a:rPr lang="es-CO" smtClean="0"/>
              <a:pPr/>
              <a:t>8</a:t>
            </a:fld>
            <a:endParaRPr lang="es-CO"/>
          </a:p>
        </p:txBody>
      </p:sp>
    </p:spTree>
    <p:extLst>
      <p:ext uri="{BB962C8B-B14F-4D97-AF65-F5344CB8AC3E}">
        <p14:creationId xmlns:p14="http://schemas.microsoft.com/office/powerpoint/2010/main" val="2846018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xmlns="" id="{3113006B-5075-CE4D-A66D-330A6711F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19150" cy="4064000"/>
          </a:xfrm>
          <a:prstGeom prst="rect">
            <a:avLst/>
          </a:prstGeom>
        </p:spPr>
      </p:pic>
      <p:sp>
        <p:nvSpPr>
          <p:cNvPr id="2" name="Título 1"/>
          <p:cNvSpPr>
            <a:spLocks noGrp="1"/>
          </p:cNvSpPr>
          <p:nvPr>
            <p:ph type="title"/>
          </p:nvPr>
        </p:nvSpPr>
        <p:spPr/>
        <p:txBody>
          <a:bodyPr/>
          <a:lstStyle/>
          <a:p>
            <a:pPr algn="ctr"/>
            <a:r>
              <a:rPr lang="x-none" b="1" dirty="0"/>
              <a:t>Antecedente internacional</a:t>
            </a:r>
            <a:endParaRPr lang="es-CO" b="1" dirty="0"/>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9</a:t>
            </a:fld>
            <a:endParaRPr lang="es-CO"/>
          </a:p>
        </p:txBody>
      </p:sp>
      <p:graphicFrame>
        <p:nvGraphicFramePr>
          <p:cNvPr id="16" name="Tabla 16">
            <a:extLst>
              <a:ext uri="{FF2B5EF4-FFF2-40B4-BE49-F238E27FC236}">
                <a16:creationId xmlns:a16="http://schemas.microsoft.com/office/drawing/2014/main" xmlns="" id="{CA85A52B-B71F-E644-91AA-5AB1703A6696}"/>
              </a:ext>
            </a:extLst>
          </p:cNvPr>
          <p:cNvGraphicFramePr>
            <a:graphicFrameLocks noGrp="1"/>
          </p:cNvGraphicFramePr>
          <p:nvPr>
            <p:ph type="tbl" idx="1"/>
            <p:extLst>
              <p:ext uri="{D42A27DB-BD31-4B8C-83A1-F6EECF244321}">
                <p14:modId xmlns:p14="http://schemas.microsoft.com/office/powerpoint/2010/main" val="530118421"/>
              </p:ext>
            </p:extLst>
          </p:nvPr>
        </p:nvGraphicFramePr>
        <p:xfrm>
          <a:off x="1279379" y="1402581"/>
          <a:ext cx="7468836" cy="4725264"/>
        </p:xfrm>
        <a:graphic>
          <a:graphicData uri="http://schemas.openxmlformats.org/drawingml/2006/table">
            <a:tbl>
              <a:tblPr firstCol="1" bandRow="1">
                <a:tableStyleId>{21E4AEA4-8DFA-4A89-87EB-49C32662AFE0}</a:tableStyleId>
              </a:tblPr>
              <a:tblGrid>
                <a:gridCol w="1546280">
                  <a:extLst>
                    <a:ext uri="{9D8B030D-6E8A-4147-A177-3AD203B41FA5}">
                      <a16:colId xmlns:a16="http://schemas.microsoft.com/office/drawing/2014/main" xmlns="" val="3307060269"/>
                    </a:ext>
                  </a:extLst>
                </a:gridCol>
                <a:gridCol w="5922556">
                  <a:extLst>
                    <a:ext uri="{9D8B030D-6E8A-4147-A177-3AD203B41FA5}">
                      <a16:colId xmlns:a16="http://schemas.microsoft.com/office/drawing/2014/main" xmlns="" val="1006982601"/>
                    </a:ext>
                  </a:extLst>
                </a:gridCol>
              </a:tblGrid>
              <a:tr h="1115792">
                <a:tc>
                  <a:txBody>
                    <a:bodyPr/>
                    <a:lstStyle/>
                    <a:p>
                      <a:pPr algn="ctr"/>
                      <a:r>
                        <a:rPr lang="x-none" sz="1200" dirty="0" smtClean="0">
                          <a:latin typeface="+mn-lt"/>
                        </a:rPr>
                        <a:t>NOMBRE DE LA INVESTIGACIÓN </a:t>
                      </a:r>
                      <a:endParaRPr lang="es-CO" sz="1200" dirty="0">
                        <a:latin typeface="+mn-lt"/>
                      </a:endParaRPr>
                    </a:p>
                  </a:txBody>
                  <a:tcPr>
                    <a:solidFill>
                      <a:schemeClr val="accent3">
                        <a:lumMod val="50000"/>
                      </a:schemeClr>
                    </a:solidFill>
                  </a:tcPr>
                </a:tc>
                <a:tc>
                  <a:txBody>
                    <a:bodyPr/>
                    <a:lstStyle/>
                    <a:p>
                      <a:pPr algn="just">
                        <a:lnSpc>
                          <a:spcPct val="150000"/>
                        </a:lnSpc>
                      </a:pPr>
                      <a:r>
                        <a:rPr lang="es-CO" sz="1200" b="1" dirty="0">
                          <a:latin typeface="+mn-lt"/>
                        </a:rPr>
                        <a:t>El conocimiento ambiental de los profesores universitarios</a:t>
                      </a:r>
                      <a:r>
                        <a:rPr lang="x-none" sz="1200" b="1" dirty="0">
                          <a:latin typeface="+mn-lt"/>
                        </a:rPr>
                        <a:t>.</a:t>
                      </a:r>
                      <a:endParaRPr lang="es-CO" sz="1200" b="1" dirty="0">
                        <a:latin typeface="+mn-lt"/>
                      </a:endParaRPr>
                    </a:p>
                  </a:txBody>
                  <a:tcPr/>
                </a:tc>
                <a:extLst>
                  <a:ext uri="{0D108BD9-81ED-4DB2-BD59-A6C34878D82A}">
                    <a16:rowId xmlns:a16="http://schemas.microsoft.com/office/drawing/2014/main" xmlns="" val="965926472"/>
                  </a:ext>
                </a:extLst>
              </a:tr>
              <a:tr h="1376090">
                <a:tc>
                  <a:txBody>
                    <a:bodyPr/>
                    <a:lstStyle/>
                    <a:p>
                      <a:pPr algn="ctr"/>
                      <a:r>
                        <a:rPr lang="x-none" sz="1200" dirty="0" smtClean="0">
                          <a:latin typeface="+mn-lt"/>
                        </a:rPr>
                        <a:t>OBJETIVO GENERAL </a:t>
                      </a:r>
                      <a:endParaRPr lang="es-CO" sz="1200" dirty="0">
                        <a:latin typeface="+mn-lt"/>
                      </a:endParaRPr>
                    </a:p>
                  </a:txBody>
                  <a:tcPr>
                    <a:solidFill>
                      <a:schemeClr val="accent3">
                        <a:lumMod val="50000"/>
                      </a:schemeClr>
                    </a:solidFill>
                  </a:tcPr>
                </a:tc>
                <a:tc>
                  <a:txBody>
                    <a:bodyPr/>
                    <a:lstStyle/>
                    <a:p>
                      <a:pPr algn="just">
                        <a:lnSpc>
                          <a:spcPct val="150000"/>
                        </a:lnSpc>
                      </a:pPr>
                      <a:r>
                        <a:rPr lang="es-CO" sz="1200" b="1" dirty="0">
                          <a:latin typeface="+mn-lt"/>
                        </a:rPr>
                        <a:t>Evitar la degradación excesiva de la tierra agotando nuestros recursos ayudándonos de varios antecedentes internacionales como (la Conferencia</a:t>
                      </a:r>
                      <a:r>
                        <a:rPr lang="x-none" sz="1200" b="1" dirty="0">
                          <a:latin typeface="+mn-lt"/>
                        </a:rPr>
                        <a:t>).</a:t>
                      </a:r>
                      <a:endParaRPr lang="es-CO" sz="1200" b="1" dirty="0">
                        <a:latin typeface="+mn-lt"/>
                      </a:endParaRPr>
                    </a:p>
                  </a:txBody>
                  <a:tcPr/>
                </a:tc>
                <a:extLst>
                  <a:ext uri="{0D108BD9-81ED-4DB2-BD59-A6C34878D82A}">
                    <a16:rowId xmlns:a16="http://schemas.microsoft.com/office/drawing/2014/main" xmlns="" val="1024825940"/>
                  </a:ext>
                </a:extLst>
              </a:tr>
              <a:tr h="1115792">
                <a:tc>
                  <a:txBody>
                    <a:bodyPr/>
                    <a:lstStyle/>
                    <a:p>
                      <a:pPr algn="ctr"/>
                      <a:r>
                        <a:rPr lang="x-none" sz="1200" dirty="0" smtClean="0">
                          <a:latin typeface="+mn-lt"/>
                        </a:rPr>
                        <a:t>DISEÑO METODOLÓGICO </a:t>
                      </a:r>
                      <a:endParaRPr lang="es-CO" sz="1200" dirty="0">
                        <a:latin typeface="+mn-lt"/>
                      </a:endParaRPr>
                    </a:p>
                  </a:txBody>
                  <a:tcPr>
                    <a:solidFill>
                      <a:schemeClr val="accent3">
                        <a:lumMod val="50000"/>
                      </a:schemeClr>
                    </a:solidFill>
                  </a:tcPr>
                </a:tc>
                <a:tc>
                  <a:txBody>
                    <a:bodyPr/>
                    <a:lstStyle/>
                    <a:p>
                      <a:pPr algn="just">
                        <a:lnSpc>
                          <a:spcPct val="150000"/>
                        </a:lnSpc>
                      </a:pPr>
                      <a:r>
                        <a:rPr lang="es-CO" sz="1200" b="1" dirty="0">
                          <a:latin typeface="+mn-lt"/>
                        </a:rPr>
                        <a:t>La investigación efectuada es de tipo exploratoria-descriptiva y su diseño es no experimental de corte transaccional</a:t>
                      </a:r>
                      <a:r>
                        <a:rPr lang="x-none" sz="1200" b="1" dirty="0">
                          <a:latin typeface="+mn-lt"/>
                        </a:rPr>
                        <a:t>.</a:t>
                      </a:r>
                      <a:endParaRPr lang="es-CO" sz="1200" b="1" dirty="0">
                        <a:latin typeface="+mn-lt"/>
                      </a:endParaRPr>
                    </a:p>
                  </a:txBody>
                  <a:tcPr/>
                </a:tc>
                <a:extLst>
                  <a:ext uri="{0D108BD9-81ED-4DB2-BD59-A6C34878D82A}">
                    <a16:rowId xmlns:a16="http://schemas.microsoft.com/office/drawing/2014/main" xmlns="" val="1175516893"/>
                  </a:ext>
                </a:extLst>
              </a:tr>
              <a:tr h="1117590">
                <a:tc>
                  <a:txBody>
                    <a:bodyPr/>
                    <a:lstStyle/>
                    <a:p>
                      <a:pPr algn="ctr"/>
                      <a:r>
                        <a:rPr lang="x-none" sz="1200" dirty="0" smtClean="0">
                          <a:latin typeface="+mn-lt"/>
                        </a:rPr>
                        <a:t>RELACIÓN CON ESTA INVESTIGACIÓN </a:t>
                      </a:r>
                      <a:endParaRPr lang="es-CO" sz="1200" dirty="0">
                        <a:latin typeface="+mn-lt"/>
                      </a:endParaRPr>
                    </a:p>
                  </a:txBody>
                  <a:tcPr>
                    <a:solidFill>
                      <a:schemeClr val="accent3">
                        <a:lumMod val="50000"/>
                      </a:schemeClr>
                    </a:solidFill>
                  </a:tcPr>
                </a:tc>
                <a:tc>
                  <a:txBody>
                    <a:bodyPr/>
                    <a:lstStyle/>
                    <a:p>
                      <a:pPr algn="just">
                        <a:lnSpc>
                          <a:spcPct val="150000"/>
                        </a:lnSpc>
                      </a:pPr>
                      <a:r>
                        <a:rPr lang="x-none" sz="1200" b="1" dirty="0">
                          <a:latin typeface="+mn-lt"/>
                        </a:rPr>
                        <a:t>Es</a:t>
                      </a:r>
                      <a:r>
                        <a:rPr lang="es-CO" sz="1200" b="1" dirty="0">
                          <a:latin typeface="+mn-lt"/>
                        </a:rPr>
                        <a:t> muy parecida ya de que se quiere enfocar sobre la degradación excesiva que se presenta en la tierra por la falta de conciencia de nosotros los seres humanos que agotamos los recursos de una manera excesiva e innecesaria</a:t>
                      </a:r>
                      <a:r>
                        <a:rPr lang="x-none" sz="1200" b="1" dirty="0">
                          <a:latin typeface="+mn-lt"/>
                        </a:rPr>
                        <a:t>.</a:t>
                      </a:r>
                      <a:endParaRPr lang="es-CO" sz="1200" b="1" dirty="0">
                        <a:latin typeface="+mn-lt"/>
                      </a:endParaRPr>
                    </a:p>
                  </a:txBody>
                  <a:tcPr/>
                </a:tc>
                <a:extLst>
                  <a:ext uri="{0D108BD9-81ED-4DB2-BD59-A6C34878D82A}">
                    <a16:rowId xmlns:a16="http://schemas.microsoft.com/office/drawing/2014/main" xmlns="" val="1561466964"/>
                  </a:ext>
                </a:extLst>
              </a:tr>
            </a:tbl>
          </a:graphicData>
        </a:graphic>
      </p:graphicFrame>
    </p:spTree>
    <p:extLst>
      <p:ext uri="{BB962C8B-B14F-4D97-AF65-F5344CB8AC3E}">
        <p14:creationId xmlns:p14="http://schemas.microsoft.com/office/powerpoint/2010/main" val="2233170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2510</Words>
  <Application>Microsoft Office PowerPoint</Application>
  <PresentationFormat>Presentación en pantalla (4:3)</PresentationFormat>
  <Paragraphs>308</Paragraphs>
  <Slides>42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42</vt:i4>
      </vt:variant>
    </vt:vector>
  </HeadingPairs>
  <TitlesOfParts>
    <vt:vector size="51" baseType="lpstr">
      <vt:lpstr>Times New Roman</vt:lpstr>
      <vt:lpstr>Arial</vt:lpstr>
      <vt:lpstr>Ravie</vt:lpstr>
      <vt:lpstr>Wingdings</vt:lpstr>
      <vt:lpstr>Comic Sans MS</vt:lpstr>
      <vt:lpstr>Bebas Neue</vt:lpstr>
      <vt:lpstr>Bebas Neue Regular</vt:lpstr>
      <vt:lpstr>Calibri</vt:lpstr>
      <vt:lpstr>Patrón de Diapositivas - CURN Institucional 2</vt:lpstr>
      <vt:lpstr>Pat colectivo II semestre Desarrollo de valores ambientales</vt:lpstr>
      <vt:lpstr>Núcleo problémico </vt:lpstr>
      <vt:lpstr>Formulación Del Problema</vt:lpstr>
      <vt:lpstr>Pregunta problémica  </vt:lpstr>
      <vt:lpstr>Objetivo General                 Objetivos específicos </vt:lpstr>
      <vt:lpstr>Justificación  </vt:lpstr>
      <vt:lpstr>Antecedente local </vt:lpstr>
      <vt:lpstr>Antecedente nacional </vt:lpstr>
      <vt:lpstr>Antecedente internacional</vt:lpstr>
      <vt:lpstr>Marco Legal</vt:lpstr>
      <vt:lpstr>Marco conceptual</vt:lpstr>
      <vt:lpstr>Diseño Metodológico</vt:lpstr>
      <vt:lpstr>Método </vt:lpstr>
      <vt:lpstr>Instrumentos</vt:lpstr>
      <vt:lpstr>ANALISIS DE RESULTADOS </vt:lpstr>
      <vt:lpstr>ANALISIS DE RESULTADOS </vt:lpstr>
      <vt:lpstr>ANALISIS DE RESULTADOS </vt:lpstr>
      <vt:lpstr>ANALISIS DE RESULTADOS </vt:lpstr>
      <vt:lpstr>ANALISIS DE RESULTADOS </vt:lpstr>
      <vt:lpstr>ANALISIS DE RESULTADOS </vt:lpstr>
      <vt:lpstr>ANALISIS DE RESULTADOS </vt:lpstr>
      <vt:lpstr>Discusión de resultados</vt:lpstr>
      <vt:lpstr>Conclusión </vt:lpstr>
      <vt:lpstr>anexos </vt:lpstr>
      <vt:lpstr>Presentación de PowerPoint</vt:lpstr>
      <vt:lpstr>Presentación de PowerPoint</vt:lpstr>
      <vt:lpstr>Presentación de PowerPoint</vt:lpstr>
      <vt:lpstr>Presentación de PowerPoint</vt:lpstr>
      <vt:lpstr>Presentación de PowerPoint</vt:lpstr>
      <vt:lpstr>1. ¿Cuáles son los valores ambientales?</vt:lpstr>
      <vt:lpstr>Sigue Intentando  </vt:lpstr>
      <vt:lpstr>2. Para reciclar se debe separar o clasificar la basura en diferentes contenedores de acuerdo a los colores. En el contenedor azul, irían:    </vt:lpstr>
      <vt:lpstr>Sigue Intentando  </vt:lpstr>
      <vt:lpstr>3. Tirar los papel higiénico en el piso del baño en la CURN, se viola que valores ambientales:</vt:lpstr>
      <vt:lpstr>Sigue Intentando  </vt:lpstr>
      <vt:lpstr>4. La deforestación es un proceso provocado por la acción humana, en el que se destruye o agota la superficie forestal, ​​​ generalmente con el objetivo de destinar el suelo a otra actividad. De lo leído anteriormente que medidas podemos tomar para cambiar está problemática que atraviesa nuestro planeta:   </vt:lpstr>
      <vt:lpstr>Sigue Intentando  </vt:lpstr>
      <vt:lpstr>¡Excelente! </vt:lpstr>
      <vt:lpstr>Presentación de PowerPoint</vt:lpstr>
      <vt:lpstr>Presentación de PowerPoint</vt:lpstr>
      <vt:lpstr>Presentación de PowerPoint</vt:lpstr>
      <vt:lpstr>Presentación de PowerPoint</vt:lpstr>
    </vt:vector>
  </TitlesOfParts>
  <Company>CURN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Usuario</cp:lastModifiedBy>
  <cp:revision>35</cp:revision>
  <cp:lastPrinted>2014-05-02T21:46:48Z</cp:lastPrinted>
  <dcterms:created xsi:type="dcterms:W3CDTF">2013-02-06T15:04:23Z</dcterms:created>
  <dcterms:modified xsi:type="dcterms:W3CDTF">2020-05-23T02:14:08Z</dcterms:modified>
</cp:coreProperties>
</file>