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327" r:id="rId3"/>
    <p:sldId id="337" r:id="rId4"/>
    <p:sldId id="328" r:id="rId5"/>
    <p:sldId id="329" r:id="rId6"/>
    <p:sldId id="323" r:id="rId7"/>
    <p:sldId id="330" r:id="rId8"/>
    <p:sldId id="326" r:id="rId9"/>
    <p:sldId id="332" r:id="rId10"/>
    <p:sldId id="336" r:id="rId11"/>
    <p:sldId id="340" r:id="rId12"/>
    <p:sldId id="339" r:id="rId13"/>
    <p:sldId id="341" r:id="rId14"/>
    <p:sldId id="343" r:id="rId15"/>
    <p:sldId id="344" r:id="rId16"/>
    <p:sldId id="333" r:id="rId17"/>
  </p:sldIdLst>
  <p:sldSz cx="9144000" cy="6858000" type="screen4x3"/>
  <p:notesSz cx="7102475" cy="9388475"/>
  <p:embeddedFontLst>
    <p:embeddedFont>
      <p:font typeface="Bebas Neue Regular" panose="00000500000000000000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Bebas Neue" panose="020B0606020202050201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Cardona" initials="YC" lastIdx="16" clrIdx="0"/>
  <p:cmAuthor id="2" name="Patricia De Moya" initials="PDM" lastIdx="11" clrIdx="1"/>
  <p:cmAuthor id="3" name="josmery xD" initials="jx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3200B"/>
    <a:srgbClr val="48BD2D"/>
    <a:srgbClr val="FFFF99"/>
    <a:srgbClr val="9B3788"/>
    <a:srgbClr val="FDC9D0"/>
    <a:srgbClr val="77579B"/>
    <a:srgbClr val="66FF66"/>
    <a:srgbClr val="FEA82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79218" autoAdjust="0"/>
  </p:normalViewPr>
  <p:slideViewPr>
    <p:cSldViewPr>
      <p:cViewPr varScale="1">
        <p:scale>
          <a:sx n="59" d="100"/>
          <a:sy n="59" d="100"/>
        </p:scale>
        <p:origin x="1830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#1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D105E-7636-4DD3-B3A5-AB6AEDC65C46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344B581C-84EC-4E71-B3B7-2F2F07F12618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  <a:effectLst/>
            </a:rPr>
            <a:t>Observaciones realizadas en los sitios de prácticas</a:t>
          </a:r>
          <a:endParaRPr lang="es-CO" b="0" dirty="0">
            <a:solidFill>
              <a:schemeClr val="tx1"/>
            </a:solidFill>
            <a:effectLst/>
          </a:endParaRPr>
        </a:p>
      </dgm:t>
    </dgm:pt>
    <dgm:pt modelId="{FE9BC36D-C5B0-48BC-8A52-FEDF977B2CE4}" type="parTrans" cxnId="{DB4224D4-4FDC-4F71-B649-2CEAFFFF0B35}">
      <dgm:prSet/>
      <dgm:spPr/>
      <dgm:t>
        <a:bodyPr/>
        <a:lstStyle/>
        <a:p>
          <a:endParaRPr lang="es-CO"/>
        </a:p>
      </dgm:t>
    </dgm:pt>
    <dgm:pt modelId="{1B8AF356-7223-46C5-85E7-279EAFDD61C1}" type="sibTrans" cxnId="{DB4224D4-4FDC-4F71-B649-2CEAFFFF0B35}">
      <dgm:prSet/>
      <dgm:spPr/>
      <dgm:t>
        <a:bodyPr/>
        <a:lstStyle/>
        <a:p>
          <a:endParaRPr lang="es-CO"/>
        </a:p>
      </dgm:t>
    </dgm:pt>
    <dgm:pt modelId="{05B948B3-42A5-413C-88CD-2AFBF5A5D09E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  <a:effectLst/>
            </a:rPr>
            <a:t>Población estudiantil diversa</a:t>
          </a:r>
          <a:endParaRPr lang="es-CO" b="0" dirty="0">
            <a:solidFill>
              <a:schemeClr val="tx1"/>
            </a:solidFill>
            <a:effectLst/>
          </a:endParaRPr>
        </a:p>
      </dgm:t>
    </dgm:pt>
    <dgm:pt modelId="{A7B66809-E77B-452F-93F4-45935B76F9A9}" type="parTrans" cxnId="{6FC9D7A6-3CC7-42CC-B41F-7CAB32495B63}">
      <dgm:prSet/>
      <dgm:spPr/>
      <dgm:t>
        <a:bodyPr/>
        <a:lstStyle/>
        <a:p>
          <a:endParaRPr lang="es-CO"/>
        </a:p>
      </dgm:t>
    </dgm:pt>
    <dgm:pt modelId="{CE09B3D6-B22D-4AF8-A3C3-9F8BC741FD23}" type="sibTrans" cxnId="{6FC9D7A6-3CC7-42CC-B41F-7CAB32495B63}">
      <dgm:prSet/>
      <dgm:spPr/>
      <dgm:t>
        <a:bodyPr/>
        <a:lstStyle/>
        <a:p>
          <a:endParaRPr lang="es-CO"/>
        </a:p>
      </dgm:t>
    </dgm:pt>
    <dgm:pt modelId="{1C60D225-5C15-40F6-AC91-6487E5B17132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  <a:effectLst/>
            </a:rPr>
            <a:t>Revisar prácticas pedagógicas inclusivas</a:t>
          </a:r>
          <a:endParaRPr lang="es-CO" b="0" dirty="0">
            <a:solidFill>
              <a:schemeClr val="tx1"/>
            </a:solidFill>
            <a:effectLst/>
          </a:endParaRPr>
        </a:p>
      </dgm:t>
    </dgm:pt>
    <dgm:pt modelId="{496799ED-82B2-4835-947B-756F1E230F3B}" type="parTrans" cxnId="{5A5F898D-FA53-4766-8F21-1C06A3E293ED}">
      <dgm:prSet/>
      <dgm:spPr/>
      <dgm:t>
        <a:bodyPr/>
        <a:lstStyle/>
        <a:p>
          <a:endParaRPr lang="es-CO"/>
        </a:p>
      </dgm:t>
    </dgm:pt>
    <dgm:pt modelId="{92AC8FF6-6C91-4C6A-BB7C-94B460A735DE}" type="sibTrans" cxnId="{5A5F898D-FA53-4766-8F21-1C06A3E293ED}">
      <dgm:prSet/>
      <dgm:spPr/>
      <dgm:t>
        <a:bodyPr/>
        <a:lstStyle/>
        <a:p>
          <a:endParaRPr lang="es-CO"/>
        </a:p>
      </dgm:t>
    </dgm:pt>
    <dgm:pt modelId="{FAD886BB-EDE0-4F23-B771-1CB35A7B4F5C}" type="pres">
      <dgm:prSet presAssocID="{362D105E-7636-4DD3-B3A5-AB6AEDC65C46}" presName="CompostProcess" presStyleCnt="0">
        <dgm:presLayoutVars>
          <dgm:dir/>
          <dgm:resizeHandles val="exact"/>
        </dgm:presLayoutVars>
      </dgm:prSet>
      <dgm:spPr/>
    </dgm:pt>
    <dgm:pt modelId="{AA94D732-01EA-4A14-B7E8-921E25D88903}" type="pres">
      <dgm:prSet presAssocID="{362D105E-7636-4DD3-B3A5-AB6AEDC65C46}" presName="arrow" presStyleLbl="bgShp" presStyleIdx="0" presStyleCnt="1"/>
      <dgm:spPr/>
    </dgm:pt>
    <dgm:pt modelId="{03036AC5-A517-46A5-B850-AC2CDF5D740B}" type="pres">
      <dgm:prSet presAssocID="{362D105E-7636-4DD3-B3A5-AB6AEDC65C46}" presName="linearProcess" presStyleCnt="0"/>
      <dgm:spPr/>
    </dgm:pt>
    <dgm:pt modelId="{39D5042F-3A18-44F8-905C-92940381E528}" type="pres">
      <dgm:prSet presAssocID="{344B581C-84EC-4E71-B3B7-2F2F07F1261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A3B716-8E3E-4878-978B-AC137EFBBBE7}" type="pres">
      <dgm:prSet presAssocID="{1B8AF356-7223-46C5-85E7-279EAFDD61C1}" presName="sibTrans" presStyleCnt="0"/>
      <dgm:spPr/>
    </dgm:pt>
    <dgm:pt modelId="{0CBCEA30-3F38-4742-89C3-052E67629172}" type="pres">
      <dgm:prSet presAssocID="{05B948B3-42A5-413C-88CD-2AFBF5A5D09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F33FC26-2DC4-4019-95C9-3905D61B9542}" type="pres">
      <dgm:prSet presAssocID="{CE09B3D6-B22D-4AF8-A3C3-9F8BC741FD23}" presName="sibTrans" presStyleCnt="0"/>
      <dgm:spPr/>
    </dgm:pt>
    <dgm:pt modelId="{F512A625-AC1E-4874-994D-2E952467984D}" type="pres">
      <dgm:prSet presAssocID="{1C60D225-5C15-40F6-AC91-6487E5B1713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B4224D4-4FDC-4F71-B649-2CEAFFFF0B35}" srcId="{362D105E-7636-4DD3-B3A5-AB6AEDC65C46}" destId="{344B581C-84EC-4E71-B3B7-2F2F07F12618}" srcOrd="0" destOrd="0" parTransId="{FE9BC36D-C5B0-48BC-8A52-FEDF977B2CE4}" sibTransId="{1B8AF356-7223-46C5-85E7-279EAFDD61C1}"/>
    <dgm:cxn modelId="{1ADB6A6A-D49C-46D4-B25E-47DB1AF14687}" type="presOf" srcId="{05B948B3-42A5-413C-88CD-2AFBF5A5D09E}" destId="{0CBCEA30-3F38-4742-89C3-052E67629172}" srcOrd="0" destOrd="0" presId="urn:microsoft.com/office/officeart/2005/8/layout/hProcess9"/>
    <dgm:cxn modelId="{5A5F898D-FA53-4766-8F21-1C06A3E293ED}" srcId="{362D105E-7636-4DD3-B3A5-AB6AEDC65C46}" destId="{1C60D225-5C15-40F6-AC91-6487E5B17132}" srcOrd="2" destOrd="0" parTransId="{496799ED-82B2-4835-947B-756F1E230F3B}" sibTransId="{92AC8FF6-6C91-4C6A-BB7C-94B460A735DE}"/>
    <dgm:cxn modelId="{D5B2AE36-0434-46B8-BA0D-F4AE50BDFFB4}" type="presOf" srcId="{1C60D225-5C15-40F6-AC91-6487E5B17132}" destId="{F512A625-AC1E-4874-994D-2E952467984D}" srcOrd="0" destOrd="0" presId="urn:microsoft.com/office/officeart/2005/8/layout/hProcess9"/>
    <dgm:cxn modelId="{6FC9D7A6-3CC7-42CC-B41F-7CAB32495B63}" srcId="{362D105E-7636-4DD3-B3A5-AB6AEDC65C46}" destId="{05B948B3-42A5-413C-88CD-2AFBF5A5D09E}" srcOrd="1" destOrd="0" parTransId="{A7B66809-E77B-452F-93F4-45935B76F9A9}" sibTransId="{CE09B3D6-B22D-4AF8-A3C3-9F8BC741FD23}"/>
    <dgm:cxn modelId="{8C44CF03-999E-4825-8709-7957971456DD}" type="presOf" srcId="{362D105E-7636-4DD3-B3A5-AB6AEDC65C46}" destId="{FAD886BB-EDE0-4F23-B771-1CB35A7B4F5C}" srcOrd="0" destOrd="0" presId="urn:microsoft.com/office/officeart/2005/8/layout/hProcess9"/>
    <dgm:cxn modelId="{84FCE12A-B317-44BE-91AD-BA64575AA123}" type="presOf" srcId="{344B581C-84EC-4E71-B3B7-2F2F07F12618}" destId="{39D5042F-3A18-44F8-905C-92940381E528}" srcOrd="0" destOrd="0" presId="urn:microsoft.com/office/officeart/2005/8/layout/hProcess9"/>
    <dgm:cxn modelId="{AA93E69C-A5B2-4D71-B59C-115BACA2060F}" type="presParOf" srcId="{FAD886BB-EDE0-4F23-B771-1CB35A7B4F5C}" destId="{AA94D732-01EA-4A14-B7E8-921E25D88903}" srcOrd="0" destOrd="0" presId="urn:microsoft.com/office/officeart/2005/8/layout/hProcess9"/>
    <dgm:cxn modelId="{A0193C23-E6E9-4D89-963E-1D6309F78EDC}" type="presParOf" srcId="{FAD886BB-EDE0-4F23-B771-1CB35A7B4F5C}" destId="{03036AC5-A517-46A5-B850-AC2CDF5D740B}" srcOrd="1" destOrd="0" presId="urn:microsoft.com/office/officeart/2005/8/layout/hProcess9"/>
    <dgm:cxn modelId="{A43CE1AF-952D-442A-9666-04C5AB316DE9}" type="presParOf" srcId="{03036AC5-A517-46A5-B850-AC2CDF5D740B}" destId="{39D5042F-3A18-44F8-905C-92940381E528}" srcOrd="0" destOrd="0" presId="urn:microsoft.com/office/officeart/2005/8/layout/hProcess9"/>
    <dgm:cxn modelId="{507FA1D7-0522-43C8-9257-02AFD63DF2A2}" type="presParOf" srcId="{03036AC5-A517-46A5-B850-AC2CDF5D740B}" destId="{01A3B716-8E3E-4878-978B-AC137EFBBBE7}" srcOrd="1" destOrd="0" presId="urn:microsoft.com/office/officeart/2005/8/layout/hProcess9"/>
    <dgm:cxn modelId="{AE490EE6-0363-4DD3-9EA2-3490C48B8CDF}" type="presParOf" srcId="{03036AC5-A517-46A5-B850-AC2CDF5D740B}" destId="{0CBCEA30-3F38-4742-89C3-052E67629172}" srcOrd="2" destOrd="0" presId="urn:microsoft.com/office/officeart/2005/8/layout/hProcess9"/>
    <dgm:cxn modelId="{A2D1F5E3-B05C-4F4A-90B1-90C0F796403C}" type="presParOf" srcId="{03036AC5-A517-46A5-B850-AC2CDF5D740B}" destId="{4F33FC26-2DC4-4019-95C9-3905D61B9542}" srcOrd="3" destOrd="0" presId="urn:microsoft.com/office/officeart/2005/8/layout/hProcess9"/>
    <dgm:cxn modelId="{F82A38CB-B78B-4B3D-8803-07CF625174BE}" type="presParOf" srcId="{03036AC5-A517-46A5-B850-AC2CDF5D740B}" destId="{F512A625-AC1E-4874-994D-2E952467984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F82217-D1E4-4888-9883-B7E2A4BCF438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B7AABD4-CCEB-42B3-AE0B-8C34ED6EA586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PRÁCTICAS PEDAGÓGICAS INCLUSIVAS </a:t>
          </a:r>
          <a:endParaRPr lang="es-ES" sz="1600" dirty="0">
            <a:solidFill>
              <a:schemeClr val="tx1"/>
            </a:solidFill>
          </a:endParaRPr>
        </a:p>
      </dgm:t>
    </dgm:pt>
    <dgm:pt modelId="{F3016804-2F2F-4ECF-86D5-1283C8E1AC54}" type="parTrans" cxnId="{53B26B67-008E-464F-8F08-0E92828AD630}">
      <dgm:prSet/>
      <dgm:spPr/>
      <dgm:t>
        <a:bodyPr/>
        <a:lstStyle/>
        <a:p>
          <a:endParaRPr lang="es-ES"/>
        </a:p>
      </dgm:t>
    </dgm:pt>
    <dgm:pt modelId="{5B44FB3F-7D09-4FBC-B3AA-42AF8891A63A}" type="sibTrans" cxnId="{53B26B67-008E-464F-8F08-0E92828AD630}">
      <dgm:prSet/>
      <dgm:spPr/>
      <dgm:t>
        <a:bodyPr/>
        <a:lstStyle/>
        <a:p>
          <a:endParaRPr lang="es-ES"/>
        </a:p>
      </dgm:t>
    </dgm:pt>
    <dgm:pt modelId="{76B1BE01-D85C-45B1-A3CF-FFEE17C9F1D2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INCLUSIÓN EDUCATIVA</a:t>
          </a:r>
          <a:endParaRPr lang="es-ES" sz="1800" dirty="0">
            <a:solidFill>
              <a:schemeClr val="tx1"/>
            </a:solidFill>
          </a:endParaRPr>
        </a:p>
      </dgm:t>
    </dgm:pt>
    <dgm:pt modelId="{6189AA84-D93A-4014-84C4-057EDD19AC39}" type="parTrans" cxnId="{64B06AC4-7191-4777-9750-D3951F3C621C}">
      <dgm:prSet/>
      <dgm:spPr/>
      <dgm:t>
        <a:bodyPr/>
        <a:lstStyle/>
        <a:p>
          <a:endParaRPr lang="es-ES"/>
        </a:p>
      </dgm:t>
    </dgm:pt>
    <dgm:pt modelId="{2E835517-350E-4848-8A1D-80B386B8B63D}" type="sibTrans" cxnId="{64B06AC4-7191-4777-9750-D3951F3C621C}">
      <dgm:prSet/>
      <dgm:spPr/>
      <dgm:t>
        <a:bodyPr/>
        <a:lstStyle/>
        <a:p>
          <a:endParaRPr lang="es-ES"/>
        </a:p>
      </dgm:t>
    </dgm:pt>
    <dgm:pt modelId="{AAD89873-97E9-4E33-A1C5-2970BBBAEB24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Contexto cultural</a:t>
          </a:r>
          <a:endParaRPr lang="es-ES" sz="1600" dirty="0">
            <a:solidFill>
              <a:schemeClr val="tx1"/>
            </a:solidFill>
          </a:endParaRPr>
        </a:p>
      </dgm:t>
    </dgm:pt>
    <dgm:pt modelId="{AAF652C4-04CA-4E6D-BEE9-4EB843497773}" type="parTrans" cxnId="{C4DFDA26-5EEB-4C94-94A7-7D588EBD98E1}">
      <dgm:prSet/>
      <dgm:spPr/>
      <dgm:t>
        <a:bodyPr/>
        <a:lstStyle/>
        <a:p>
          <a:endParaRPr lang="es-ES"/>
        </a:p>
      </dgm:t>
    </dgm:pt>
    <dgm:pt modelId="{E16337EB-AEEC-4FE8-8377-5AB5DA2FE506}" type="sibTrans" cxnId="{C4DFDA26-5EEB-4C94-94A7-7D588EBD98E1}">
      <dgm:prSet/>
      <dgm:spPr/>
      <dgm:t>
        <a:bodyPr/>
        <a:lstStyle/>
        <a:p>
          <a:endParaRPr lang="es-ES"/>
        </a:p>
      </dgm:t>
    </dgm:pt>
    <dgm:pt modelId="{ED084D14-8355-4EC5-91AC-1F91ED8FDDFD}">
      <dgm:prSet phldrT="[Texto]"/>
      <dgm:spPr/>
      <dgm:t>
        <a:bodyPr/>
        <a:lstStyle/>
        <a:p>
          <a:r>
            <a:rPr lang="es-ES" dirty="0" smtClean="0">
              <a:solidFill>
                <a:srgbClr val="FF0000"/>
              </a:solidFill>
            </a:rPr>
            <a:t>Espacio educativo significativo desde el quehacer del maestro cooperante</a:t>
          </a:r>
          <a:endParaRPr lang="es-ES" dirty="0">
            <a:solidFill>
              <a:srgbClr val="FF0000"/>
            </a:solidFill>
          </a:endParaRPr>
        </a:p>
      </dgm:t>
    </dgm:pt>
    <dgm:pt modelId="{25D571A7-786A-4DD1-A442-119201856CC0}" type="parTrans" cxnId="{48DF3545-4A2B-42DC-A372-5A584EA78395}">
      <dgm:prSet/>
      <dgm:spPr/>
      <dgm:t>
        <a:bodyPr/>
        <a:lstStyle/>
        <a:p>
          <a:endParaRPr lang="es-ES"/>
        </a:p>
      </dgm:t>
    </dgm:pt>
    <dgm:pt modelId="{55947CD6-0CB7-4D98-B4B1-22049F0B988B}" type="sibTrans" cxnId="{48DF3545-4A2B-42DC-A372-5A584EA78395}">
      <dgm:prSet/>
      <dgm:spPr/>
      <dgm:t>
        <a:bodyPr/>
        <a:lstStyle/>
        <a:p>
          <a:endParaRPr lang="es-ES"/>
        </a:p>
      </dgm:t>
    </dgm:pt>
    <dgm:pt modelId="{35D9C4B0-C531-40F9-A041-A2F7710CD9FF}" type="pres">
      <dgm:prSet presAssocID="{33F82217-D1E4-4888-9883-B7E2A4BCF438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325799-C28B-43E4-9377-D4DAD56C73FD}" type="pres">
      <dgm:prSet presAssocID="{33F82217-D1E4-4888-9883-B7E2A4BCF438}" presName="ellipse" presStyleLbl="trBgShp" presStyleIdx="0" presStyleCnt="1"/>
      <dgm:spPr/>
    </dgm:pt>
    <dgm:pt modelId="{17E1B049-4B9C-4D06-845B-F9186820F0F9}" type="pres">
      <dgm:prSet presAssocID="{33F82217-D1E4-4888-9883-B7E2A4BCF438}" presName="arrow1" presStyleLbl="fgShp" presStyleIdx="0" presStyleCnt="1"/>
      <dgm:spPr/>
    </dgm:pt>
    <dgm:pt modelId="{8F02BD1D-029F-4DE9-BAFA-EE49ADE76813}" type="pres">
      <dgm:prSet presAssocID="{33F82217-D1E4-4888-9883-B7E2A4BCF438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4C8EB-D218-4052-8A65-EF8FE9C177D7}" type="pres">
      <dgm:prSet presAssocID="{76B1BE01-D85C-45B1-A3CF-FFEE17C9F1D2}" presName="item1" presStyleLbl="node1" presStyleIdx="0" presStyleCnt="3" custScaleX="1288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CBE0FC-2110-4C0C-BA55-12A05E0D0C72}" type="pres">
      <dgm:prSet presAssocID="{AAD89873-97E9-4E33-A1C5-2970BBBAEB24}" presName="item2" presStyleLbl="node1" presStyleIdx="1" presStyleCnt="3" custScaleX="1288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27B5DF-90AA-46B1-BD9C-507046ACB967}" type="pres">
      <dgm:prSet presAssocID="{ED084D14-8355-4EC5-91AC-1F91ED8FDDFD}" presName="item3" presStyleLbl="node1" presStyleIdx="2" presStyleCnt="3" custScaleX="1377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291954-E592-4064-9F15-7482F1766D68}" type="pres">
      <dgm:prSet presAssocID="{33F82217-D1E4-4888-9883-B7E2A4BCF438}" presName="funnel" presStyleLbl="trAlignAcc1" presStyleIdx="0" presStyleCnt="1"/>
      <dgm:spPr/>
    </dgm:pt>
  </dgm:ptLst>
  <dgm:cxnLst>
    <dgm:cxn modelId="{48DF3545-4A2B-42DC-A372-5A584EA78395}" srcId="{33F82217-D1E4-4888-9883-B7E2A4BCF438}" destId="{ED084D14-8355-4EC5-91AC-1F91ED8FDDFD}" srcOrd="3" destOrd="0" parTransId="{25D571A7-786A-4DD1-A442-119201856CC0}" sibTransId="{55947CD6-0CB7-4D98-B4B1-22049F0B988B}"/>
    <dgm:cxn modelId="{C4DFDA26-5EEB-4C94-94A7-7D588EBD98E1}" srcId="{33F82217-D1E4-4888-9883-B7E2A4BCF438}" destId="{AAD89873-97E9-4E33-A1C5-2970BBBAEB24}" srcOrd="2" destOrd="0" parTransId="{AAF652C4-04CA-4E6D-BEE9-4EB843497773}" sibTransId="{E16337EB-AEEC-4FE8-8377-5AB5DA2FE506}"/>
    <dgm:cxn modelId="{64B06AC4-7191-4777-9750-D3951F3C621C}" srcId="{33F82217-D1E4-4888-9883-B7E2A4BCF438}" destId="{76B1BE01-D85C-45B1-A3CF-FFEE17C9F1D2}" srcOrd="1" destOrd="0" parTransId="{6189AA84-D93A-4014-84C4-057EDD19AC39}" sibTransId="{2E835517-350E-4848-8A1D-80B386B8B63D}"/>
    <dgm:cxn modelId="{ED7F1076-D0E5-41B5-9D05-26A28F1FFDA6}" type="presOf" srcId="{6B7AABD4-CCEB-42B3-AE0B-8C34ED6EA586}" destId="{9527B5DF-90AA-46B1-BD9C-507046ACB967}" srcOrd="0" destOrd="0" presId="urn:microsoft.com/office/officeart/2005/8/layout/funnel1"/>
    <dgm:cxn modelId="{6BE10D33-217F-492B-8C21-2D3B82CCF238}" type="presOf" srcId="{33F82217-D1E4-4888-9883-B7E2A4BCF438}" destId="{35D9C4B0-C531-40F9-A041-A2F7710CD9FF}" srcOrd="0" destOrd="0" presId="urn:microsoft.com/office/officeart/2005/8/layout/funnel1"/>
    <dgm:cxn modelId="{07937DB8-924B-4F41-92C0-30E1A56ADE28}" type="presOf" srcId="{AAD89873-97E9-4E33-A1C5-2970BBBAEB24}" destId="{1954C8EB-D218-4052-8A65-EF8FE9C177D7}" srcOrd="0" destOrd="0" presId="urn:microsoft.com/office/officeart/2005/8/layout/funnel1"/>
    <dgm:cxn modelId="{58F3E847-E967-4CEA-A72E-CF6CF93C4DC5}" type="presOf" srcId="{ED084D14-8355-4EC5-91AC-1F91ED8FDDFD}" destId="{8F02BD1D-029F-4DE9-BAFA-EE49ADE76813}" srcOrd="0" destOrd="0" presId="urn:microsoft.com/office/officeart/2005/8/layout/funnel1"/>
    <dgm:cxn modelId="{53B26B67-008E-464F-8F08-0E92828AD630}" srcId="{33F82217-D1E4-4888-9883-B7E2A4BCF438}" destId="{6B7AABD4-CCEB-42B3-AE0B-8C34ED6EA586}" srcOrd="0" destOrd="0" parTransId="{F3016804-2F2F-4ECF-86D5-1283C8E1AC54}" sibTransId="{5B44FB3F-7D09-4FBC-B3AA-42AF8891A63A}"/>
    <dgm:cxn modelId="{507B4030-011E-4C32-BBD8-C7AB46E9CCF5}" type="presOf" srcId="{76B1BE01-D85C-45B1-A3CF-FFEE17C9F1D2}" destId="{91CBE0FC-2110-4C0C-BA55-12A05E0D0C72}" srcOrd="0" destOrd="0" presId="urn:microsoft.com/office/officeart/2005/8/layout/funnel1"/>
    <dgm:cxn modelId="{A7744702-4C01-48F6-8E29-6C9D4D60B5C2}" type="presParOf" srcId="{35D9C4B0-C531-40F9-A041-A2F7710CD9FF}" destId="{57325799-C28B-43E4-9377-D4DAD56C73FD}" srcOrd="0" destOrd="0" presId="urn:microsoft.com/office/officeart/2005/8/layout/funnel1"/>
    <dgm:cxn modelId="{F079D5D2-0A72-425F-A49D-A3405391805D}" type="presParOf" srcId="{35D9C4B0-C531-40F9-A041-A2F7710CD9FF}" destId="{17E1B049-4B9C-4D06-845B-F9186820F0F9}" srcOrd="1" destOrd="0" presId="urn:microsoft.com/office/officeart/2005/8/layout/funnel1"/>
    <dgm:cxn modelId="{59A3DF9B-2DD8-46D7-AE7E-DF1A1C0A25E2}" type="presParOf" srcId="{35D9C4B0-C531-40F9-A041-A2F7710CD9FF}" destId="{8F02BD1D-029F-4DE9-BAFA-EE49ADE76813}" srcOrd="2" destOrd="0" presId="urn:microsoft.com/office/officeart/2005/8/layout/funnel1"/>
    <dgm:cxn modelId="{CC011D46-37FA-417B-9FBE-9C5F454F9E3F}" type="presParOf" srcId="{35D9C4B0-C531-40F9-A041-A2F7710CD9FF}" destId="{1954C8EB-D218-4052-8A65-EF8FE9C177D7}" srcOrd="3" destOrd="0" presId="urn:microsoft.com/office/officeart/2005/8/layout/funnel1"/>
    <dgm:cxn modelId="{0BFFA1E5-41C9-4697-9E03-516D14847BD1}" type="presParOf" srcId="{35D9C4B0-C531-40F9-A041-A2F7710CD9FF}" destId="{91CBE0FC-2110-4C0C-BA55-12A05E0D0C72}" srcOrd="4" destOrd="0" presId="urn:microsoft.com/office/officeart/2005/8/layout/funnel1"/>
    <dgm:cxn modelId="{FEA03D25-149C-40DA-8D0E-AAEF6D530553}" type="presParOf" srcId="{35D9C4B0-C531-40F9-A041-A2F7710CD9FF}" destId="{9527B5DF-90AA-46B1-BD9C-507046ACB967}" srcOrd="5" destOrd="0" presId="urn:microsoft.com/office/officeart/2005/8/layout/funnel1"/>
    <dgm:cxn modelId="{7A9B2319-4B53-478D-AAD6-5F86B9245715}" type="presParOf" srcId="{35D9C4B0-C531-40F9-A041-A2F7710CD9FF}" destId="{3D291954-E592-4064-9F15-7482F1766D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5FE22-3AED-4BEC-80D6-54ECCED69198}" type="doc">
      <dgm:prSet loTypeId="urn:microsoft.com/office/officeart/2005/8/layout/vList5" loCatId="list" qsTypeId="urn:microsoft.com/office/officeart/2005/8/quickstyle/simple1#1" qsCatId="simple" csTypeId="urn:microsoft.com/office/officeart/2005/8/colors/colorful2#1" csCatId="colorful" phldr="1"/>
      <dgm:spPr/>
      <dgm:t>
        <a:bodyPr/>
        <a:lstStyle/>
        <a:p>
          <a:endParaRPr lang="es-ES"/>
        </a:p>
      </dgm:t>
    </dgm:pt>
    <dgm:pt modelId="{798073F9-D4D7-4DDF-AA82-B6E5A389D56D}" type="pres">
      <dgm:prSet presAssocID="{95F5FE22-3AED-4BEC-80D6-54ECCED691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</dgm:ptLst>
  <dgm:cxnLst>
    <dgm:cxn modelId="{2D16F437-C705-4B78-BF56-86A0EB06BB72}" type="presOf" srcId="{95F5FE22-3AED-4BEC-80D6-54ECCED69198}" destId="{798073F9-D4D7-4DDF-AA82-B6E5A389D56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DBB025-E988-48EB-BD46-028710D85E83}" type="doc">
      <dgm:prSet loTypeId="urn:microsoft.com/office/officeart/2005/8/layout/process4" loCatId="list" qsTypeId="urn:microsoft.com/office/officeart/2005/8/quickstyle/simple1#2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0827AE2F-B44F-4DE2-814B-DD4F3952FF87}">
      <dgm:prSet phldrT="[Texto]" custT="1"/>
      <dgm:spPr/>
      <dgm:t>
        <a:bodyPr/>
        <a:lstStyle/>
        <a:p>
          <a:r>
            <a:rPr lang="es-CO" sz="1800" b="1" dirty="0" smtClean="0"/>
            <a:t>Objetivo General</a:t>
          </a:r>
          <a:endParaRPr lang="es-CO" sz="1800" b="1" dirty="0"/>
        </a:p>
      </dgm:t>
    </dgm:pt>
    <dgm:pt modelId="{D74A694A-0B48-4A2D-922B-BB7096C81405}" type="parTrans" cxnId="{FA5FF473-8762-4FB2-98B3-F66DC1252973}">
      <dgm:prSet/>
      <dgm:spPr/>
      <dgm:t>
        <a:bodyPr/>
        <a:lstStyle/>
        <a:p>
          <a:endParaRPr lang="es-CO"/>
        </a:p>
      </dgm:t>
    </dgm:pt>
    <dgm:pt modelId="{C4D0BBEE-E60A-4AD4-8560-055748590E89}" type="sibTrans" cxnId="{FA5FF473-8762-4FB2-98B3-F66DC1252973}">
      <dgm:prSet/>
      <dgm:spPr/>
      <dgm:t>
        <a:bodyPr/>
        <a:lstStyle/>
        <a:p>
          <a:endParaRPr lang="es-CO"/>
        </a:p>
      </dgm:t>
    </dgm:pt>
    <dgm:pt modelId="{323ACBDC-FCB9-4FE2-96B2-CBE5CCC493E9}">
      <dgm:prSet phldrT="[Texto]" custT="1"/>
      <dgm:spPr/>
      <dgm:t>
        <a:bodyPr/>
        <a:lstStyle/>
        <a:p>
          <a:r>
            <a:rPr lang="es-CO" sz="1800" b="1" dirty="0" smtClean="0"/>
            <a:t>Objetivos Específicos</a:t>
          </a:r>
          <a:endParaRPr lang="es-CO" sz="1800" b="1" dirty="0"/>
        </a:p>
      </dgm:t>
    </dgm:pt>
    <dgm:pt modelId="{D75246CD-4801-43E6-967F-04853E2D5727}" type="parTrans" cxnId="{8550F95B-7B1E-4848-959F-D2C4EAC5D9C1}">
      <dgm:prSet/>
      <dgm:spPr/>
      <dgm:t>
        <a:bodyPr/>
        <a:lstStyle/>
        <a:p>
          <a:endParaRPr lang="es-CO"/>
        </a:p>
      </dgm:t>
    </dgm:pt>
    <dgm:pt modelId="{7864B351-23C4-42BA-8F9B-23436904C579}" type="sibTrans" cxnId="{8550F95B-7B1E-4848-959F-D2C4EAC5D9C1}">
      <dgm:prSet/>
      <dgm:spPr/>
      <dgm:t>
        <a:bodyPr/>
        <a:lstStyle/>
        <a:p>
          <a:endParaRPr lang="es-CO"/>
        </a:p>
      </dgm:t>
    </dgm:pt>
    <dgm:pt modelId="{E28DFFB3-6313-40DF-A62E-E3CFCCF181DD}">
      <dgm:prSet custT="1"/>
      <dgm:spPr/>
      <dgm:t>
        <a:bodyPr/>
        <a:lstStyle/>
        <a:p>
          <a:pPr algn="l"/>
          <a:r>
            <a:rPr lang="es-ES" sz="1600" dirty="0" smtClean="0">
              <a:solidFill>
                <a:schemeClr val="bg2">
                  <a:lumMod val="25000"/>
                </a:schemeClr>
              </a:solidFill>
            </a:rPr>
            <a:t>1.</a:t>
          </a:r>
          <a:r>
            <a:rPr lang="es-ES" sz="1600" b="1" dirty="0" smtClean="0">
              <a:solidFill>
                <a:schemeClr val="bg2">
                  <a:lumMod val="25000"/>
                </a:schemeClr>
              </a:solidFill>
            </a:rPr>
            <a:t>Revisar</a:t>
          </a:r>
          <a:r>
            <a:rPr lang="es-ES" sz="1600" dirty="0" smtClean="0">
              <a:solidFill>
                <a:schemeClr val="bg2">
                  <a:lumMod val="25000"/>
                </a:schemeClr>
              </a:solidFill>
            </a:rPr>
            <a:t> los saberes teóricos y empíricos sobre la inclusión educativa a través de las practicas pedagógicas</a:t>
          </a:r>
          <a:endParaRPr lang="es-CO" sz="1600" dirty="0">
            <a:solidFill>
              <a:schemeClr val="bg2">
                <a:lumMod val="25000"/>
              </a:schemeClr>
            </a:solidFill>
          </a:endParaRPr>
        </a:p>
      </dgm:t>
    </dgm:pt>
    <dgm:pt modelId="{82CC8519-A0DB-4315-A869-5EAB45C48956}" type="parTrans" cxnId="{51A99561-B9D4-4174-86E0-3B0B680132A2}">
      <dgm:prSet/>
      <dgm:spPr/>
      <dgm:t>
        <a:bodyPr/>
        <a:lstStyle/>
        <a:p>
          <a:endParaRPr lang="es-ES"/>
        </a:p>
      </dgm:t>
    </dgm:pt>
    <dgm:pt modelId="{654C98A0-80A0-4C8A-A80C-3FC15BD84A4F}" type="sibTrans" cxnId="{51A99561-B9D4-4174-86E0-3B0B680132A2}">
      <dgm:prSet/>
      <dgm:spPr/>
      <dgm:t>
        <a:bodyPr/>
        <a:lstStyle/>
        <a:p>
          <a:endParaRPr lang="es-ES"/>
        </a:p>
      </dgm:t>
    </dgm:pt>
    <dgm:pt modelId="{5A70412D-2C90-4EE6-BCE8-0604CEF84E55}">
      <dgm:prSet phldrT="[Texto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O" sz="1800" dirty="0" smtClean="0">
              <a:solidFill>
                <a:srgbClr val="002060"/>
              </a:solidFill>
            </a:rPr>
            <a:t>Diseñar un instrumento de observación que evidencia la inclusión educativa presente en las prácticas pedagógicas de maestros y maestras cooperantes en los escenarios de prácticas de III semestre</a:t>
          </a:r>
          <a:endParaRPr lang="es-CO" sz="1800" dirty="0">
            <a:latin typeface="+mn-lt"/>
          </a:endParaRPr>
        </a:p>
      </dgm:t>
    </dgm:pt>
    <dgm:pt modelId="{02DDFF72-E160-41A9-864D-62028F40893F}" type="parTrans" cxnId="{66600159-60B6-476E-8A01-BB817E4C87E7}">
      <dgm:prSet/>
      <dgm:spPr/>
      <dgm:t>
        <a:bodyPr/>
        <a:lstStyle/>
        <a:p>
          <a:endParaRPr lang="es-ES"/>
        </a:p>
      </dgm:t>
    </dgm:pt>
    <dgm:pt modelId="{9C0A72E7-C703-4A92-9369-5AE41ACDBE6F}" type="sibTrans" cxnId="{66600159-60B6-476E-8A01-BB817E4C87E7}">
      <dgm:prSet/>
      <dgm:spPr/>
      <dgm:t>
        <a:bodyPr/>
        <a:lstStyle/>
        <a:p>
          <a:endParaRPr lang="es-ES"/>
        </a:p>
      </dgm:t>
    </dgm:pt>
    <dgm:pt modelId="{0C8032CF-B2AD-4C0B-B01B-26AB82F774CF}">
      <dgm:prSet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b="0" dirty="0" smtClean="0">
              <a:solidFill>
                <a:schemeClr val="bg2">
                  <a:lumMod val="25000"/>
                </a:schemeClr>
              </a:solidFill>
            </a:rPr>
            <a:t>2.</a:t>
          </a:r>
          <a:r>
            <a:rPr lang="es-ES" sz="1600" b="1" dirty="0" smtClean="0">
              <a:solidFill>
                <a:schemeClr val="bg2">
                  <a:lumMod val="25000"/>
                </a:schemeClr>
              </a:solidFill>
            </a:rPr>
            <a:t> Elaborar </a:t>
          </a:r>
          <a:r>
            <a:rPr lang="es-ES" sz="1600" dirty="0" smtClean="0">
              <a:solidFill>
                <a:schemeClr val="bg2">
                  <a:lumMod val="25000"/>
                </a:schemeClr>
              </a:solidFill>
            </a:rPr>
            <a:t>indicadores sobre las prácticas pedagógicas inclusivas de las maestras cooperantes en los sitios de práctica</a:t>
          </a:r>
          <a:endParaRPr lang="es-CO" sz="1600" dirty="0" smtClean="0">
            <a:solidFill>
              <a:schemeClr val="bg2">
                <a:lumMod val="25000"/>
              </a:schemeClr>
            </a:solidFill>
          </a:endParaRPr>
        </a:p>
      </dgm:t>
    </dgm:pt>
    <dgm:pt modelId="{8CEA6177-30BE-4F97-BB2F-6C6EBBAE8793}" type="parTrans" cxnId="{80614A52-79BD-426B-A2E1-3759E0500C29}">
      <dgm:prSet/>
      <dgm:spPr/>
      <dgm:t>
        <a:bodyPr/>
        <a:lstStyle/>
        <a:p>
          <a:endParaRPr lang="es-ES"/>
        </a:p>
      </dgm:t>
    </dgm:pt>
    <dgm:pt modelId="{28602B38-173D-459C-9477-1503E7959CB5}" type="sibTrans" cxnId="{80614A52-79BD-426B-A2E1-3759E0500C29}">
      <dgm:prSet/>
      <dgm:spPr/>
      <dgm:t>
        <a:bodyPr/>
        <a:lstStyle/>
        <a:p>
          <a:endParaRPr lang="es-ES"/>
        </a:p>
      </dgm:t>
    </dgm:pt>
    <dgm:pt modelId="{1283088B-6F2F-46AC-B2D7-717B538C1E6C}">
      <dgm:prSet custT="1"/>
      <dgm:spPr/>
      <dgm:t>
        <a:bodyPr/>
        <a:lstStyle/>
        <a:p>
          <a:pPr algn="l"/>
          <a:r>
            <a:rPr lang="es-ES" sz="1600" dirty="0" smtClean="0"/>
            <a:t>3.</a:t>
          </a:r>
          <a:r>
            <a:rPr lang="es-ES" sz="1600" b="1" dirty="0" smtClean="0"/>
            <a:t>Validar </a:t>
          </a:r>
          <a:r>
            <a:rPr lang="es-ES" sz="1600" b="0" dirty="0" smtClean="0"/>
            <a:t>con maestros y maestras cooperantes el contenido del instrumento de las prácticas pedagógicas inclusivas</a:t>
          </a:r>
          <a:endParaRPr lang="es-CO" sz="1600" b="0" dirty="0"/>
        </a:p>
      </dgm:t>
    </dgm:pt>
    <dgm:pt modelId="{C7BB4D02-CB34-4B52-815F-7D8D0C59E66E}" type="parTrans" cxnId="{E119B0C6-19F8-4898-8249-DD7B7BA93F46}">
      <dgm:prSet/>
      <dgm:spPr/>
      <dgm:t>
        <a:bodyPr/>
        <a:lstStyle/>
        <a:p>
          <a:endParaRPr lang="es-ES"/>
        </a:p>
      </dgm:t>
    </dgm:pt>
    <dgm:pt modelId="{627470F3-7211-42CA-906C-D2731FA9C71D}" type="sibTrans" cxnId="{E119B0C6-19F8-4898-8249-DD7B7BA93F46}">
      <dgm:prSet/>
      <dgm:spPr/>
      <dgm:t>
        <a:bodyPr/>
        <a:lstStyle/>
        <a:p>
          <a:endParaRPr lang="es-ES"/>
        </a:p>
      </dgm:t>
    </dgm:pt>
    <dgm:pt modelId="{9B1BA4EE-CDD7-4EC8-A0CA-B35C36D9E6EE}" type="pres">
      <dgm:prSet presAssocID="{54DBB025-E988-48EB-BD46-028710D85E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3390BCC-71CD-4F51-BC93-D166D8515014}" type="pres">
      <dgm:prSet presAssocID="{323ACBDC-FCB9-4FE2-96B2-CBE5CCC493E9}" presName="boxAndChildren" presStyleCnt="0"/>
      <dgm:spPr/>
      <dgm:t>
        <a:bodyPr/>
        <a:lstStyle/>
        <a:p>
          <a:endParaRPr lang="es-ES"/>
        </a:p>
      </dgm:t>
    </dgm:pt>
    <dgm:pt modelId="{C914BA78-9B43-433D-A910-8EE7A97825AB}" type="pres">
      <dgm:prSet presAssocID="{323ACBDC-FCB9-4FE2-96B2-CBE5CCC493E9}" presName="parentTextBox" presStyleLbl="node1" presStyleIdx="0" presStyleCnt="2"/>
      <dgm:spPr/>
      <dgm:t>
        <a:bodyPr/>
        <a:lstStyle/>
        <a:p>
          <a:endParaRPr lang="es-ES"/>
        </a:p>
      </dgm:t>
    </dgm:pt>
    <dgm:pt modelId="{619E6371-593C-4041-8172-20B3D27CE7E3}" type="pres">
      <dgm:prSet presAssocID="{323ACBDC-FCB9-4FE2-96B2-CBE5CCC493E9}" presName="entireBox" presStyleLbl="node1" presStyleIdx="0" presStyleCnt="2"/>
      <dgm:spPr/>
      <dgm:t>
        <a:bodyPr/>
        <a:lstStyle/>
        <a:p>
          <a:endParaRPr lang="es-ES"/>
        </a:p>
      </dgm:t>
    </dgm:pt>
    <dgm:pt modelId="{B3430422-1CA8-4A24-8FA0-15D7E906AA2B}" type="pres">
      <dgm:prSet presAssocID="{323ACBDC-FCB9-4FE2-96B2-CBE5CCC493E9}" presName="descendantBox" presStyleCnt="0"/>
      <dgm:spPr/>
      <dgm:t>
        <a:bodyPr/>
        <a:lstStyle/>
        <a:p>
          <a:endParaRPr lang="es-ES"/>
        </a:p>
      </dgm:t>
    </dgm:pt>
    <dgm:pt modelId="{B4401036-90E1-47F5-BF91-A7CE7DD83AF6}" type="pres">
      <dgm:prSet presAssocID="{E28DFFB3-6313-40DF-A62E-E3CFCCF181DD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BBA2A-6D7E-4F4F-B218-AC110BBD0ECB}" type="pres">
      <dgm:prSet presAssocID="{0C8032CF-B2AD-4C0B-B01B-26AB82F774CF}" presName="childTextBox" presStyleLbl="fgAccFollowNode1" presStyleIdx="1" presStyleCnt="4" custScaleX="1115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7D12B0-C6FD-4C33-A718-9464DCBF9DB0}" type="pres">
      <dgm:prSet presAssocID="{1283088B-6F2F-46AC-B2D7-717B538C1E6C}" presName="childTextBox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7E50A1-7059-4000-B09B-F5CC7834AA41}" type="pres">
      <dgm:prSet presAssocID="{C4D0BBEE-E60A-4AD4-8560-055748590E89}" presName="sp" presStyleCnt="0"/>
      <dgm:spPr/>
      <dgm:t>
        <a:bodyPr/>
        <a:lstStyle/>
        <a:p>
          <a:endParaRPr lang="es-ES"/>
        </a:p>
      </dgm:t>
    </dgm:pt>
    <dgm:pt modelId="{07D011C5-60D2-4353-B923-BE48AB552FF0}" type="pres">
      <dgm:prSet presAssocID="{0827AE2F-B44F-4DE2-814B-DD4F3952FF87}" presName="arrowAndChildren" presStyleCnt="0"/>
      <dgm:spPr/>
      <dgm:t>
        <a:bodyPr/>
        <a:lstStyle/>
        <a:p>
          <a:endParaRPr lang="es-ES"/>
        </a:p>
      </dgm:t>
    </dgm:pt>
    <dgm:pt modelId="{19D5A20E-577D-4EC4-9864-5F4D3287945E}" type="pres">
      <dgm:prSet presAssocID="{0827AE2F-B44F-4DE2-814B-DD4F3952FF87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D1DE702D-D659-4945-A9E8-D474B243B272}" type="pres">
      <dgm:prSet presAssocID="{0827AE2F-B44F-4DE2-814B-DD4F3952FF87}" presName="arrow" presStyleLbl="node1" presStyleIdx="1" presStyleCnt="2" custScaleY="76713"/>
      <dgm:spPr/>
      <dgm:t>
        <a:bodyPr/>
        <a:lstStyle/>
        <a:p>
          <a:endParaRPr lang="es-ES"/>
        </a:p>
      </dgm:t>
    </dgm:pt>
    <dgm:pt modelId="{685181D3-585A-4EB4-985A-8EE31F725E7D}" type="pres">
      <dgm:prSet presAssocID="{0827AE2F-B44F-4DE2-814B-DD4F3952FF87}" presName="descendantArrow" presStyleCnt="0"/>
      <dgm:spPr/>
      <dgm:t>
        <a:bodyPr/>
        <a:lstStyle/>
        <a:p>
          <a:endParaRPr lang="es-ES"/>
        </a:p>
      </dgm:t>
    </dgm:pt>
    <dgm:pt modelId="{AF28A672-666C-4A13-868D-0468B97571D4}" type="pres">
      <dgm:prSet presAssocID="{5A70412D-2C90-4EE6-BCE8-0604CEF84E5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326CB26-E4FE-4A4A-ABEB-5FBA6DB0968C}" type="presOf" srcId="{323ACBDC-FCB9-4FE2-96B2-CBE5CCC493E9}" destId="{C914BA78-9B43-433D-A910-8EE7A97825AB}" srcOrd="0" destOrd="0" presId="urn:microsoft.com/office/officeart/2005/8/layout/process4"/>
    <dgm:cxn modelId="{8B5D8689-3D4A-46AA-BDF4-EE121AE4F42B}" type="presOf" srcId="{0C8032CF-B2AD-4C0B-B01B-26AB82F774CF}" destId="{801BBA2A-6D7E-4F4F-B218-AC110BBD0ECB}" srcOrd="0" destOrd="0" presId="urn:microsoft.com/office/officeart/2005/8/layout/process4"/>
    <dgm:cxn modelId="{9F7542EE-7B79-437D-9111-2ABEDFD28F9A}" type="presOf" srcId="{1283088B-6F2F-46AC-B2D7-717B538C1E6C}" destId="{957D12B0-C6FD-4C33-A718-9464DCBF9DB0}" srcOrd="0" destOrd="0" presId="urn:microsoft.com/office/officeart/2005/8/layout/process4"/>
    <dgm:cxn modelId="{66600159-60B6-476E-8A01-BB817E4C87E7}" srcId="{0827AE2F-B44F-4DE2-814B-DD4F3952FF87}" destId="{5A70412D-2C90-4EE6-BCE8-0604CEF84E55}" srcOrd="0" destOrd="0" parTransId="{02DDFF72-E160-41A9-864D-62028F40893F}" sibTransId="{9C0A72E7-C703-4A92-9369-5AE41ACDBE6F}"/>
    <dgm:cxn modelId="{FA5FF473-8762-4FB2-98B3-F66DC1252973}" srcId="{54DBB025-E988-48EB-BD46-028710D85E83}" destId="{0827AE2F-B44F-4DE2-814B-DD4F3952FF87}" srcOrd="0" destOrd="0" parTransId="{D74A694A-0B48-4A2D-922B-BB7096C81405}" sibTransId="{C4D0BBEE-E60A-4AD4-8560-055748590E89}"/>
    <dgm:cxn modelId="{E119B0C6-19F8-4898-8249-DD7B7BA93F46}" srcId="{323ACBDC-FCB9-4FE2-96B2-CBE5CCC493E9}" destId="{1283088B-6F2F-46AC-B2D7-717B538C1E6C}" srcOrd="2" destOrd="0" parTransId="{C7BB4D02-CB34-4B52-815F-7D8D0C59E66E}" sibTransId="{627470F3-7211-42CA-906C-D2731FA9C71D}"/>
    <dgm:cxn modelId="{0B5FE43B-F84C-493B-B439-CC834A9200E7}" type="presOf" srcId="{0827AE2F-B44F-4DE2-814B-DD4F3952FF87}" destId="{D1DE702D-D659-4945-A9E8-D474B243B272}" srcOrd="1" destOrd="0" presId="urn:microsoft.com/office/officeart/2005/8/layout/process4"/>
    <dgm:cxn modelId="{8550F95B-7B1E-4848-959F-D2C4EAC5D9C1}" srcId="{54DBB025-E988-48EB-BD46-028710D85E83}" destId="{323ACBDC-FCB9-4FE2-96B2-CBE5CCC493E9}" srcOrd="1" destOrd="0" parTransId="{D75246CD-4801-43E6-967F-04853E2D5727}" sibTransId="{7864B351-23C4-42BA-8F9B-23436904C579}"/>
    <dgm:cxn modelId="{19AEF2ED-32E9-4142-9F54-EE4E2E317EFA}" type="presOf" srcId="{0827AE2F-B44F-4DE2-814B-DD4F3952FF87}" destId="{19D5A20E-577D-4EC4-9864-5F4D3287945E}" srcOrd="0" destOrd="0" presId="urn:microsoft.com/office/officeart/2005/8/layout/process4"/>
    <dgm:cxn modelId="{CC20B902-A695-4096-9502-7A40831F4029}" type="presOf" srcId="{5A70412D-2C90-4EE6-BCE8-0604CEF84E55}" destId="{AF28A672-666C-4A13-868D-0468B97571D4}" srcOrd="0" destOrd="0" presId="urn:microsoft.com/office/officeart/2005/8/layout/process4"/>
    <dgm:cxn modelId="{80614A52-79BD-426B-A2E1-3759E0500C29}" srcId="{323ACBDC-FCB9-4FE2-96B2-CBE5CCC493E9}" destId="{0C8032CF-B2AD-4C0B-B01B-26AB82F774CF}" srcOrd="1" destOrd="0" parTransId="{8CEA6177-30BE-4F97-BB2F-6C6EBBAE8793}" sibTransId="{28602B38-173D-459C-9477-1503E7959CB5}"/>
    <dgm:cxn modelId="{B3B9B55C-B9E4-486E-8592-F49A67B6D0F3}" type="presOf" srcId="{E28DFFB3-6313-40DF-A62E-E3CFCCF181DD}" destId="{B4401036-90E1-47F5-BF91-A7CE7DD83AF6}" srcOrd="0" destOrd="0" presId="urn:microsoft.com/office/officeart/2005/8/layout/process4"/>
    <dgm:cxn modelId="{51A99561-B9D4-4174-86E0-3B0B680132A2}" srcId="{323ACBDC-FCB9-4FE2-96B2-CBE5CCC493E9}" destId="{E28DFFB3-6313-40DF-A62E-E3CFCCF181DD}" srcOrd="0" destOrd="0" parTransId="{82CC8519-A0DB-4315-A869-5EAB45C48956}" sibTransId="{654C98A0-80A0-4C8A-A80C-3FC15BD84A4F}"/>
    <dgm:cxn modelId="{0D9FD949-FE3C-4231-9D30-87EF24115E91}" type="presOf" srcId="{54DBB025-E988-48EB-BD46-028710D85E83}" destId="{9B1BA4EE-CDD7-4EC8-A0CA-B35C36D9E6EE}" srcOrd="0" destOrd="0" presId="urn:microsoft.com/office/officeart/2005/8/layout/process4"/>
    <dgm:cxn modelId="{681F9E97-4ACB-45E2-BAF5-96FCE1F02682}" type="presOf" srcId="{323ACBDC-FCB9-4FE2-96B2-CBE5CCC493E9}" destId="{619E6371-593C-4041-8172-20B3D27CE7E3}" srcOrd="1" destOrd="0" presId="urn:microsoft.com/office/officeart/2005/8/layout/process4"/>
    <dgm:cxn modelId="{B4BD6EA8-0FDD-4B8B-AD4A-5B1BD6F1472B}" type="presParOf" srcId="{9B1BA4EE-CDD7-4EC8-A0CA-B35C36D9E6EE}" destId="{D3390BCC-71CD-4F51-BC93-D166D8515014}" srcOrd="0" destOrd="0" presId="urn:microsoft.com/office/officeart/2005/8/layout/process4"/>
    <dgm:cxn modelId="{0DE233FF-5EE7-4C8F-A053-24728D5E68DE}" type="presParOf" srcId="{D3390BCC-71CD-4F51-BC93-D166D8515014}" destId="{C914BA78-9B43-433D-A910-8EE7A97825AB}" srcOrd="0" destOrd="0" presId="urn:microsoft.com/office/officeart/2005/8/layout/process4"/>
    <dgm:cxn modelId="{E2179EAE-4470-4F22-A778-00E3A66A9178}" type="presParOf" srcId="{D3390BCC-71CD-4F51-BC93-D166D8515014}" destId="{619E6371-593C-4041-8172-20B3D27CE7E3}" srcOrd="1" destOrd="0" presId="urn:microsoft.com/office/officeart/2005/8/layout/process4"/>
    <dgm:cxn modelId="{C7911E7D-BC3F-4437-ADBC-C1079A559B02}" type="presParOf" srcId="{D3390BCC-71CD-4F51-BC93-D166D8515014}" destId="{B3430422-1CA8-4A24-8FA0-15D7E906AA2B}" srcOrd="2" destOrd="0" presId="urn:microsoft.com/office/officeart/2005/8/layout/process4"/>
    <dgm:cxn modelId="{7FAF6128-FE42-451B-93CB-651913F373B4}" type="presParOf" srcId="{B3430422-1CA8-4A24-8FA0-15D7E906AA2B}" destId="{B4401036-90E1-47F5-BF91-A7CE7DD83AF6}" srcOrd="0" destOrd="0" presId="urn:microsoft.com/office/officeart/2005/8/layout/process4"/>
    <dgm:cxn modelId="{DC99D1E7-C13D-4FB2-A2CE-67A11D05533B}" type="presParOf" srcId="{B3430422-1CA8-4A24-8FA0-15D7E906AA2B}" destId="{801BBA2A-6D7E-4F4F-B218-AC110BBD0ECB}" srcOrd="1" destOrd="0" presId="urn:microsoft.com/office/officeart/2005/8/layout/process4"/>
    <dgm:cxn modelId="{6F9D06E6-380F-49D5-ADAD-A30E8451D110}" type="presParOf" srcId="{B3430422-1CA8-4A24-8FA0-15D7E906AA2B}" destId="{957D12B0-C6FD-4C33-A718-9464DCBF9DB0}" srcOrd="2" destOrd="0" presId="urn:microsoft.com/office/officeart/2005/8/layout/process4"/>
    <dgm:cxn modelId="{3B7D6CFA-467E-43E9-B461-6D78085E72B9}" type="presParOf" srcId="{9B1BA4EE-CDD7-4EC8-A0CA-B35C36D9E6EE}" destId="{577E50A1-7059-4000-B09B-F5CC7834AA41}" srcOrd="1" destOrd="0" presId="urn:microsoft.com/office/officeart/2005/8/layout/process4"/>
    <dgm:cxn modelId="{371B0540-D0F5-4168-BFCD-7DFCC6DD7858}" type="presParOf" srcId="{9B1BA4EE-CDD7-4EC8-A0CA-B35C36D9E6EE}" destId="{07D011C5-60D2-4353-B923-BE48AB552FF0}" srcOrd="2" destOrd="0" presId="urn:microsoft.com/office/officeart/2005/8/layout/process4"/>
    <dgm:cxn modelId="{9DC99B2A-154F-48E2-BB2F-44249782C71C}" type="presParOf" srcId="{07D011C5-60D2-4353-B923-BE48AB552FF0}" destId="{19D5A20E-577D-4EC4-9864-5F4D3287945E}" srcOrd="0" destOrd="0" presId="urn:microsoft.com/office/officeart/2005/8/layout/process4"/>
    <dgm:cxn modelId="{0FB7588D-1EDF-4CB6-B935-C6A082764280}" type="presParOf" srcId="{07D011C5-60D2-4353-B923-BE48AB552FF0}" destId="{D1DE702D-D659-4945-A9E8-D474B243B272}" srcOrd="1" destOrd="0" presId="urn:microsoft.com/office/officeart/2005/8/layout/process4"/>
    <dgm:cxn modelId="{7D2C0D6C-F7DE-4D72-891B-7CA2698A097F}" type="presParOf" srcId="{07D011C5-60D2-4353-B923-BE48AB552FF0}" destId="{685181D3-585A-4EB4-985A-8EE31F725E7D}" srcOrd="2" destOrd="0" presId="urn:microsoft.com/office/officeart/2005/8/layout/process4"/>
    <dgm:cxn modelId="{4ACF30BA-62D0-4FAA-A041-42D9795AE15F}" type="presParOf" srcId="{685181D3-585A-4EB4-985A-8EE31F725E7D}" destId="{AF28A672-666C-4A13-868D-0468B97571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523" cy="471199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3330" y="0"/>
            <a:ext cx="3077523" cy="471199"/>
          </a:xfrm>
          <a:prstGeom prst="rect">
            <a:avLst/>
          </a:prstGeom>
        </p:spPr>
        <p:txBody>
          <a:bodyPr vert="horz" lIns="93159" tIns="46580" rIns="93159" bIns="46580" rtlCol="0"/>
          <a:lstStyle>
            <a:lvl1pPr algn="r">
              <a:defRPr sz="1200"/>
            </a:lvl1pPr>
          </a:lstStyle>
          <a:p>
            <a:fld id="{448E847D-9A61-4983-8A99-2DF9D9606D5E}" type="datetimeFigureOut">
              <a:rPr lang="es-ES" smtClean="0"/>
              <a:t>22/05/2020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917276"/>
            <a:ext cx="3077523" cy="471199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3330" y="8917276"/>
            <a:ext cx="3077523" cy="471199"/>
          </a:xfrm>
          <a:prstGeom prst="rect">
            <a:avLst/>
          </a:prstGeom>
        </p:spPr>
        <p:txBody>
          <a:bodyPr vert="horz" lIns="93159" tIns="46580" rIns="93159" bIns="46580" rtlCol="0" anchor="b"/>
          <a:lstStyle>
            <a:lvl1pPr algn="r">
              <a:defRPr sz="1200"/>
            </a:lvl1pPr>
          </a:lstStyle>
          <a:p>
            <a:fld id="{176F7257-500D-4C86-9222-06055CB0BB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789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45" cy="469587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710" y="0"/>
            <a:ext cx="3079145" cy="469587"/>
          </a:xfrm>
          <a:prstGeom prst="rect">
            <a:avLst/>
          </a:prstGeom>
        </p:spPr>
        <p:txBody>
          <a:bodyPr vert="horz" lIns="94231" tIns="47115" rIns="94231" bIns="471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797D7-327B-40FA-B9C5-5A7C66DCF513}" type="datetimeFigureOut">
              <a:rPr lang="en-US"/>
              <a:t>5/22/2020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31" tIns="47115" rIns="94231" bIns="47115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573" y="4460254"/>
            <a:ext cx="5681331" cy="4224652"/>
          </a:xfrm>
          <a:prstGeom prst="rect">
            <a:avLst/>
          </a:prstGeom>
        </p:spPr>
        <p:txBody>
          <a:bodyPr vert="horz" lIns="94231" tIns="47115" rIns="94231" bIns="47115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917275"/>
            <a:ext cx="3079145" cy="469587"/>
          </a:xfrm>
          <a:prstGeom prst="rect">
            <a:avLst/>
          </a:prstGeom>
        </p:spPr>
        <p:txBody>
          <a:bodyPr vert="horz" lIns="94231" tIns="47115" rIns="94231" bIns="471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710" y="8917275"/>
            <a:ext cx="3079145" cy="469587"/>
          </a:xfrm>
          <a:prstGeom prst="rect">
            <a:avLst/>
          </a:prstGeom>
        </p:spPr>
        <p:txBody>
          <a:bodyPr vert="horz" wrap="square" lIns="94231" tIns="47115" rIns="94231" bIns="47115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8D3151-53AE-4BF8-A912-59F22366AC38}" type="slidenum">
              <a:rPr lang="es-CO" altLang="es-CO"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81810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Describir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2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18182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fc3da65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fc3da650b_0_0:notes"/>
          <p:cNvSpPr txBox="1">
            <a:spLocks noGrp="1"/>
          </p:cNvSpPr>
          <p:nvPr>
            <p:ph type="body" idx="1"/>
          </p:nvPr>
        </p:nvSpPr>
        <p:spPr>
          <a:xfrm>
            <a:off x="710573" y="4460254"/>
            <a:ext cx="5681400" cy="4224600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7fc3da650b_0_0:notes"/>
          <p:cNvSpPr txBox="1">
            <a:spLocks noGrp="1"/>
          </p:cNvSpPr>
          <p:nvPr>
            <p:ph type="sldNum" idx="12"/>
          </p:nvPr>
        </p:nvSpPr>
        <p:spPr>
          <a:xfrm>
            <a:off x="4021710" y="8917275"/>
            <a:ext cx="3079200" cy="469500"/>
          </a:xfrm>
          <a:prstGeom prst="rect">
            <a:avLst/>
          </a:prstGeom>
        </p:spPr>
        <p:txBody>
          <a:bodyPr spcFirstLastPara="1" wrap="square" lIns="94225" tIns="47100" rIns="94225" bIns="47100" anchor="b" anchorCtr="0">
            <a:noAutofit/>
          </a:bodyPr>
          <a:lstStyle/>
          <a:p>
            <a:fld id="{00000000-1234-1234-1234-123412341234}" type="slidenum">
              <a:rPr lang="es-CO"/>
              <a:p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121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Qué pasa en las prácticas de ustedes?</a:t>
            </a:r>
            <a:r>
              <a:rPr lang="es-CO" baseline="0" dirty="0" smtClean="0"/>
              <a:t> Se adaptan las practicas </a:t>
            </a:r>
            <a:r>
              <a:rPr lang="es-CO" baseline="0" dirty="0" err="1" smtClean="0"/>
              <a:t>pedagogicas</a:t>
            </a:r>
            <a:r>
              <a:rPr lang="es-CO" baseline="0" dirty="0" smtClean="0"/>
              <a:t>? Son inclusivas?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4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89748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Aquí explican por qué es importante observar la</a:t>
            </a:r>
            <a:r>
              <a:rPr lang="es-CO" baseline="0" dirty="0" smtClean="0"/>
              <a:t> inclusión en las instituciones / sitios de práctica: con sus palabras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5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95066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 smtClean="0"/>
              <a:t>INCLUSIÓN</a:t>
            </a:r>
            <a:r>
              <a:rPr lang="es-CO" b="1" baseline="0" dirty="0" smtClean="0"/>
              <a:t> EDUCATIVA: </a:t>
            </a:r>
            <a:r>
              <a:rPr lang="es-CO" baseline="0" dirty="0" smtClean="0"/>
              <a:t>La UNESCO define la educación inclusiva en su documento conceptual (i) así: ¨ La inclusión se ve como el proceso de identificar y responder a la diversidad de las necesidades de todos los estudiantes a través de la mayor participación en el aprendizaje, las culturas y las comunidades, y reduciendo la exclusión en la educación. Involucra cambios y modificaciones en contenidos, aproximaciones, estructuras y estrategias, con una visión común que incluye a todos los niño/as del rango de edad apropiado y la convicción de que es la responsabilidad del sistema regular, educar a todos los niño/as </a:t>
            </a:r>
          </a:p>
          <a:p>
            <a:endParaRPr lang="es-CO" baseline="0" dirty="0" smtClean="0"/>
          </a:p>
          <a:p>
            <a:r>
              <a:rPr lang="es-CO" b="1" baseline="0" dirty="0" smtClean="0"/>
              <a:t>PRÁCTICAS PEDAGÓGICAS INCLUSIVAS</a:t>
            </a:r>
            <a:r>
              <a:rPr lang="es-CO" baseline="0" dirty="0" smtClean="0"/>
              <a:t>: La EI es un proceso que reestructura las políticas, culturas y prácticas, busca el aprendizaje y participación de todos los estudiantes, así como el involucramiento de toda la comunidad para mejorar la escuela en beneficio de docentes y estudiantes. Las prácticas inclusivas incorporan a la diversidad como un recurso que favorece los procesos de enseñanza- aprendizaje en el aula, aunque se centran en las personas más vulnerables mediante el ofrecimiento de una mayor calidad educativa.</a:t>
            </a:r>
          </a:p>
          <a:p>
            <a:endParaRPr lang="es-CO" baseline="0" dirty="0" smtClean="0"/>
          </a:p>
          <a:p>
            <a:r>
              <a:rPr lang="es-CO" b="1" baseline="0" dirty="0" smtClean="0"/>
              <a:t>CONTEXTO CULTURAL: </a:t>
            </a:r>
            <a:r>
              <a:rPr lang="es-CO" baseline="0" dirty="0" smtClean="0"/>
              <a:t>Por lo anteriormente dicho es importante tener en cuenta el contexto cartagenero para hablar de inclusión; costumbres, etnias, situación de pobreza, etc.</a:t>
            </a:r>
            <a:endParaRPr lang="x-non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6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01083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Los objetivos se volvieron a pensar porque</a:t>
            </a:r>
            <a:r>
              <a:rPr lang="es-CO" baseline="0" dirty="0" smtClean="0"/>
              <a:t> la idea es generar la guía, para que el semestre que viene el otro grupo de III pueda hacer la observación presencial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7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8251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mtClean="0"/>
              <a:t>según </a:t>
            </a:r>
            <a:r>
              <a:rPr lang="es-CO" dirty="0" smtClean="0"/>
              <a:t>la lectura de los textos se identifican </a:t>
            </a:r>
            <a:r>
              <a:rPr lang="es-CO" dirty="0" err="1" smtClean="0"/>
              <a:t>categorias</a:t>
            </a:r>
            <a:r>
              <a:rPr lang="es-CO" dirty="0" smtClean="0"/>
              <a:t>, es decir cuales son las</a:t>
            </a:r>
            <a:r>
              <a:rPr lang="es-CO" baseline="0" dirty="0" smtClean="0"/>
              <a:t> practicas inclusivas, si las hay o no. Luego las </a:t>
            </a:r>
            <a:r>
              <a:rPr lang="es-CO" baseline="0" dirty="0" err="1" smtClean="0"/>
              <a:t>subcategorias</a:t>
            </a:r>
            <a:r>
              <a:rPr lang="es-CO" baseline="0" dirty="0" smtClean="0"/>
              <a:t> que son las características de cada practica inclusiva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8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25138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Los</a:t>
            </a:r>
            <a:r>
              <a:rPr lang="es-CO" baseline="0" dirty="0" smtClean="0"/>
              <a:t> hallazgos ya se expusieron en el marco </a:t>
            </a:r>
            <a:r>
              <a:rPr lang="es-CO" baseline="0" dirty="0" err="1" smtClean="0"/>
              <a:t>teorico</a:t>
            </a:r>
            <a:r>
              <a:rPr lang="es-CO" baseline="0" dirty="0" smtClean="0"/>
              <a:t> al definir </a:t>
            </a:r>
            <a:r>
              <a:rPr lang="es-CO" baseline="0" dirty="0" err="1" smtClean="0"/>
              <a:t>inclusion</a:t>
            </a:r>
            <a:r>
              <a:rPr lang="es-CO" baseline="0" dirty="0" smtClean="0"/>
              <a:t> educativa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9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3390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10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3390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t>11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93390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3810289"/>
            <a:ext cx="7651694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899592" y="5805264"/>
            <a:ext cx="7488832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9" y="0"/>
            <a:ext cx="4901608" cy="4084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171424"/>
            <a:ext cx="78867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628650" y="137823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Bebas Neu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654844" y="128736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 hasCustomPrompt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68760"/>
            <a:ext cx="38100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 Tipo 1" type="secHead">
  <p:cSld name="Encabezado de sección Tipo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38610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Google Shape;19;p12"/>
          <p:cNvSpPr txBox="1">
            <a:spLocks noGrp="1"/>
          </p:cNvSpPr>
          <p:nvPr>
            <p:ph type="title"/>
          </p:nvPr>
        </p:nvSpPr>
        <p:spPr>
          <a:xfrm>
            <a:off x="535782" y="4581128"/>
            <a:ext cx="8341022" cy="2016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7777B"/>
              </a:buClr>
              <a:buSzPts val="4000"/>
              <a:buFont typeface="Bebas Neue"/>
              <a:buNone/>
              <a:defRPr sz="4000" b="0" i="0">
                <a:solidFill>
                  <a:srgbClr val="77777B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1"/>
          </p:nvPr>
        </p:nvSpPr>
        <p:spPr>
          <a:xfrm>
            <a:off x="535782" y="4016506"/>
            <a:ext cx="8344791" cy="53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777B"/>
              </a:buClr>
              <a:buSzPts val="2000"/>
              <a:buNone/>
              <a:defRPr sz="2000">
                <a:solidFill>
                  <a:srgbClr val="7777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2000"/>
              <a:buNone/>
              <a:defRPr sz="2000">
                <a:solidFill>
                  <a:srgbClr val="9494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800"/>
              <a:buNone/>
              <a:defRPr sz="1800">
                <a:solidFill>
                  <a:srgbClr val="9494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546" y="189902"/>
            <a:ext cx="4177492" cy="3481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628650" y="116633"/>
            <a:ext cx="7886700" cy="9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ebas Neue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1"/>
          </p:nvPr>
        </p:nvSpPr>
        <p:spPr>
          <a:xfrm>
            <a:off x="628650" y="1162338"/>
            <a:ext cx="7886700" cy="501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800"/>
              <a:buChar char="•"/>
              <a:defRPr>
                <a:solidFill>
                  <a:srgbClr val="3A3838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400"/>
              <a:buChar char="•"/>
              <a:defRPr>
                <a:solidFill>
                  <a:srgbClr val="3A3838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Char char="•"/>
              <a:defRPr>
                <a:solidFill>
                  <a:srgbClr val="3A3838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" name="Google Shape;25;p13"/>
          <p:cNvCxnSpPr/>
          <p:nvPr/>
        </p:nvCxnSpPr>
        <p:spPr>
          <a:xfrm>
            <a:off x="628650" y="1111536"/>
            <a:ext cx="78867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26" name="Google Shape;26;p13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8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Solo el títul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78867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ebas Neue"/>
              <a:buNone/>
              <a:defRPr sz="36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" name="Google Shape;30;p14"/>
          <p:cNvCxnSpPr/>
          <p:nvPr/>
        </p:nvCxnSpPr>
        <p:spPr>
          <a:xfrm>
            <a:off x="628650" y="1111536"/>
            <a:ext cx="78867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ctrTitle"/>
          </p:nvPr>
        </p:nvSpPr>
        <p:spPr>
          <a:xfrm>
            <a:off x="755576" y="3810289"/>
            <a:ext cx="7651694" cy="1994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ebas Neue"/>
              <a:buNone/>
              <a:defRPr sz="5400" b="0" i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>
                <a:solidFill>
                  <a:srgbClr val="3A3838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6" name="Google Shape;3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0619" y="0"/>
            <a:ext cx="4901608" cy="4084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67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 Tipo 2">
  <p:cSld name="Encabezado de sección Tipo 2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" name="Google Shape;39;p16"/>
          <p:cNvSpPr txBox="1">
            <a:spLocks noGrp="1"/>
          </p:cNvSpPr>
          <p:nvPr>
            <p:ph type="title"/>
          </p:nvPr>
        </p:nvSpPr>
        <p:spPr>
          <a:xfrm>
            <a:off x="614374" y="868363"/>
            <a:ext cx="6477906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1"/>
          </p:nvPr>
        </p:nvSpPr>
        <p:spPr>
          <a:xfrm>
            <a:off x="795200" y="3752851"/>
            <a:ext cx="6297080" cy="236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2000"/>
              <a:buNone/>
              <a:defRPr sz="2000">
                <a:solidFill>
                  <a:srgbClr val="9494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800"/>
              <a:buNone/>
              <a:defRPr sz="1800">
                <a:solidFill>
                  <a:srgbClr val="9494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6"/>
          <p:cNvSpPr/>
          <p:nvPr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83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16633"/>
            <a:ext cx="78867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628650" y="1162338"/>
            <a:ext cx="78867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628650" y="1304741"/>
            <a:ext cx="3867150" cy="4872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648200" y="1304741"/>
            <a:ext cx="3867150" cy="4872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5" name="Google Shape;45;p17"/>
          <p:cNvCxnSpPr/>
          <p:nvPr/>
        </p:nvCxnSpPr>
        <p:spPr>
          <a:xfrm>
            <a:off x="628650" y="1124744"/>
            <a:ext cx="78867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8" name="Google Shape;48;p17"/>
          <p:cNvSpPr txBox="1"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ebas Neue"/>
              <a:buNone/>
              <a:defRPr sz="36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51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body" idx="1"/>
          </p:nvPr>
        </p:nvSpPr>
        <p:spPr>
          <a:xfrm>
            <a:off x="630238" y="1243818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2"/>
          </p:nvPr>
        </p:nvSpPr>
        <p:spPr>
          <a:xfrm>
            <a:off x="630238" y="2067730"/>
            <a:ext cx="3868737" cy="412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3"/>
          </p:nvPr>
        </p:nvSpPr>
        <p:spPr>
          <a:xfrm>
            <a:off x="4629150" y="1243818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4"/>
          </p:nvPr>
        </p:nvSpPr>
        <p:spPr>
          <a:xfrm>
            <a:off x="4629150" y="2067730"/>
            <a:ext cx="3887788" cy="412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4" name="Google Shape;54;p18"/>
          <p:cNvCxnSpPr/>
          <p:nvPr/>
        </p:nvCxnSpPr>
        <p:spPr>
          <a:xfrm rot="10800000">
            <a:off x="8516938" y="1268760"/>
            <a:ext cx="15502" cy="4920904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30238" y="93327"/>
            <a:ext cx="78867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ebas Neue"/>
              <a:buNone/>
              <a:defRPr sz="36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a de contenido">
  <p:cSld name="Tabla de contenid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614374" y="868363"/>
            <a:ext cx="6477906" cy="904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Bebas Neue"/>
              <a:buNone/>
              <a:defRPr sz="6000" b="0" i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>
            <a:off x="795200" y="1844824"/>
            <a:ext cx="6297080" cy="427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  <a:defRPr sz="24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2000"/>
              <a:buNone/>
              <a:defRPr sz="2000">
                <a:solidFill>
                  <a:srgbClr val="94949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800"/>
              <a:buNone/>
              <a:defRPr sz="1800">
                <a:solidFill>
                  <a:srgbClr val="94949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5"/>
              </a:buClr>
              <a:buSzPts val="1600"/>
              <a:buNone/>
              <a:defRPr sz="1600">
                <a:solidFill>
                  <a:srgbClr val="949495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/>
          <p:nvPr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77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En blanco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  <a:defRPr sz="32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Imagen con títul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Bebas Neue"/>
              <a:buNone/>
              <a:defRPr sz="32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body" idx="1"/>
          </p:nvPr>
        </p:nvSpPr>
        <p:spPr>
          <a:xfrm rot="5400000">
            <a:off x="2069231" y="-269157"/>
            <a:ext cx="5005539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title"/>
          </p:nvPr>
        </p:nvSpPr>
        <p:spPr>
          <a:xfrm>
            <a:off x="628650" y="137823"/>
            <a:ext cx="78867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ebas Neue"/>
              <a:buNone/>
              <a:defRPr sz="36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628650" y="1111536"/>
            <a:ext cx="78867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Título vertical y texto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Bebas Neue"/>
              <a:buNone/>
              <a:defRPr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 rot="5400000">
            <a:off x="604044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e imágenes prediseñadas" type="txAndClipArt">
  <p:cSld name="Título y texto e imágenes prediseñada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5"/>
          <p:cNvSpPr txBox="1">
            <a:spLocks noGrp="1"/>
          </p:cNvSpPr>
          <p:nvPr>
            <p:ph type="title"/>
          </p:nvPr>
        </p:nvSpPr>
        <p:spPr>
          <a:xfrm>
            <a:off x="654844" y="128736"/>
            <a:ext cx="7772400" cy="9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Bebas Neue"/>
              <a:buNone/>
              <a:defRPr sz="3600" b="0" i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1"/>
          </p:nvPr>
        </p:nvSpPr>
        <p:spPr>
          <a:xfrm>
            <a:off x="685800" y="1268760"/>
            <a:ext cx="3810000" cy="482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clipArt" idx="2"/>
          </p:nvPr>
        </p:nvSpPr>
        <p:spPr>
          <a:xfrm>
            <a:off x="4648200" y="1268760"/>
            <a:ext cx="3810000" cy="482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3" name="Google Shape;93;p25"/>
          <p:cNvCxnSpPr/>
          <p:nvPr/>
        </p:nvCxnSpPr>
        <p:spPr>
          <a:xfrm>
            <a:off x="628650" y="1111536"/>
            <a:ext cx="78867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‹Nº›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8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782" y="4581128"/>
            <a:ext cx="8341022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5782" y="4016506"/>
            <a:ext cx="8344791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6" y="189902"/>
            <a:ext cx="4177492" cy="3481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374" y="868363"/>
            <a:ext cx="6477906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5200" y="3752851"/>
            <a:ext cx="6297080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 hasCustomPrompt="1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30238" y="124381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30238" y="2067730"/>
            <a:ext cx="386873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4381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4629150" y="2067730"/>
            <a:ext cx="3887788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/>
          <p:nvPr userDrawn="1"/>
        </p:nvCxnSpPr>
        <p:spPr>
          <a:xfrm flipH="1" flipV="1">
            <a:off x="8516938" y="1268760"/>
            <a:ext cx="15502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 hasCustomPrompt="1"/>
          </p:nvPr>
        </p:nvSpPr>
        <p:spPr>
          <a:xfrm>
            <a:off x="630238" y="93327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374" y="868363"/>
            <a:ext cx="6477906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95200" y="1844824"/>
            <a:ext cx="6297080" cy="4276577"/>
          </a:xfrm>
          <a:noFill/>
          <a:effectLst/>
        </p:spPr>
        <p:txBody>
          <a:bodyPr/>
          <a:lstStyle>
            <a:lvl1pPr marL="342900" indent="-342900">
              <a:buFont typeface="Arial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1560" y="116632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 userDrawn="1"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/>
          <p:nvPr userDrawn="1"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itchFamily="50" charset="0"/>
              </a:rPr>
              <a:t>22/05/2020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itchFamily="50" charset="0"/>
              </a:defRPr>
            </a:lvl1pPr>
          </a:lstStyle>
          <a:p>
            <a:fld id="{A0D7ED8E-E8F2-40C2-AF71-A534DDE5582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" y="6330600"/>
            <a:ext cx="3676420" cy="554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Bebas Neue"/>
              <a:buNone/>
              <a:defRPr sz="4400" b="0" i="0" u="none" strike="noStrike" cap="none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/>
          <p:nvPr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1200" kern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17/04/2020</a:t>
            </a:r>
            <a:endParaRPr sz="1200" kern="0">
              <a:solidFill>
                <a:srgbClr val="FFFFFF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" name="Google Shape;14;p11"/>
          <p:cNvSpPr txBox="1">
            <a:spLocks noGrp="1"/>
          </p:cNvSpPr>
          <p:nvPr>
            <p:ph type="ft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</a:endParaRPr>
          </a:p>
        </p:txBody>
      </p:sp>
      <p:sp>
        <p:nvSpPr>
          <p:cNvPr id="15" name="Google Shape;15;p11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CO" kern="0">
                <a:solidFill>
                  <a:srgbClr val="FFFFFF"/>
                </a:solidFill>
              </a:rPr>
              <a:pPr eaLnBrk="1" fontAlgn="auto" hangingPunct="1">
                <a:buClr>
                  <a:srgbClr val="000000"/>
                </a:buClr>
                <a:buFont typeface="Arial"/>
                <a:buNone/>
              </a:pPr>
              <a:t>‹Nº›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16" name="Google Shape;16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46250" y="6330600"/>
            <a:ext cx="3676420" cy="55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78283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400" dirty="0" smtClean="0">
                <a:solidFill>
                  <a:schemeClr val="bg2">
                    <a:lumMod val="10000"/>
                  </a:schemeClr>
                </a:solidFill>
              </a:rPr>
              <a:t>Semestre iii</a:t>
            </a:r>
            <a:br>
              <a:rPr lang="es-CO" sz="2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CO" sz="2400" dirty="0" smtClean="0">
                <a:solidFill>
                  <a:schemeClr val="bg2">
                    <a:lumMod val="10000"/>
                  </a:schemeClr>
                </a:solidFill>
              </a:rPr>
              <a:t>Diseño de </a:t>
            </a:r>
            <a:r>
              <a:rPr lang="es-CO" sz="2400" dirty="0">
                <a:solidFill>
                  <a:schemeClr val="bg2">
                    <a:lumMod val="10000"/>
                  </a:schemeClr>
                </a:solidFill>
              </a:rPr>
              <a:t>un instrumento de observación </a:t>
            </a:r>
            <a:r>
              <a:rPr lang="es-CO" sz="2400" dirty="0" smtClean="0">
                <a:solidFill>
                  <a:schemeClr val="bg2">
                    <a:lumMod val="10000"/>
                  </a:schemeClr>
                </a:solidFill>
              </a:rPr>
              <a:t>sobre la </a:t>
            </a:r>
            <a:r>
              <a:rPr lang="es-CO" sz="2400" dirty="0">
                <a:solidFill>
                  <a:schemeClr val="bg2">
                    <a:lumMod val="10000"/>
                  </a:schemeClr>
                </a:solidFill>
              </a:rPr>
              <a:t>inclusión educativa presente en las prácticas pedagógicas de maestros y maestras </a:t>
            </a:r>
            <a:r>
              <a:rPr lang="es-CO" sz="2400" dirty="0" smtClean="0">
                <a:solidFill>
                  <a:schemeClr val="bg2">
                    <a:lumMod val="10000"/>
                  </a:schemeClr>
                </a:solidFill>
              </a:rPr>
              <a:t>cooperantes </a:t>
            </a:r>
            <a:endParaRPr lang="es-CO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x-none" sz="1600" i="1" dirty="0">
                <a:solidFill>
                  <a:schemeClr val="tx1">
                    <a:lumMod val="75000"/>
                  </a:schemeClr>
                </a:solidFill>
              </a:rPr>
              <a:t>CONCEPTUALIZACIÓN Y CARACTERIZACIÓN DE LAS PRÁCTICAS </a:t>
            </a:r>
            <a:r>
              <a:rPr lang="x-none" sz="1600" i="1">
                <a:solidFill>
                  <a:schemeClr val="tx1">
                    <a:lumMod val="75000"/>
                  </a:schemeClr>
                </a:solidFill>
              </a:rPr>
              <a:t>PEDAGÓGICAS </a:t>
            </a:r>
            <a:r>
              <a:rPr lang="x-none" sz="1600" i="1" smtClean="0">
                <a:solidFill>
                  <a:schemeClr val="tx1">
                    <a:lumMod val="75000"/>
                  </a:schemeClr>
                </a:solidFill>
              </a:rPr>
              <a:t>DE MAESTR</a:t>
            </a:r>
            <a:r>
              <a:rPr lang="es-CO" sz="1600" i="1" dirty="0" smtClean="0">
                <a:solidFill>
                  <a:schemeClr val="tx1">
                    <a:lumMod val="75000"/>
                  </a:schemeClr>
                </a:solidFill>
              </a:rPr>
              <a:t>XS</a:t>
            </a:r>
            <a:r>
              <a:rPr lang="x-none" sz="1600" i="1" smtClean="0">
                <a:solidFill>
                  <a:schemeClr val="tx1">
                    <a:lumMod val="75000"/>
                  </a:schemeClr>
                </a:solidFill>
              </a:rPr>
              <a:t> COOPERANTE</a:t>
            </a:r>
            <a:r>
              <a:rPr lang="es-CO" sz="1600" i="1" dirty="0" smtClean="0">
                <a:solidFill>
                  <a:schemeClr val="tx1">
                    <a:lumMod val="75000"/>
                  </a:schemeClr>
                </a:solidFill>
              </a:rPr>
              <a:t>S</a:t>
            </a:r>
            <a:endParaRPr lang="x-none" sz="1600" i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180388" y="6359525"/>
            <a:ext cx="963612" cy="276225"/>
          </a:xfrm>
        </p:spPr>
        <p:txBody>
          <a:bodyPr/>
          <a:lstStyle/>
          <a:p>
            <a:fld id="{A0D7ED8E-E8F2-40C2-AF71-A534DDE5582E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1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Resultados</a:t>
            </a:r>
            <a:br>
              <a:rPr lang="es-CO" dirty="0" smtClean="0"/>
            </a:br>
            <a:r>
              <a:rPr lang="es-CO" sz="3100" dirty="0" smtClean="0"/>
              <a:t>Objetivo 2: construcción ítems </a:t>
            </a:r>
            <a:endParaRPr lang="x-non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10</a:t>
            </a:fld>
            <a:endParaRPr lang="es-CO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0615" y="14847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2 Rectángulo"/>
          <p:cNvSpPr/>
          <p:nvPr/>
        </p:nvSpPr>
        <p:spPr>
          <a:xfrm>
            <a:off x="323528" y="1124744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INCLUSIÓN </a:t>
            </a:r>
            <a:r>
              <a:rPr lang="es-CO" b="1" dirty="0" smtClean="0"/>
              <a:t>EDUCATIVA</a:t>
            </a:r>
          </a:p>
          <a:p>
            <a:endParaRPr lang="es-CO" sz="3200" dirty="0"/>
          </a:p>
          <a:p>
            <a:r>
              <a:rPr lang="es-CO" sz="1600" dirty="0" smtClean="0"/>
              <a:t>1</a:t>
            </a:r>
            <a:r>
              <a:rPr lang="es-CO" dirty="0" smtClean="0"/>
              <a:t>.</a:t>
            </a:r>
            <a:r>
              <a:rPr lang="es-CO" sz="1600" dirty="0" smtClean="0"/>
              <a:t>La </a:t>
            </a:r>
            <a:r>
              <a:rPr lang="es-CO" sz="1600" dirty="0"/>
              <a:t>maestra se dirige a todos los niños y niñas, y a todas las personas.</a:t>
            </a:r>
          </a:p>
          <a:p>
            <a:r>
              <a:rPr lang="es-CO" sz="1600" dirty="0" smtClean="0"/>
              <a:t>2.La </a:t>
            </a:r>
            <a:r>
              <a:rPr lang="es-CO" sz="1600" dirty="0"/>
              <a:t>maestra se dirige a los alumnos con necesidad específicas de apoyo educativo.</a:t>
            </a:r>
          </a:p>
          <a:p>
            <a:r>
              <a:rPr lang="es-CO" sz="1600" dirty="0" smtClean="0"/>
              <a:t>3.Las </a:t>
            </a:r>
            <a:r>
              <a:rPr lang="es-CO" sz="1600" dirty="0"/>
              <a:t>maestras en cierta parte ayudan en la comunicación. </a:t>
            </a:r>
          </a:p>
          <a:p>
            <a:r>
              <a:rPr lang="es-CO" sz="1600" dirty="0" smtClean="0"/>
              <a:t>4.Favorecen </a:t>
            </a:r>
            <a:r>
              <a:rPr lang="es-CO" sz="1600" dirty="0"/>
              <a:t>la autoestima de cada niño y niña. </a:t>
            </a:r>
          </a:p>
          <a:p>
            <a:r>
              <a:rPr lang="es-CO" sz="1600" dirty="0" smtClean="0"/>
              <a:t>5.La </a:t>
            </a:r>
            <a:r>
              <a:rPr lang="es-CO" sz="1600" dirty="0"/>
              <a:t>maestra da espacios donde se materializa el proceso de aprendizaje a la luz de la diversidad.  </a:t>
            </a:r>
          </a:p>
          <a:p>
            <a:r>
              <a:rPr lang="es-CO" sz="1600" dirty="0" smtClean="0"/>
              <a:t>6.La </a:t>
            </a:r>
            <a:r>
              <a:rPr lang="es-CO" sz="1600" dirty="0"/>
              <a:t>maestra busca atender la multiplicidad de necesidades educativas presentes en cada individuo respetando las distintas capacidades.  </a:t>
            </a:r>
          </a:p>
          <a:p>
            <a:r>
              <a:rPr lang="es-CO" sz="1600" dirty="0" smtClean="0"/>
              <a:t>7.La </a:t>
            </a:r>
            <a:r>
              <a:rPr lang="es-CO" sz="1600" dirty="0"/>
              <a:t>maestra aplica nuevas formas de enseñanza.</a:t>
            </a:r>
          </a:p>
          <a:p>
            <a:r>
              <a:rPr lang="es-CO" sz="1600" dirty="0" smtClean="0"/>
              <a:t>8.La </a:t>
            </a:r>
            <a:r>
              <a:rPr lang="es-CO" sz="1600" dirty="0"/>
              <a:t>maestra es capaz de trabajar en colaboración con otros docentes, profesionales y familias.</a:t>
            </a:r>
          </a:p>
          <a:p>
            <a:r>
              <a:rPr lang="es-CO" sz="1600" dirty="0" smtClean="0"/>
              <a:t>9.Los </a:t>
            </a:r>
            <a:r>
              <a:rPr lang="es-CO" sz="1600" dirty="0"/>
              <a:t>directivos y docentes están preparados para desarrollar o velar por la cultura inclusiva en las en las instituciones educativas.</a:t>
            </a:r>
          </a:p>
          <a:p>
            <a:r>
              <a:rPr lang="es-CO" sz="1600" dirty="0" smtClean="0"/>
              <a:t>10.La </a:t>
            </a:r>
            <a:r>
              <a:rPr lang="es-CO" sz="1600" dirty="0"/>
              <a:t>institución promueve un ambiente de confianza y seguridad para todos los estudiantes incluidos.</a:t>
            </a:r>
          </a:p>
          <a:p>
            <a:r>
              <a:rPr lang="es-CO" sz="1600" dirty="0" smtClean="0"/>
              <a:t>11.Las </a:t>
            </a:r>
            <a:r>
              <a:rPr lang="es-CO" sz="1600" dirty="0"/>
              <a:t>instituciones deben tener los programas educativos diseñados de acuerdos los intereses, capacidades y necesidades de aprendizajes diversas</a:t>
            </a:r>
          </a:p>
          <a:p>
            <a:r>
              <a:rPr lang="es-CO" sz="1600" dirty="0" smtClean="0"/>
              <a:t>12.La </a:t>
            </a:r>
            <a:r>
              <a:rPr lang="es-CO" sz="1600" dirty="0"/>
              <a:t>institución educativa cuenta con el programa para orientar a los padres de familia o representantes respecto a la educación de sus hijos o </a:t>
            </a:r>
            <a:r>
              <a:rPr lang="es-CO" sz="1600" dirty="0" smtClean="0"/>
              <a:t>representados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6608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4946"/>
            <a:ext cx="7886700" cy="98344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Resultados</a:t>
            </a:r>
            <a:br>
              <a:rPr lang="es-CO" dirty="0" smtClean="0"/>
            </a:br>
            <a:r>
              <a:rPr lang="es-CO" sz="3100" dirty="0" smtClean="0"/>
              <a:t>Objetivo 2: construcción ítems </a:t>
            </a:r>
            <a:endParaRPr lang="x-non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11</a:t>
            </a:fld>
            <a:endParaRPr lang="es-CO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0615" y="14847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3" name="2 Rectángulo"/>
          <p:cNvSpPr/>
          <p:nvPr/>
        </p:nvSpPr>
        <p:spPr>
          <a:xfrm>
            <a:off x="179512" y="1052736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/>
              <a:t>PRÁCTICAS PEDAGÓGICAS INCLUSIVAS </a:t>
            </a:r>
          </a:p>
          <a:p>
            <a:endParaRPr lang="es-CO" dirty="0" smtClean="0"/>
          </a:p>
          <a:p>
            <a:endParaRPr lang="es-CO" dirty="0"/>
          </a:p>
          <a:p>
            <a:r>
              <a:rPr lang="es-CO" dirty="0" smtClean="0"/>
              <a:t>1. En </a:t>
            </a:r>
            <a:r>
              <a:rPr lang="es-CO" dirty="0"/>
              <a:t>las clases las maestras estimulan la participación e impulsan al estudiante a seguir aprendiendo</a:t>
            </a:r>
          </a:p>
          <a:p>
            <a:r>
              <a:rPr lang="es-CO" dirty="0" smtClean="0"/>
              <a:t>2. Es </a:t>
            </a:r>
            <a:r>
              <a:rPr lang="es-CO" dirty="0"/>
              <a:t>consciente de que los niños y niñas tienen características, intereses y capacidades de aprendizaje diferentes.</a:t>
            </a:r>
          </a:p>
          <a:p>
            <a:r>
              <a:rPr lang="es-CO" dirty="0" smtClean="0"/>
              <a:t>3. Realiza </a:t>
            </a:r>
            <a:r>
              <a:rPr lang="es-CO" dirty="0"/>
              <a:t>juegos para que los niños pueden interactuar con sus compañeros.</a:t>
            </a:r>
          </a:p>
          <a:p>
            <a:r>
              <a:rPr lang="es-CO" dirty="0" smtClean="0"/>
              <a:t>4. Crea </a:t>
            </a:r>
            <a:r>
              <a:rPr lang="es-CO" dirty="0"/>
              <a:t>espacios para facilitar que todos los niños comparta recursos y momentos de ocio como arte, juguetes y con diversas presentaciones</a:t>
            </a:r>
          </a:p>
          <a:p>
            <a:r>
              <a:rPr lang="es-CO" dirty="0" smtClean="0"/>
              <a:t>5. La </a:t>
            </a:r>
            <a:r>
              <a:rPr lang="es-CO" dirty="0"/>
              <a:t>maestra relata cuentos con diferentes imágenes, para que los niños puedan observar y opinar.</a:t>
            </a:r>
          </a:p>
          <a:p>
            <a:r>
              <a:rPr lang="es-CO" dirty="0" smtClean="0"/>
              <a:t>6. Es </a:t>
            </a:r>
            <a:r>
              <a:rPr lang="es-CO" dirty="0"/>
              <a:t>consciente de que los niños y niñas tienen características, intereses y capacidades de aprendizaje diferentes.</a:t>
            </a:r>
          </a:p>
          <a:p>
            <a:r>
              <a:rPr lang="es-CO" dirty="0" smtClean="0"/>
              <a:t>7. La </a:t>
            </a:r>
            <a:r>
              <a:rPr lang="es-CO" dirty="0"/>
              <a:t>maestra planea sus clases teniendo en cuenta las necesidades educativas de los niños y niñas.</a:t>
            </a:r>
          </a:p>
        </p:txBody>
      </p:sp>
    </p:spTree>
    <p:extLst>
      <p:ext uri="{BB962C8B-B14F-4D97-AF65-F5344CB8AC3E}">
        <p14:creationId xmlns:p14="http://schemas.microsoft.com/office/powerpoint/2010/main" val="26558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Cómo se construyeron…</a:t>
            </a:r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12</a:t>
            </a:fld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872" b="11999"/>
          <a:stretch/>
        </p:blipFill>
        <p:spPr bwMode="auto">
          <a:xfrm>
            <a:off x="539552" y="1124743"/>
            <a:ext cx="8433357" cy="370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76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983443"/>
          </a:xfrm>
        </p:spPr>
        <p:txBody>
          <a:bodyPr>
            <a:normAutofit fontScale="90000"/>
          </a:bodyPr>
          <a:lstStyle/>
          <a:p>
            <a:r>
              <a:rPr lang="es-CO" dirty="0"/>
              <a:t>Resultados</a:t>
            </a:r>
            <a:br>
              <a:rPr lang="es-CO" dirty="0"/>
            </a:br>
            <a:r>
              <a:rPr lang="es-CO" dirty="0"/>
              <a:t>Objetivo </a:t>
            </a:r>
            <a:r>
              <a:rPr lang="es-CO" dirty="0" smtClean="0"/>
              <a:t>3: validación del instrumento</a:t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sz="2700" dirty="0" smtClean="0">
                <a:solidFill>
                  <a:srgbClr val="FF0000"/>
                </a:solidFill>
              </a:rPr>
              <a:t>Pendientes a realizar….</a:t>
            </a:r>
            <a:endParaRPr lang="es-CO" sz="2700" dirty="0">
              <a:solidFill>
                <a:srgbClr val="FF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13</a:t>
            </a:fld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115616" y="2204864"/>
            <a:ext cx="7092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002060"/>
                </a:solidFill>
              </a:rPr>
              <a:t>1- Estructura de la escala: ubicar opciones de respuesta según presencia o ausencia del </a:t>
            </a:r>
            <a:r>
              <a:rPr lang="es-CO" dirty="0" err="1" smtClean="0">
                <a:solidFill>
                  <a:srgbClr val="002060"/>
                </a:solidFill>
              </a:rPr>
              <a:t>item</a:t>
            </a:r>
            <a:r>
              <a:rPr lang="es-CO" dirty="0" smtClean="0">
                <a:solidFill>
                  <a:srgbClr val="002060"/>
                </a:solidFill>
              </a:rPr>
              <a:t>;</a:t>
            </a:r>
          </a:p>
          <a:p>
            <a:endParaRPr lang="es-CO" dirty="0" smtClean="0">
              <a:solidFill>
                <a:srgbClr val="002060"/>
              </a:solidFill>
            </a:endParaRPr>
          </a:p>
          <a:p>
            <a:r>
              <a:rPr lang="es-CO" dirty="0" smtClean="0">
                <a:solidFill>
                  <a:srgbClr val="002060"/>
                </a:solidFill>
              </a:rPr>
              <a:t>2- Revisión de 10 jueces expertos sobre cada </a:t>
            </a:r>
            <a:r>
              <a:rPr lang="es-CO" dirty="0" err="1" smtClean="0">
                <a:solidFill>
                  <a:srgbClr val="002060"/>
                </a:solidFill>
              </a:rPr>
              <a:t>items</a:t>
            </a:r>
            <a:r>
              <a:rPr lang="es-CO" dirty="0" smtClean="0">
                <a:solidFill>
                  <a:srgbClr val="002060"/>
                </a:solidFill>
              </a:rPr>
              <a:t> para establecer su validez de contenido;</a:t>
            </a:r>
          </a:p>
          <a:p>
            <a:endParaRPr lang="es-CO" dirty="0">
              <a:solidFill>
                <a:srgbClr val="002060"/>
              </a:solidFill>
            </a:endParaRPr>
          </a:p>
          <a:p>
            <a:r>
              <a:rPr lang="es-CO" dirty="0" smtClean="0">
                <a:solidFill>
                  <a:srgbClr val="002060"/>
                </a:solidFill>
              </a:rPr>
              <a:t>3- Administrar el instrumento en aulas de clase cuando regresemos a la </a:t>
            </a:r>
            <a:r>
              <a:rPr lang="es-CO" dirty="0" err="1" smtClean="0">
                <a:solidFill>
                  <a:srgbClr val="002060"/>
                </a:solidFill>
              </a:rPr>
              <a:t>presencialidad</a:t>
            </a:r>
            <a:r>
              <a:rPr lang="es-CO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1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fc3da650b_0_0"/>
          <p:cNvSpPr txBox="1">
            <a:spLocks noGrp="1"/>
          </p:cNvSpPr>
          <p:nvPr>
            <p:ph type="title"/>
          </p:nvPr>
        </p:nvSpPr>
        <p:spPr>
          <a:xfrm>
            <a:off x="628650" y="116633"/>
            <a:ext cx="7886700" cy="98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referencias bibliográficas</a:t>
            </a:r>
            <a:endParaRPr/>
          </a:p>
        </p:txBody>
      </p:sp>
      <p:sp>
        <p:nvSpPr>
          <p:cNvPr id="191" name="Google Shape;191;g7fc3da650b_0_0"/>
          <p:cNvSpPr txBox="1">
            <a:spLocks noGrp="1"/>
          </p:cNvSpPr>
          <p:nvPr>
            <p:ph type="body" idx="1"/>
          </p:nvPr>
        </p:nvSpPr>
        <p:spPr>
          <a:xfrm>
            <a:off x="628650" y="1162338"/>
            <a:ext cx="7886700" cy="50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222222"/>
                </a:solidFill>
                <a:highlight>
                  <a:srgbClr val="FFFFFF"/>
                </a:highlight>
              </a:rPr>
              <a:t>Carrillo Sierra, S. M., Forgiony Santos, J. O., Rivera Porras, D. A., Bonilla Cruz, N. J., Montanchez Torres, M. L., &amp; Aarcón Carvajal, M. F. (2018). Prácticas pedagógicas frente a la educación inclusiva desde la perspectiva del docente.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222222"/>
                </a:solidFill>
                <a:highlight>
                  <a:srgbClr val="FFFFFF"/>
                </a:highlight>
              </a:rPr>
              <a:t>Echeíta, G., &amp; Duk Homad, C. (2008). Inclusión educativa. REICE. Revista Electrónica Iberoamericana sobre Calidad, Eficacia y Cambio en Educación.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222222"/>
                </a:solidFill>
                <a:highlight>
                  <a:srgbClr val="FFFFFF"/>
                </a:highlight>
              </a:rPr>
              <a:t>Muntaner, J. J. (2017). Prácticas inclusivas en el aula ordinaria. Revista de Educación Inclusiva, 7(1).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222222"/>
                </a:solidFill>
                <a:highlight>
                  <a:srgbClr val="FFFFFF"/>
                </a:highlight>
              </a:rPr>
              <a:t>Muñoz, A. P. (2011). Inclusión educativa de personas con discapacidad. Revista colombiana de psiquiatría, 40(4), 670-699.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222222"/>
                </a:solidFill>
                <a:highlight>
                  <a:srgbClr val="FFFFFF"/>
                </a:highlight>
              </a:rPr>
              <a:t>Nuñez, P. C., Aravena, O. A., Oyarzún, J. C., Tapia, J. L., &amp; Salazar, C. M. (2018). Prácticas pedagógicas que favorecen u obstaculizan la inclusión educativa en el aula de educación física desde la perspectiva del alumnado y profesorado. Retos: nuevas tendencias en educación física, deporte y recreación, (34), 212-217.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44500" lvl="0" indent="-444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O" sz="1400">
                <a:solidFill>
                  <a:srgbClr val="222222"/>
                </a:solidFill>
                <a:highlight>
                  <a:srgbClr val="FFFFFF"/>
                </a:highlight>
              </a:rPr>
              <a:t>Sampieri, R. H., Collado, C. F., Lucio, P. B., Valencia, S. M., &amp; Torres, C. P. M. (1998). Metodología de la investigación (Vol. 6). México, DF: Mcgraw-hill.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92" name="Google Shape;192;g7fc3da650b_0_0"/>
          <p:cNvSpPr txBox="1">
            <a:spLocks noGrp="1"/>
          </p:cNvSpPr>
          <p:nvPr>
            <p:ph type="sldNum" idx="12"/>
          </p:nvPr>
        </p:nvSpPr>
        <p:spPr>
          <a:xfrm>
            <a:off x="8172400" y="6358899"/>
            <a:ext cx="963900" cy="277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CO">
                <a:solidFill>
                  <a:srgbClr val="FFFFFF"/>
                </a:solidFill>
              </a:rPr>
              <a:pPr/>
              <a:t>14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49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Muchas gracias por su atención</a:t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>                                             </a:t>
            </a:r>
            <a:r>
              <a:rPr lang="x-none" sz="2700" dirty="0" smtClean="0"/>
              <a:t>Estudiantes de PAT- Seminario de investigación III</a:t>
            </a:r>
            <a:endParaRPr lang="x-none" sz="27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294967295"/>
          </p:nvPr>
        </p:nvSpPr>
        <p:spPr>
          <a:xfrm>
            <a:off x="8180388" y="6604305"/>
            <a:ext cx="963612" cy="276225"/>
          </a:xfrm>
        </p:spPr>
        <p:txBody>
          <a:bodyPr/>
          <a:lstStyle/>
          <a:p>
            <a:fld id="{A0D7ED8E-E8F2-40C2-AF71-A534DDE5582E}" type="slidenum">
              <a:rPr lang="es-CO" smtClean="0"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400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Núcleo </a:t>
            </a:r>
            <a:r>
              <a:rPr lang="es-CO" dirty="0" err="1" smtClean="0"/>
              <a:t>problémico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400" dirty="0" smtClean="0"/>
              <a:t>Conceptualización </a:t>
            </a:r>
            <a:r>
              <a:rPr lang="es-CO" sz="2400" dirty="0"/>
              <a:t>y caracterización de las prácticas pedagógicas del maestro cooperante</a:t>
            </a:r>
          </a:p>
          <a:p>
            <a:pPr algn="ctr"/>
            <a:endParaRPr lang="es-CO" sz="2400" dirty="0"/>
          </a:p>
          <a:p>
            <a:pPr marL="0" indent="0" algn="ctr">
              <a:buNone/>
            </a:pPr>
            <a:endParaRPr lang="es-CO" sz="2400" dirty="0" smtClean="0"/>
          </a:p>
          <a:p>
            <a:pPr marL="0" indent="0" algn="ctr">
              <a:buNone/>
            </a:pPr>
            <a:endParaRPr lang="es-CO" sz="2400" dirty="0" smtClean="0"/>
          </a:p>
          <a:p>
            <a:pPr marL="0" indent="0" algn="ctr">
              <a:buNone/>
            </a:pPr>
            <a:r>
              <a:rPr lang="es-CO" sz="2400" dirty="0" smtClean="0"/>
              <a:t>Áreas </a:t>
            </a:r>
            <a:r>
              <a:rPr lang="es-CO" sz="2400" dirty="0"/>
              <a:t>que </a:t>
            </a:r>
            <a:r>
              <a:rPr lang="es-CO" sz="2400" dirty="0" smtClean="0"/>
              <a:t>integran el </a:t>
            </a:r>
            <a:r>
              <a:rPr lang="es-CO" sz="2400" dirty="0" err="1" smtClean="0"/>
              <a:t>PATc</a:t>
            </a:r>
            <a:r>
              <a:rPr lang="es-CO" sz="2400" dirty="0" smtClean="0"/>
              <a:t>: </a:t>
            </a:r>
            <a:r>
              <a:rPr lang="es-CO" sz="2400" dirty="0"/>
              <a:t>Currículo, investigación educativa, didáctica de las expresiones plásticas y visuales, </a:t>
            </a:r>
            <a:r>
              <a:rPr lang="es-CO" sz="2400" dirty="0" smtClean="0"/>
              <a:t>didáctica del lenguaje y la comunicación, inglés y sentidos </a:t>
            </a:r>
            <a:r>
              <a:rPr lang="es-CO" sz="2400" dirty="0"/>
              <a:t>de la educación infantil</a:t>
            </a:r>
            <a:r>
              <a:rPr lang="es-CO" sz="2400" dirty="0" smtClean="0"/>
              <a:t>.</a:t>
            </a:r>
          </a:p>
          <a:p>
            <a:pPr marL="0" indent="0" algn="ctr">
              <a:buNone/>
            </a:pPr>
            <a:endParaRPr lang="es-CO" sz="2400" dirty="0"/>
          </a:p>
          <a:p>
            <a:pPr marL="0" indent="0" algn="ctr">
              <a:buNone/>
            </a:pPr>
            <a:r>
              <a:rPr lang="es-CO" sz="2400" dirty="0" smtClean="0"/>
              <a:t>Docente: Mariana Inés Tezón</a:t>
            </a:r>
            <a:endParaRPr lang="es-CO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2</a:t>
            </a:fld>
            <a:endParaRPr lang="es-CO" dirty="0"/>
          </a:p>
        </p:txBody>
      </p:sp>
      <p:sp>
        <p:nvSpPr>
          <p:cNvPr id="6" name="5 Flecha abajo"/>
          <p:cNvSpPr/>
          <p:nvPr/>
        </p:nvSpPr>
        <p:spPr>
          <a:xfrm>
            <a:off x="4247964" y="2564904"/>
            <a:ext cx="64807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136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US" dirty="0" err="1" smtClean="0"/>
              <a:t>introducción</a:t>
            </a:r>
            <a:endParaRPr lang="en-US" altLang="zh-CN" dirty="0"/>
          </a:p>
        </p:txBody>
      </p:sp>
      <p:sp>
        <p:nvSpPr>
          <p:cNvPr id="1048587" name="Subtitle 2"/>
          <p:cNvSpPr>
            <a:spLocks noGrp="1"/>
          </p:cNvSpPr>
          <p:nvPr>
            <p:ph idx="1"/>
          </p:nvPr>
        </p:nvSpPr>
        <p:spPr>
          <a:xfrm>
            <a:off x="0" y="1477955"/>
            <a:ext cx="3655318" cy="22666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altLang="es-US" sz="1600" i="1" dirty="0">
                <a:solidFill>
                  <a:schemeClr val="accent5">
                    <a:lumMod val="50000"/>
                  </a:schemeClr>
                </a:solidFill>
              </a:rPr>
              <a:t>Las </a:t>
            </a:r>
            <a:r>
              <a:rPr lang="es-CO" altLang="es-US" sz="1600" i="1" dirty="0" smtClean="0">
                <a:solidFill>
                  <a:schemeClr val="accent5">
                    <a:lumMod val="50000"/>
                  </a:schemeClr>
                </a:solidFill>
              </a:rPr>
              <a:t>prácticas pedagógicas  inclusivas se </a:t>
            </a:r>
            <a:r>
              <a:rPr lang="es-CO" altLang="es-US" sz="1600" i="1" dirty="0">
                <a:solidFill>
                  <a:schemeClr val="accent5">
                    <a:lumMod val="50000"/>
                  </a:schemeClr>
                </a:solidFill>
              </a:rPr>
              <a:t>refieren a todas las </a:t>
            </a:r>
            <a:r>
              <a:rPr lang="es-CO" altLang="es-US" sz="1600" i="1" dirty="0" smtClean="0">
                <a:solidFill>
                  <a:schemeClr val="accent5">
                    <a:lumMod val="50000"/>
                  </a:schemeClr>
                </a:solidFill>
              </a:rPr>
              <a:t>acciones que </a:t>
            </a:r>
            <a:r>
              <a:rPr lang="es-CO" altLang="es-US" sz="1600" i="1" dirty="0">
                <a:solidFill>
                  <a:schemeClr val="accent5">
                    <a:lumMod val="50000"/>
                  </a:schemeClr>
                </a:solidFill>
              </a:rPr>
              <a:t>deben realizarse en el aula y con los </a:t>
            </a:r>
            <a:r>
              <a:rPr lang="es-CO" altLang="es-US" sz="1600" i="1" dirty="0" smtClean="0">
                <a:solidFill>
                  <a:schemeClr val="accent5">
                    <a:lumMod val="50000"/>
                  </a:schemeClr>
                </a:solidFill>
              </a:rPr>
              <a:t>estudiantes, para </a:t>
            </a:r>
            <a:r>
              <a:rPr lang="es-CO" altLang="es-US" sz="1600" i="1" dirty="0">
                <a:solidFill>
                  <a:schemeClr val="accent5">
                    <a:lumMod val="50000"/>
                  </a:schemeClr>
                </a:solidFill>
              </a:rPr>
              <a:t>facilitar, potenciar y estimular sus procesos </a:t>
            </a:r>
            <a:r>
              <a:rPr lang="es-CO" altLang="es-US" sz="1600" i="1" dirty="0" smtClean="0">
                <a:solidFill>
                  <a:schemeClr val="accent5">
                    <a:lumMod val="50000"/>
                  </a:schemeClr>
                </a:solidFill>
              </a:rPr>
              <a:t>de aprendizaje</a:t>
            </a:r>
            <a:r>
              <a:rPr lang="es-CO" altLang="es-US" sz="16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altLang="zh-CN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39071" y="3433681"/>
            <a:ext cx="4488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rgbClr val="FF0000"/>
                </a:solidFill>
                <a:latin typeface="Verdana" panose="020B0604030504040204" pitchFamily="34" charset="0"/>
              </a:rPr>
              <a:t>Acompañar con intención.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x-none" sz="12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Saber </a:t>
            </a:r>
            <a:r>
              <a:rPr lang="x-none" sz="1200" dirty="0">
                <a:solidFill>
                  <a:srgbClr val="FF0000"/>
                </a:solidFill>
                <a:latin typeface="Verdana" panose="020B0604030504040204" pitchFamily="34" charset="0"/>
              </a:rPr>
              <a:t>observar a los niños en sus desempeños cotidianos (conocer su saber previo).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rgbClr val="FF0000"/>
                </a:solidFill>
                <a:latin typeface="Verdana" panose="020B0604030504040204" pitchFamily="34" charset="0"/>
              </a:rPr>
              <a:t>Propiciar la actividad física del niño, brindándole juguetes sencillos.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rgbClr val="FF0000"/>
                </a:solidFill>
                <a:latin typeface="Verdana" panose="020B0604030504040204" pitchFamily="34" charset="0"/>
              </a:rPr>
              <a:t>Promover la reflexión y comprensión, generando situaciones problema que exijan la movilización de recursos cognitivos.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rgbClr val="FF0000"/>
                </a:solidFill>
                <a:latin typeface="Verdana" panose="020B0604030504040204" pitchFamily="34" charset="0"/>
              </a:rPr>
              <a:t>Buscar la integración de todos los lenguajes expresivos y comunicativos para que el niño construya su propia capacidad de pensar y de elegir.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x-none" sz="1200" dirty="0">
                <a:solidFill>
                  <a:srgbClr val="FF0000"/>
                </a:solidFill>
                <a:latin typeface="Verdana" panose="020B0604030504040204" pitchFamily="34" charset="0"/>
              </a:rPr>
              <a:t>Asumir una pedagogía centrada en el placer de aprender, que supere la enseñanza impuesta</a:t>
            </a:r>
            <a:r>
              <a:rPr lang="x-none" sz="1200" dirty="0" smtClean="0">
                <a:solidFill>
                  <a:srgbClr val="FF0000"/>
                </a:solidFill>
                <a:latin typeface="Verdana" panose="020B0604030504040204" pitchFamily="34" charset="0"/>
              </a:rPr>
              <a:t>. (MEN 2019)</a:t>
            </a:r>
            <a:endParaRPr lang="x-none" sz="1200" b="0" i="0" u="none" strike="noStrike" dirty="0">
              <a:solidFill>
                <a:srgbClr val="FF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Flecha derecha 4"/>
          <p:cNvSpPr/>
          <p:nvPr/>
        </p:nvSpPr>
        <p:spPr>
          <a:xfrm>
            <a:off x="3681610" y="1490017"/>
            <a:ext cx="1970510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/>
              <a:t>Ambientes educativos SIGNIFICATIVOS  </a:t>
            </a:r>
            <a:endParaRPr lang="x-none" sz="1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905233" y="1493627"/>
            <a:ext cx="201622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x-none" dirty="0" smtClean="0"/>
              <a:t>Quehacer</a:t>
            </a:r>
          </a:p>
          <a:p>
            <a:pPr algn="ctr"/>
            <a:r>
              <a:rPr lang="x-none" dirty="0" smtClean="0"/>
              <a:t>MAESTRAS COOPERANTES</a:t>
            </a:r>
            <a:endParaRPr lang="x-non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25651" b="12780"/>
          <a:stretch/>
        </p:blipFill>
        <p:spPr>
          <a:xfrm>
            <a:off x="251520" y="3597229"/>
            <a:ext cx="4144686" cy="200143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05434" y="2498129"/>
            <a:ext cx="2615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 smtClean="0"/>
              <a:t>Para un </a:t>
            </a:r>
            <a:r>
              <a:rPr lang="x-none" smtClean="0"/>
              <a:t>currículo </a:t>
            </a:r>
            <a:r>
              <a:rPr lang="es-CO" dirty="0" smtClean="0"/>
              <a:t>que incentive a las prácticas pedagógicas inclusivas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9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Problema de investigación</a:t>
            </a:r>
            <a:endParaRPr lang="x-none" dirty="0"/>
          </a:p>
        </p:txBody>
      </p:sp>
      <p:sp>
        <p:nvSpPr>
          <p:cNvPr id="1048588" name="Subtítulo 104858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2000" dirty="0"/>
              <a:t>El reto </a:t>
            </a:r>
            <a:r>
              <a:rPr lang="es-CO" sz="2000" dirty="0" smtClean="0"/>
              <a:t>es </a:t>
            </a:r>
            <a:r>
              <a:rPr lang="es-CO" sz="2000" dirty="0"/>
              <a:t>garantizar una educación de calidad para todos nuestros estudiantes, en el marco de la educación </a:t>
            </a:r>
            <a:r>
              <a:rPr lang="es-CO" sz="2000" dirty="0" smtClean="0"/>
              <a:t>inclusiva</a:t>
            </a:r>
            <a:r>
              <a:rPr lang="es-CO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x-none" sz="2000" smtClean="0">
                <a:solidFill>
                  <a:schemeClr val="bg2">
                    <a:lumMod val="10000"/>
                  </a:schemeClr>
                </a:solidFill>
              </a:rPr>
              <a:t>(MEN, 20</a:t>
            </a:r>
            <a:r>
              <a:rPr lang="es-CO" sz="2000" dirty="0" smtClean="0">
                <a:solidFill>
                  <a:schemeClr val="bg2">
                    <a:lumMod val="10000"/>
                  </a:schemeClr>
                </a:solidFill>
              </a:rPr>
              <a:t>17</a:t>
            </a:r>
            <a:r>
              <a:rPr lang="x-none" sz="200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s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97155" name="Imagen 2097154"/>
          <p:cNvPicPr>
            <a:picLocks/>
          </p:cNvPicPr>
          <p:nvPr/>
        </p:nvPicPr>
        <p:blipFill rotWithShape="1">
          <a:blip r:embed="rId3"/>
          <a:srcRect l="10222" t="19454" r="10290" b="23388"/>
          <a:stretch/>
        </p:blipFill>
        <p:spPr>
          <a:xfrm>
            <a:off x="5580112" y="2103782"/>
            <a:ext cx="2952328" cy="146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/>
          <p:cNvSpPr/>
          <p:nvPr/>
        </p:nvSpPr>
        <p:spPr>
          <a:xfrm>
            <a:off x="251520" y="2414775"/>
            <a:ext cx="4052369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Las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prácticas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que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orientan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esta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inclusión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no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siempre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se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adaptan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a la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situación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y </a:t>
            </a:r>
            <a:r>
              <a:rPr lang="en-US" altLang="es-US" dirty="0" err="1" smtClean="0">
                <a:solidFill>
                  <a:srgbClr val="FF0000"/>
                </a:solidFill>
                <a:latin typeface="+mn-lt"/>
                <a:cs typeface="+mn-cs"/>
              </a:rPr>
              <a:t>población</a:t>
            </a:r>
            <a:r>
              <a:rPr lang="en-US" altLang="es-US" dirty="0" smtClean="0">
                <a:solidFill>
                  <a:srgbClr val="FF0000"/>
                </a:solidFill>
                <a:latin typeface="+mn-lt"/>
                <a:cs typeface="+mn-cs"/>
              </a:rPr>
              <a:t> local</a:t>
            </a:r>
            <a:endParaRPr lang="es-US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3383868" y="4229256"/>
            <a:ext cx="2376264" cy="556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 smtClean="0"/>
              <a:t>Necesario SABER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723749" y="4642606"/>
            <a:ext cx="56965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 smtClean="0">
              <a:solidFill>
                <a:srgbClr val="002060"/>
              </a:solidFill>
            </a:endParaRPr>
          </a:p>
          <a:p>
            <a:pPr algn="ctr"/>
            <a:r>
              <a:rPr lang="es-CO" dirty="0">
                <a:solidFill>
                  <a:srgbClr val="002060"/>
                </a:solidFill>
              </a:rPr>
              <a:t>¿Cómo </a:t>
            </a:r>
            <a:r>
              <a:rPr lang="es-CO" dirty="0" smtClean="0">
                <a:solidFill>
                  <a:srgbClr val="002060"/>
                </a:solidFill>
              </a:rPr>
              <a:t>se podría observar la </a:t>
            </a:r>
            <a:r>
              <a:rPr lang="es-CO" dirty="0">
                <a:solidFill>
                  <a:srgbClr val="002060"/>
                </a:solidFill>
              </a:rPr>
              <a:t>inclusión educativa a través de las prácticas pedagógicas de maestros y maestras cooperantes en los </a:t>
            </a:r>
            <a:r>
              <a:rPr lang="es-CO" dirty="0" smtClean="0">
                <a:solidFill>
                  <a:srgbClr val="002060"/>
                </a:solidFill>
              </a:rPr>
              <a:t>escenarios </a:t>
            </a:r>
            <a:r>
              <a:rPr lang="es-CO" dirty="0">
                <a:solidFill>
                  <a:srgbClr val="002060"/>
                </a:solidFill>
              </a:rPr>
              <a:t>de prácticas?</a:t>
            </a:r>
          </a:p>
          <a:p>
            <a:endParaRPr lang="x-none" dirty="0"/>
          </a:p>
        </p:txBody>
      </p:sp>
      <p:sp>
        <p:nvSpPr>
          <p:cNvPr id="7" name="Cruz 6"/>
          <p:cNvSpPr/>
          <p:nvPr/>
        </p:nvSpPr>
        <p:spPr>
          <a:xfrm>
            <a:off x="3095836" y="3509670"/>
            <a:ext cx="576064" cy="557378"/>
          </a:xfrm>
          <a:prstGeom prst="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Rectángulo 7"/>
          <p:cNvSpPr/>
          <p:nvPr/>
        </p:nvSpPr>
        <p:spPr>
          <a:xfrm>
            <a:off x="3807625" y="35941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x-none" dirty="0" smtClean="0"/>
              <a:t>Contexto sociocultural </a:t>
            </a:r>
            <a:endParaRPr lang="x-none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731591" y="5851235"/>
            <a:ext cx="4252818" cy="3879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61290" tIns="0" rIns="16129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050" b="1" kern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PEDAGÓGICAS INCLUSIVAS EN EL AULA</a:t>
            </a:r>
            <a:endParaRPr lang="es-ES" sz="1050" kern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-17058" y="-27384"/>
            <a:ext cx="9126910" cy="864096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atin typeface="Times New Roman" pitchFamily="18" charset="0"/>
                <a:cs typeface="Times New Roman" pitchFamily="18" charset="0"/>
              </a:rPr>
              <a:t>JUSTIFICACIÓN	</a:t>
            </a:r>
            <a:endParaRPr lang="es-CO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Seminario de Investigación </a:t>
            </a:r>
            <a:r>
              <a:rPr lang="es-ES" dirty="0" smtClean="0"/>
              <a:t>III</a:t>
            </a:r>
            <a:endParaRPr lang="es-ES" dirty="0"/>
          </a:p>
          <a:p>
            <a:r>
              <a:rPr lang="es-ES" dirty="0"/>
              <a:t>Licenciatura en Educación Infantil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75504033"/>
              </p:ext>
            </p:extLst>
          </p:nvPr>
        </p:nvGraphicFramePr>
        <p:xfrm>
          <a:off x="1331640" y="980728"/>
          <a:ext cx="66967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Marco teórico</a:t>
            </a:r>
            <a:endParaRPr lang="x-non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6</a:t>
            </a:fld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5289798"/>
              </p:ext>
            </p:extLst>
          </p:nvPr>
        </p:nvGraphicFramePr>
        <p:xfrm>
          <a:off x="291487" y="728427"/>
          <a:ext cx="8163419" cy="576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8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6983" y="50371"/>
            <a:ext cx="8585958" cy="1002365"/>
          </a:xfrm>
        </p:spPr>
        <p:txBody>
          <a:bodyPr/>
          <a:lstStyle/>
          <a:p>
            <a:pPr algn="ctr"/>
            <a:r>
              <a:rPr lang="es-CO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OBJETIVO GENERAL Y ESPECIFICOS</a:t>
            </a:r>
            <a:endParaRPr lang="es-CO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Seminario de Investigación I</a:t>
            </a:r>
          </a:p>
          <a:p>
            <a:r>
              <a:rPr lang="es-ES" dirty="0"/>
              <a:t>Licenciatura en Educación Infantil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46293" y="1772816"/>
          <a:ext cx="8846187" cy="536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-42038" y="1355566"/>
            <a:ext cx="91439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705" marR="179705" algn="just">
              <a:lnSpc>
                <a:spcPct val="150000"/>
              </a:lnSpc>
              <a:spcAft>
                <a:spcPts val="800"/>
              </a:spcAft>
            </a:pPr>
            <a:r>
              <a:rPr lang="es-CO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es-CO" sz="1400" dirty="0">
              <a:effectLst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43297086"/>
              </p:ext>
            </p:extLst>
          </p:nvPr>
        </p:nvGraphicFramePr>
        <p:xfrm>
          <a:off x="144016" y="1124744"/>
          <a:ext cx="87484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metodología</a:t>
            </a:r>
            <a:endParaRPr lang="x-none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61414" y="1079352"/>
            <a:ext cx="7886700" cy="5014625"/>
          </a:xfrm>
        </p:spPr>
        <p:txBody>
          <a:bodyPr/>
          <a:lstStyle/>
          <a:p>
            <a:r>
              <a:rPr lang="x-none" sz="2400" smtClean="0"/>
              <a:t>Enfoque </a:t>
            </a:r>
            <a:r>
              <a:rPr lang="es-CO" sz="2400" dirty="0" smtClean="0"/>
              <a:t>Cualitativo </a:t>
            </a:r>
            <a:endParaRPr lang="x-none" sz="2400" dirty="0" smtClean="0"/>
          </a:p>
          <a:p>
            <a:r>
              <a:rPr lang="x-none" sz="2400" smtClean="0"/>
              <a:t>Tipo </a:t>
            </a:r>
            <a:r>
              <a:rPr lang="x-none" sz="2400" dirty="0" smtClean="0"/>
              <a:t>de alcance: descriptivo  </a:t>
            </a:r>
          </a:p>
          <a:p>
            <a:r>
              <a:rPr lang="x-none" sz="2400" dirty="0" smtClean="0"/>
              <a:t>Técnica de recolección de datos: </a:t>
            </a:r>
          </a:p>
          <a:p>
            <a:pPr marL="0" indent="0">
              <a:buNone/>
            </a:pPr>
            <a:r>
              <a:rPr lang="es-CO" sz="2000" dirty="0" smtClean="0"/>
              <a:t>Revisión documental y bibliográfica</a:t>
            </a:r>
            <a:r>
              <a:rPr lang="es-CO" sz="2400" dirty="0" smtClean="0"/>
              <a:t> </a:t>
            </a:r>
            <a:endParaRPr lang="x-none" sz="2400" dirty="0" smtClean="0"/>
          </a:p>
          <a:p>
            <a:pPr marL="0" indent="0">
              <a:buNone/>
            </a:pPr>
            <a:endParaRPr lang="x-none" dirty="0" smtClean="0"/>
          </a:p>
          <a:p>
            <a:r>
              <a:rPr lang="es-CO" dirty="0" smtClean="0"/>
              <a:t>      </a:t>
            </a:r>
            <a:r>
              <a:rPr lang="x-none" smtClean="0"/>
              <a:t>Procedimiento </a:t>
            </a:r>
            <a:endParaRPr lang="x-none" dirty="0" smtClean="0"/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8</a:t>
            </a:fld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5675395" y="1003280"/>
            <a:ext cx="3249670" cy="3693319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r>
              <a:rPr lang="es-C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CENTROS DE </a:t>
            </a:r>
            <a:r>
              <a:rPr lang="es-C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PRÁCTICAS </a:t>
            </a: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Parque de los niños. 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Colegio el Carmelo.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Mágica aventura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IE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corazón  de María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x-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tierra bomba</a:t>
            </a:r>
            <a:endParaRPr lang="es-C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Divertirte Folklore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Mi </a:t>
            </a: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Bello </a:t>
            </a:r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IE Villa estrella 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IE Nuevo </a:t>
            </a: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Alpes </a:t>
            </a:r>
            <a:r>
              <a:rPr lang="es-C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endParaRPr lang="es-C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IE Santa Lucía</a:t>
            </a:r>
          </a:p>
          <a:p>
            <a:r>
              <a:rPr lang="es-C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IE María Auxiliadora</a:t>
            </a:r>
            <a:endParaRPr lang="x-none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339752" y="3946376"/>
            <a:ext cx="0" cy="4320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539552" y="4581128"/>
            <a:ext cx="3748584" cy="14657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mtClean="0">
                <a:solidFill>
                  <a:schemeClr val="bg1"/>
                </a:solidFill>
              </a:rPr>
              <a:t>Objetivo Identificar </a:t>
            </a:r>
            <a:r>
              <a:rPr lang="x-none" dirty="0" smtClean="0">
                <a:solidFill>
                  <a:schemeClr val="bg1"/>
                </a:solidFill>
              </a:rPr>
              <a:t>categorías y subcategorías de la observación </a:t>
            </a:r>
            <a:endParaRPr lang="x-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3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620688"/>
            <a:ext cx="7886700" cy="983443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Resultados</a:t>
            </a:r>
            <a:br>
              <a:rPr lang="es-CO" dirty="0" smtClean="0"/>
            </a:br>
            <a:r>
              <a:rPr lang="es-CO" sz="3100" dirty="0"/>
              <a:t>Objetivo </a:t>
            </a:r>
            <a:r>
              <a:rPr lang="es-CO" sz="3100" dirty="0" smtClean="0"/>
              <a:t>1- Revisar </a:t>
            </a:r>
            <a:r>
              <a:rPr lang="es-CO" sz="3100" dirty="0"/>
              <a:t>los saberes teóricos y empíricos sobre la inclusión </a:t>
            </a:r>
            <a:r>
              <a:rPr lang="es-CO" sz="3100" dirty="0" smtClean="0"/>
              <a:t>educativa</a:t>
            </a:r>
            <a:r>
              <a:rPr lang="es-CO" sz="3100" dirty="0"/>
              <a:t/>
            </a:r>
            <a:br>
              <a:rPr lang="es-CO" sz="3100" dirty="0"/>
            </a:br>
            <a:endParaRPr lang="x-non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t>9</a:t>
            </a:fld>
            <a:endParaRPr lang="es-CO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00615" y="148478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49752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57" b="11873"/>
          <a:stretch/>
        </p:blipFill>
        <p:spPr bwMode="auto">
          <a:xfrm>
            <a:off x="323528" y="1829977"/>
            <a:ext cx="8681392" cy="407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6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13176</TotalTime>
  <Words>1512</Words>
  <Application>Microsoft Office PowerPoint</Application>
  <PresentationFormat>Presentación en pantalla (4:3)</PresentationFormat>
  <Paragraphs>146</Paragraphs>
  <Slides>15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Times New Roman</vt:lpstr>
      <vt:lpstr>Bebas Neue Regular</vt:lpstr>
      <vt:lpstr>Verdana</vt:lpstr>
      <vt:lpstr>Arial</vt:lpstr>
      <vt:lpstr>Bebas Neue</vt:lpstr>
      <vt:lpstr>Calibri</vt:lpstr>
      <vt:lpstr>Patrón de Diapositivas - CURN Institucional 2</vt:lpstr>
      <vt:lpstr>1_Patrón de Diapositivas - CURN Institucional 2</vt:lpstr>
      <vt:lpstr>Semestre iii Diseño de un instrumento de observación sobre la inclusión educativa presente en las prácticas pedagógicas de maestros y maestras cooperantes </vt:lpstr>
      <vt:lpstr>Núcleo problémico </vt:lpstr>
      <vt:lpstr>introducción</vt:lpstr>
      <vt:lpstr>Problema de investigación</vt:lpstr>
      <vt:lpstr>JUSTIFICACIÓN </vt:lpstr>
      <vt:lpstr>Marco teórico</vt:lpstr>
      <vt:lpstr>OBJETIVO GENERAL Y ESPECIFICOS</vt:lpstr>
      <vt:lpstr>metodología</vt:lpstr>
      <vt:lpstr>Resultados Objetivo 1- Revisar los saberes teóricos y empíricos sobre la inclusión educativa </vt:lpstr>
      <vt:lpstr>Resultados Objetivo 2: construcción ítems </vt:lpstr>
      <vt:lpstr>Resultados Objetivo 2: construcción ítems </vt:lpstr>
      <vt:lpstr>Cómo se construyeron…</vt:lpstr>
      <vt:lpstr>Resultados Objetivo 3: validación del instrumento  Pendientes a realizar….</vt:lpstr>
      <vt:lpstr>referencias bibliográficas</vt:lpstr>
      <vt:lpstr>Muchas gracias por su atención                                               Estudiantes de PAT- Seminario de investigación III</vt:lpstr>
    </vt:vector>
  </TitlesOfParts>
  <Company>CURN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Soporte Tec Autoevaluacion</dc:creator>
  <cp:lastModifiedBy>Usuario</cp:lastModifiedBy>
  <cp:revision>1510</cp:revision>
  <cp:lastPrinted>1900-01-01T00:00:00Z</cp:lastPrinted>
  <dcterms:created xsi:type="dcterms:W3CDTF">1900-01-01T00:00:00Z</dcterms:created>
  <dcterms:modified xsi:type="dcterms:W3CDTF">2020-05-22T20:50:04Z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0x0101002EB4196C54E44445BAD08D6A751CDE06</vt:lpwstr>
  </property>
  <property fmtid="{D5CDD505-2E9C-101B-9397-08002B2CF9AE}" pid="3" name="_dlc_DocIdItemGuid">
    <vt:lpwstr>51282f56-c565-4964-8877-8cc5b0a2dd72</vt:lpwstr>
  </property>
  <property fmtid="{D5CDD505-2E9C-101B-9397-08002B2CF9AE}" pid="4" name="KSOProductBuildVer">
    <vt:lpwstr>2052-9.2.2</vt:lpwstr>
  </property>
</Properties>
</file>