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1" r:id="rId5"/>
  </p:sldMasterIdLst>
  <p:notesMasterIdLst>
    <p:notesMasterId r:id="rId49"/>
  </p:notesMasterIdLst>
  <p:handoutMasterIdLst>
    <p:handoutMasterId r:id="rId50"/>
  </p:handoutMasterIdLst>
  <p:sldIdLst>
    <p:sldId id="257" r:id="rId6"/>
    <p:sldId id="410" r:id="rId7"/>
    <p:sldId id="427" r:id="rId8"/>
    <p:sldId id="420" r:id="rId9"/>
    <p:sldId id="429" r:id="rId10"/>
    <p:sldId id="428" r:id="rId11"/>
    <p:sldId id="415" r:id="rId12"/>
    <p:sldId id="421" r:id="rId13"/>
    <p:sldId id="422" r:id="rId14"/>
    <p:sldId id="413" r:id="rId15"/>
    <p:sldId id="419" r:id="rId16"/>
    <p:sldId id="416" r:id="rId17"/>
    <p:sldId id="417" r:id="rId18"/>
    <p:sldId id="418" r:id="rId19"/>
    <p:sldId id="424" r:id="rId20"/>
    <p:sldId id="425" r:id="rId21"/>
    <p:sldId id="426" r:id="rId22"/>
    <p:sldId id="446" r:id="rId23"/>
    <p:sldId id="443" r:id="rId24"/>
    <p:sldId id="447" r:id="rId25"/>
    <p:sldId id="445" r:id="rId26"/>
    <p:sldId id="454" r:id="rId27"/>
    <p:sldId id="455" r:id="rId28"/>
    <p:sldId id="448" r:id="rId29"/>
    <p:sldId id="442" r:id="rId30"/>
    <p:sldId id="437" r:id="rId31"/>
    <p:sldId id="439" r:id="rId32"/>
    <p:sldId id="452" r:id="rId33"/>
    <p:sldId id="440" r:id="rId34"/>
    <p:sldId id="451" r:id="rId35"/>
    <p:sldId id="432" r:id="rId36"/>
    <p:sldId id="456" r:id="rId37"/>
    <p:sldId id="457" r:id="rId38"/>
    <p:sldId id="458" r:id="rId39"/>
    <p:sldId id="459" r:id="rId40"/>
    <p:sldId id="434" r:id="rId41"/>
    <p:sldId id="461" r:id="rId42"/>
    <p:sldId id="460" r:id="rId43"/>
    <p:sldId id="449" r:id="rId44"/>
    <p:sldId id="450" r:id="rId45"/>
    <p:sldId id="431" r:id="rId46"/>
    <p:sldId id="436" r:id="rId47"/>
    <p:sldId id="438" r:id="rId48"/>
  </p:sldIdLst>
  <p:sldSz cx="9144000" cy="6858000" type="screen4x3"/>
  <p:notesSz cx="6950075" cy="9236075"/>
  <p:embeddedFontLst>
    <p:embeddedFont>
      <p:font typeface="Bebas Neue Regular" panose="00000500000000000000" charset="0"/>
      <p:regular r:id="rId51"/>
    </p:embeddedFont>
    <p:embeddedFont>
      <p:font typeface="Arial Black" panose="020B0A04020102020204" pitchFamily="34" charset="0"/>
      <p:bold r:id="rId52"/>
    </p:embeddedFont>
    <p:embeddedFont>
      <p:font typeface="Bebas Neue" panose="020B0606020202050201" charset="0"/>
      <p:regular r:id="rId53"/>
    </p:embeddedFont>
    <p:embeddedFont>
      <p:font typeface="Arial Unicode MS" panose="020B0604020202020204" pitchFamily="34" charset="-128"/>
      <p:regular r:id="rId54"/>
    </p:embeddedFont>
    <p:embeddedFont>
      <p:font typeface="Calibri" panose="020F0502020204030204" pitchFamily="34" charset="0"/>
      <p:regular r:id="rId55"/>
      <p:bold r:id="rId56"/>
      <p:italic r:id="rId57"/>
      <p:boldItalic r:id="rId58"/>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ir Cardona" initials="YC" lastIdx="16" clrIdx="0"/>
  <p:cmAuthor id="2" name="Patricia De Moya" initials="PDM"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9700"/>
    <a:srgbClr val="FEA828"/>
    <a:srgbClr val="F7941D"/>
    <a:srgbClr val="444041"/>
    <a:srgbClr val="C0504D"/>
    <a:srgbClr val="F68712"/>
    <a:srgbClr val="DB9600"/>
    <a:srgbClr val="8064A2"/>
    <a:srgbClr val="4B7CB8"/>
    <a:srgbClr val="00BC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4" autoAdjust="0"/>
  </p:normalViewPr>
  <p:slideViewPr>
    <p:cSldViewPr>
      <p:cViewPr varScale="1">
        <p:scale>
          <a:sx n="74" d="100"/>
          <a:sy n="74" d="100"/>
        </p:scale>
        <p:origin x="1290" y="72"/>
      </p:cViewPr>
      <p:guideLst>
        <p:guide orient="horz" pos="2160"/>
        <p:guide pos="2880"/>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56" d="100"/>
          <a:sy n="56" d="100"/>
        </p:scale>
        <p:origin x="252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font" Target="fonts/font7.fntdata"/><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2.fntdata"/><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6.fntdata"/><Relationship Id="rId8" Type="http://schemas.openxmlformats.org/officeDocument/2006/relationships/slide" Target="slides/slide3.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DD086E-6D1E-44E4-B567-B75D1481560F}"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CO"/>
        </a:p>
      </dgm:t>
    </dgm:pt>
    <dgm:pt modelId="{C3DA045D-80A1-4F39-A4C7-A77EC8852242}">
      <dgm:prSet custT="1"/>
      <dgm:spPr/>
      <dgm:t>
        <a:bodyPr/>
        <a:lstStyle/>
        <a:p>
          <a:r>
            <a:rPr lang="es-ES" sz="3200" dirty="0" smtClean="0"/>
            <a:t>Diálogo –negociación– de saberes entre pares: maestro cooperante y maestros en formación.</a:t>
          </a:r>
          <a:endParaRPr lang="es-CO" sz="3400" dirty="0"/>
        </a:p>
      </dgm:t>
    </dgm:pt>
    <dgm:pt modelId="{CF4AB27D-4C04-4442-9BE7-BA51AF380776}" type="parTrans" cxnId="{5D09EE90-5138-4817-8C0A-51EBBBAD9F39}">
      <dgm:prSet/>
      <dgm:spPr/>
      <dgm:t>
        <a:bodyPr/>
        <a:lstStyle/>
        <a:p>
          <a:endParaRPr lang="es-CO"/>
        </a:p>
      </dgm:t>
    </dgm:pt>
    <dgm:pt modelId="{931E144C-477D-4208-9612-6A39EF9FB87A}" type="sibTrans" cxnId="{5D09EE90-5138-4817-8C0A-51EBBBAD9F39}">
      <dgm:prSet/>
      <dgm:spPr/>
      <dgm:t>
        <a:bodyPr/>
        <a:lstStyle/>
        <a:p>
          <a:endParaRPr lang="es-CO"/>
        </a:p>
      </dgm:t>
    </dgm:pt>
    <dgm:pt modelId="{A63949FD-900C-4FD1-BC79-851457A80FB7}" type="pres">
      <dgm:prSet presAssocID="{5BDD086E-6D1E-44E4-B567-B75D1481560F}" presName="linear" presStyleCnt="0">
        <dgm:presLayoutVars>
          <dgm:animLvl val="lvl"/>
          <dgm:resizeHandles val="exact"/>
        </dgm:presLayoutVars>
      </dgm:prSet>
      <dgm:spPr/>
      <dgm:t>
        <a:bodyPr/>
        <a:lstStyle/>
        <a:p>
          <a:endParaRPr lang="es-CO"/>
        </a:p>
      </dgm:t>
    </dgm:pt>
    <dgm:pt modelId="{F3413048-B5C1-4EB1-8ED2-4C581EFD9580}" type="pres">
      <dgm:prSet presAssocID="{C3DA045D-80A1-4F39-A4C7-A77EC8852242}" presName="parentText" presStyleLbl="node1" presStyleIdx="0" presStyleCnt="1" custLinFactNeighborY="-7309">
        <dgm:presLayoutVars>
          <dgm:chMax val="0"/>
          <dgm:bulletEnabled val="1"/>
        </dgm:presLayoutVars>
      </dgm:prSet>
      <dgm:spPr/>
      <dgm:t>
        <a:bodyPr/>
        <a:lstStyle/>
        <a:p>
          <a:endParaRPr lang="es-CO"/>
        </a:p>
      </dgm:t>
    </dgm:pt>
  </dgm:ptLst>
  <dgm:cxnLst>
    <dgm:cxn modelId="{5D09EE90-5138-4817-8C0A-51EBBBAD9F39}" srcId="{5BDD086E-6D1E-44E4-B567-B75D1481560F}" destId="{C3DA045D-80A1-4F39-A4C7-A77EC8852242}" srcOrd="0" destOrd="0" parTransId="{CF4AB27D-4C04-4442-9BE7-BA51AF380776}" sibTransId="{931E144C-477D-4208-9612-6A39EF9FB87A}"/>
    <dgm:cxn modelId="{B3BD63AB-9491-40D4-909F-0981FD1876A6}" type="presOf" srcId="{C3DA045D-80A1-4F39-A4C7-A77EC8852242}" destId="{F3413048-B5C1-4EB1-8ED2-4C581EFD9580}" srcOrd="0" destOrd="0" presId="urn:microsoft.com/office/officeart/2005/8/layout/vList2"/>
    <dgm:cxn modelId="{07EC7778-0FAA-4496-A396-83CC29EF10C1}" type="presOf" srcId="{5BDD086E-6D1E-44E4-B567-B75D1481560F}" destId="{A63949FD-900C-4FD1-BC79-851457A80FB7}" srcOrd="0" destOrd="0" presId="urn:microsoft.com/office/officeart/2005/8/layout/vList2"/>
    <dgm:cxn modelId="{89931E1C-5F12-4EAF-A8F5-A597D02DC776}" type="presParOf" srcId="{A63949FD-900C-4FD1-BC79-851457A80FB7}" destId="{F3413048-B5C1-4EB1-8ED2-4C581EFD958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74CC2F-5917-4ADB-8727-750A852FDAEB}"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s-CO"/>
        </a:p>
      </dgm:t>
    </dgm:pt>
    <dgm:pt modelId="{42DB8BE4-CFEA-427D-B7DA-4495816D8C43}">
      <dgm:prSet phldrT="[Texto]" custT="1"/>
      <dgm:spPr/>
      <dgm:t>
        <a:bodyPr/>
        <a:lstStyle/>
        <a:p>
          <a:r>
            <a:rPr lang="es-CO" sz="4800" dirty="0" smtClean="0"/>
            <a:t>Objetivo General</a:t>
          </a:r>
          <a:endParaRPr lang="es-CO" sz="4800" dirty="0"/>
        </a:p>
      </dgm:t>
    </dgm:pt>
    <dgm:pt modelId="{00F8F08B-ED85-44D6-954F-0AF5F2419251}" type="parTrans" cxnId="{E4A4B077-D745-4B7E-9E63-F9EA51A95D47}">
      <dgm:prSet/>
      <dgm:spPr/>
      <dgm:t>
        <a:bodyPr/>
        <a:lstStyle/>
        <a:p>
          <a:endParaRPr lang="es-CO"/>
        </a:p>
      </dgm:t>
    </dgm:pt>
    <dgm:pt modelId="{50C41B1C-FBCE-4E73-9E57-E2C84B7DD5C9}" type="sibTrans" cxnId="{E4A4B077-D745-4B7E-9E63-F9EA51A95D47}">
      <dgm:prSet/>
      <dgm:spPr/>
      <dgm:t>
        <a:bodyPr/>
        <a:lstStyle/>
        <a:p>
          <a:endParaRPr lang="es-CO"/>
        </a:p>
      </dgm:t>
    </dgm:pt>
    <dgm:pt modelId="{D9CEBBCF-E997-4167-BC18-F1FC6EBBB460}">
      <dgm:prSet phldrT="[Texto]" custT="1"/>
      <dgm:spPr/>
      <dgm:t>
        <a:bodyPr/>
        <a:lstStyle/>
        <a:p>
          <a:r>
            <a:rPr lang="es-CO" sz="2800" b="1" dirty="0" smtClean="0"/>
            <a:t>Analizar el desarrollo de un proyecto de aula como estrategia didáctica en la realización de las prácticas de inmersión de las estudiantes de V semestre de la CURN.</a:t>
          </a:r>
          <a:endParaRPr lang="es-CO" sz="2800" b="1" dirty="0"/>
        </a:p>
      </dgm:t>
    </dgm:pt>
    <dgm:pt modelId="{AD519FCC-9AD0-4927-8943-CF198C52547C}" type="parTrans" cxnId="{1062131E-607B-41B9-8C87-7E7BD3B6AA17}">
      <dgm:prSet/>
      <dgm:spPr/>
      <dgm:t>
        <a:bodyPr/>
        <a:lstStyle/>
        <a:p>
          <a:endParaRPr lang="es-CO"/>
        </a:p>
      </dgm:t>
    </dgm:pt>
    <dgm:pt modelId="{63B97DEB-0923-4784-955B-6FAB3B301CDA}" type="sibTrans" cxnId="{1062131E-607B-41B9-8C87-7E7BD3B6AA17}">
      <dgm:prSet/>
      <dgm:spPr/>
      <dgm:t>
        <a:bodyPr/>
        <a:lstStyle/>
        <a:p>
          <a:endParaRPr lang="es-CO"/>
        </a:p>
      </dgm:t>
    </dgm:pt>
    <dgm:pt modelId="{0186A241-5F13-4BD7-A319-880070EF8CE4}" type="pres">
      <dgm:prSet presAssocID="{3C74CC2F-5917-4ADB-8727-750A852FDAEB}" presName="linear" presStyleCnt="0">
        <dgm:presLayoutVars>
          <dgm:animLvl val="lvl"/>
          <dgm:resizeHandles val="exact"/>
        </dgm:presLayoutVars>
      </dgm:prSet>
      <dgm:spPr/>
      <dgm:t>
        <a:bodyPr/>
        <a:lstStyle/>
        <a:p>
          <a:endParaRPr lang="es-CO"/>
        </a:p>
      </dgm:t>
    </dgm:pt>
    <dgm:pt modelId="{E8E2EAE9-8E74-4BC0-A2EA-892113F1E3F1}" type="pres">
      <dgm:prSet presAssocID="{42DB8BE4-CFEA-427D-B7DA-4495816D8C43}" presName="parentText" presStyleLbl="node1" presStyleIdx="0" presStyleCnt="1" custLinFactNeighborX="7771" custLinFactNeighborY="-11818">
        <dgm:presLayoutVars>
          <dgm:chMax val="0"/>
          <dgm:bulletEnabled val="1"/>
        </dgm:presLayoutVars>
      </dgm:prSet>
      <dgm:spPr/>
      <dgm:t>
        <a:bodyPr/>
        <a:lstStyle/>
        <a:p>
          <a:endParaRPr lang="es-CO"/>
        </a:p>
      </dgm:t>
    </dgm:pt>
    <dgm:pt modelId="{00074519-FEF2-4F72-B85C-87B7637DAA31}" type="pres">
      <dgm:prSet presAssocID="{42DB8BE4-CFEA-427D-B7DA-4495816D8C43}" presName="childText" presStyleLbl="revTx" presStyleIdx="0" presStyleCnt="1">
        <dgm:presLayoutVars>
          <dgm:bulletEnabled val="1"/>
        </dgm:presLayoutVars>
      </dgm:prSet>
      <dgm:spPr/>
      <dgm:t>
        <a:bodyPr/>
        <a:lstStyle/>
        <a:p>
          <a:endParaRPr lang="es-CO"/>
        </a:p>
      </dgm:t>
    </dgm:pt>
  </dgm:ptLst>
  <dgm:cxnLst>
    <dgm:cxn modelId="{E4A4B077-D745-4B7E-9E63-F9EA51A95D47}" srcId="{3C74CC2F-5917-4ADB-8727-750A852FDAEB}" destId="{42DB8BE4-CFEA-427D-B7DA-4495816D8C43}" srcOrd="0" destOrd="0" parTransId="{00F8F08B-ED85-44D6-954F-0AF5F2419251}" sibTransId="{50C41B1C-FBCE-4E73-9E57-E2C84B7DD5C9}"/>
    <dgm:cxn modelId="{7FAD3DE0-38B0-45AC-B4DD-503413A03DCC}" type="presOf" srcId="{42DB8BE4-CFEA-427D-B7DA-4495816D8C43}" destId="{E8E2EAE9-8E74-4BC0-A2EA-892113F1E3F1}" srcOrd="0" destOrd="0" presId="urn:microsoft.com/office/officeart/2005/8/layout/vList2"/>
    <dgm:cxn modelId="{1062131E-607B-41B9-8C87-7E7BD3B6AA17}" srcId="{42DB8BE4-CFEA-427D-B7DA-4495816D8C43}" destId="{D9CEBBCF-E997-4167-BC18-F1FC6EBBB460}" srcOrd="0" destOrd="0" parTransId="{AD519FCC-9AD0-4927-8943-CF198C52547C}" sibTransId="{63B97DEB-0923-4784-955B-6FAB3B301CDA}"/>
    <dgm:cxn modelId="{F2C23C71-B2FF-49B8-BD78-5C5D0D4AF4A7}" type="presOf" srcId="{D9CEBBCF-E997-4167-BC18-F1FC6EBBB460}" destId="{00074519-FEF2-4F72-B85C-87B7637DAA31}" srcOrd="0" destOrd="0" presId="urn:microsoft.com/office/officeart/2005/8/layout/vList2"/>
    <dgm:cxn modelId="{7A8D0B27-CBFE-42D4-B91D-7CD2C4B1B28F}" type="presOf" srcId="{3C74CC2F-5917-4ADB-8727-750A852FDAEB}" destId="{0186A241-5F13-4BD7-A319-880070EF8CE4}" srcOrd="0" destOrd="0" presId="urn:microsoft.com/office/officeart/2005/8/layout/vList2"/>
    <dgm:cxn modelId="{9AF8D9C3-038B-4A4A-9C24-2E5FFCB874C0}" type="presParOf" srcId="{0186A241-5F13-4BD7-A319-880070EF8CE4}" destId="{E8E2EAE9-8E74-4BC0-A2EA-892113F1E3F1}" srcOrd="0" destOrd="0" presId="urn:microsoft.com/office/officeart/2005/8/layout/vList2"/>
    <dgm:cxn modelId="{EE5839D5-7BAC-4457-810C-05794CF798D7}" type="presParOf" srcId="{0186A241-5F13-4BD7-A319-880070EF8CE4}" destId="{00074519-FEF2-4F72-B85C-87B7637DAA3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74CC2F-5917-4ADB-8727-750A852FDAEB}" type="doc">
      <dgm:prSet loTypeId="urn:microsoft.com/office/officeart/2005/8/layout/vList2" loCatId="list" qsTypeId="urn:microsoft.com/office/officeart/2005/8/quickstyle/3d2" qsCatId="3D" csTypeId="urn:microsoft.com/office/officeart/2005/8/colors/accent3_5" csCatId="accent3" phldr="1"/>
      <dgm:spPr/>
      <dgm:t>
        <a:bodyPr/>
        <a:lstStyle/>
        <a:p>
          <a:endParaRPr lang="es-CO"/>
        </a:p>
      </dgm:t>
    </dgm:pt>
    <dgm:pt modelId="{42DB8BE4-CFEA-427D-B7DA-4495816D8C43}">
      <dgm:prSet phldrT="[Texto]" custT="1"/>
      <dgm:spPr/>
      <dgm:t>
        <a:bodyPr/>
        <a:lstStyle/>
        <a:p>
          <a:r>
            <a:rPr lang="es-CO" sz="4800" dirty="0" smtClean="0"/>
            <a:t>Objetivo Específicos</a:t>
          </a:r>
          <a:endParaRPr lang="es-CO" sz="4800" dirty="0"/>
        </a:p>
      </dgm:t>
    </dgm:pt>
    <dgm:pt modelId="{00F8F08B-ED85-44D6-954F-0AF5F2419251}" type="parTrans" cxnId="{E4A4B077-D745-4B7E-9E63-F9EA51A95D47}">
      <dgm:prSet/>
      <dgm:spPr/>
      <dgm:t>
        <a:bodyPr/>
        <a:lstStyle/>
        <a:p>
          <a:endParaRPr lang="es-CO"/>
        </a:p>
      </dgm:t>
    </dgm:pt>
    <dgm:pt modelId="{50C41B1C-FBCE-4E73-9E57-E2C84B7DD5C9}" type="sibTrans" cxnId="{E4A4B077-D745-4B7E-9E63-F9EA51A95D47}">
      <dgm:prSet/>
      <dgm:spPr/>
      <dgm:t>
        <a:bodyPr/>
        <a:lstStyle/>
        <a:p>
          <a:endParaRPr lang="es-CO"/>
        </a:p>
      </dgm:t>
    </dgm:pt>
    <dgm:pt modelId="{7C543EBD-1489-4F46-8291-EDFA58453B7D}">
      <dgm:prSet phldrT="[Texto]" custT="1"/>
      <dgm:spPr/>
      <dgm:t>
        <a:bodyPr/>
        <a:lstStyle/>
        <a:p>
          <a:r>
            <a:rPr lang="es-CO" sz="2400" b="1" dirty="0" smtClean="0"/>
            <a:t>Describir el proceso llevado para el diseño del proyecto de aula en las prácticas de inmersión de las estudiantes de V semestre de la CURN.</a:t>
          </a:r>
          <a:endParaRPr lang="es-CO" sz="2400" b="1" dirty="0"/>
        </a:p>
      </dgm:t>
    </dgm:pt>
    <dgm:pt modelId="{58DD287F-BD89-4774-A3F9-39FC76D16CC3}" type="parTrans" cxnId="{90EDEAFE-62FD-48CE-B62C-6D9816F1770C}">
      <dgm:prSet/>
      <dgm:spPr/>
      <dgm:t>
        <a:bodyPr/>
        <a:lstStyle/>
        <a:p>
          <a:endParaRPr lang="es-CO"/>
        </a:p>
      </dgm:t>
    </dgm:pt>
    <dgm:pt modelId="{264DA1AE-4932-4B20-BEDD-AB43A96663F3}" type="sibTrans" cxnId="{90EDEAFE-62FD-48CE-B62C-6D9816F1770C}">
      <dgm:prSet/>
      <dgm:spPr/>
      <dgm:t>
        <a:bodyPr/>
        <a:lstStyle/>
        <a:p>
          <a:endParaRPr lang="es-CO"/>
        </a:p>
      </dgm:t>
    </dgm:pt>
    <dgm:pt modelId="{B2747F15-23A6-466B-8722-434E447F42DF}">
      <dgm:prSet custT="1"/>
      <dgm:spPr/>
      <dgm:t>
        <a:bodyPr/>
        <a:lstStyle/>
        <a:p>
          <a:r>
            <a:rPr lang="es-CO" sz="2400" b="1" dirty="0" smtClean="0"/>
            <a:t>Analizar los componentes y contenidos de los proyectos de aula diseñados por las estudiantes de V semestre de la CURN en las prácticas de inmersión.</a:t>
          </a:r>
        </a:p>
      </dgm:t>
    </dgm:pt>
    <dgm:pt modelId="{C7547C5E-58AB-4165-9DCA-0025E61E518A}" type="parTrans" cxnId="{8061C88E-3F83-4B44-986C-11399F97AB9D}">
      <dgm:prSet/>
      <dgm:spPr/>
      <dgm:t>
        <a:bodyPr/>
        <a:lstStyle/>
        <a:p>
          <a:endParaRPr lang="es-CO"/>
        </a:p>
      </dgm:t>
    </dgm:pt>
    <dgm:pt modelId="{D107C9D0-3BAA-44EF-A6E8-8A96BA809514}" type="sibTrans" cxnId="{8061C88E-3F83-4B44-986C-11399F97AB9D}">
      <dgm:prSet/>
      <dgm:spPr/>
      <dgm:t>
        <a:bodyPr/>
        <a:lstStyle/>
        <a:p>
          <a:endParaRPr lang="es-CO"/>
        </a:p>
      </dgm:t>
    </dgm:pt>
    <dgm:pt modelId="{12B74E30-1A6A-419C-AD9F-C867477BD0FD}">
      <dgm:prSet custT="1"/>
      <dgm:spPr/>
      <dgm:t>
        <a:bodyPr/>
        <a:lstStyle/>
        <a:p>
          <a:r>
            <a:rPr lang="es-CO" sz="2400" b="1" dirty="0" smtClean="0">
              <a:solidFill>
                <a:srgbClr val="FF0000"/>
              </a:solidFill>
            </a:rPr>
            <a:t>Analizar los resultados obtenidos por las estudiantes de V semestre de la CURN en la implementación de los proyectos de aula </a:t>
          </a:r>
          <a:r>
            <a:rPr lang="es-CO" sz="2400" b="1" dirty="0" smtClean="0"/>
            <a:t>(queda por fuera de alcance por la cuarentena). </a:t>
          </a:r>
        </a:p>
      </dgm:t>
    </dgm:pt>
    <dgm:pt modelId="{717A6787-D6A2-41A4-911C-4B46124FF1D2}" type="parTrans" cxnId="{37B1DDC2-00F5-434F-B794-1EA47D5D60AC}">
      <dgm:prSet/>
      <dgm:spPr/>
      <dgm:t>
        <a:bodyPr/>
        <a:lstStyle/>
        <a:p>
          <a:endParaRPr lang="es-CO"/>
        </a:p>
      </dgm:t>
    </dgm:pt>
    <dgm:pt modelId="{825B74E2-A992-4A04-954D-9DEF1C231EB9}" type="sibTrans" cxnId="{37B1DDC2-00F5-434F-B794-1EA47D5D60AC}">
      <dgm:prSet/>
      <dgm:spPr/>
      <dgm:t>
        <a:bodyPr/>
        <a:lstStyle/>
        <a:p>
          <a:endParaRPr lang="es-CO"/>
        </a:p>
      </dgm:t>
    </dgm:pt>
    <dgm:pt modelId="{0186A241-5F13-4BD7-A319-880070EF8CE4}" type="pres">
      <dgm:prSet presAssocID="{3C74CC2F-5917-4ADB-8727-750A852FDAEB}" presName="linear" presStyleCnt="0">
        <dgm:presLayoutVars>
          <dgm:animLvl val="lvl"/>
          <dgm:resizeHandles val="exact"/>
        </dgm:presLayoutVars>
      </dgm:prSet>
      <dgm:spPr/>
      <dgm:t>
        <a:bodyPr/>
        <a:lstStyle/>
        <a:p>
          <a:endParaRPr lang="es-CO"/>
        </a:p>
      </dgm:t>
    </dgm:pt>
    <dgm:pt modelId="{E8E2EAE9-8E74-4BC0-A2EA-892113F1E3F1}" type="pres">
      <dgm:prSet presAssocID="{42DB8BE4-CFEA-427D-B7DA-4495816D8C43}" presName="parentText" presStyleLbl="node1" presStyleIdx="0" presStyleCnt="1" custLinFactNeighborY="-4293">
        <dgm:presLayoutVars>
          <dgm:chMax val="0"/>
          <dgm:bulletEnabled val="1"/>
        </dgm:presLayoutVars>
      </dgm:prSet>
      <dgm:spPr/>
      <dgm:t>
        <a:bodyPr/>
        <a:lstStyle/>
        <a:p>
          <a:endParaRPr lang="es-CO"/>
        </a:p>
      </dgm:t>
    </dgm:pt>
    <dgm:pt modelId="{00074519-FEF2-4F72-B85C-87B7637DAA31}" type="pres">
      <dgm:prSet presAssocID="{42DB8BE4-CFEA-427D-B7DA-4495816D8C43}" presName="childText" presStyleLbl="revTx" presStyleIdx="0" presStyleCnt="1">
        <dgm:presLayoutVars>
          <dgm:bulletEnabled val="1"/>
        </dgm:presLayoutVars>
      </dgm:prSet>
      <dgm:spPr/>
      <dgm:t>
        <a:bodyPr/>
        <a:lstStyle/>
        <a:p>
          <a:endParaRPr lang="es-CO"/>
        </a:p>
      </dgm:t>
    </dgm:pt>
  </dgm:ptLst>
  <dgm:cxnLst>
    <dgm:cxn modelId="{E4A4B077-D745-4B7E-9E63-F9EA51A95D47}" srcId="{3C74CC2F-5917-4ADB-8727-750A852FDAEB}" destId="{42DB8BE4-CFEA-427D-B7DA-4495816D8C43}" srcOrd="0" destOrd="0" parTransId="{00F8F08B-ED85-44D6-954F-0AF5F2419251}" sibTransId="{50C41B1C-FBCE-4E73-9E57-E2C84B7DD5C9}"/>
    <dgm:cxn modelId="{9DB1C360-3428-4D41-A39F-6F78B9569FFB}" type="presOf" srcId="{7C543EBD-1489-4F46-8291-EDFA58453B7D}" destId="{00074519-FEF2-4F72-B85C-87B7637DAA31}" srcOrd="0" destOrd="0" presId="urn:microsoft.com/office/officeart/2005/8/layout/vList2"/>
    <dgm:cxn modelId="{D8DC3118-CA3D-46A8-9411-99D8F1D6894C}" type="presOf" srcId="{42DB8BE4-CFEA-427D-B7DA-4495816D8C43}" destId="{E8E2EAE9-8E74-4BC0-A2EA-892113F1E3F1}" srcOrd="0" destOrd="0" presId="urn:microsoft.com/office/officeart/2005/8/layout/vList2"/>
    <dgm:cxn modelId="{90EDEAFE-62FD-48CE-B62C-6D9816F1770C}" srcId="{42DB8BE4-CFEA-427D-B7DA-4495816D8C43}" destId="{7C543EBD-1489-4F46-8291-EDFA58453B7D}" srcOrd="0" destOrd="0" parTransId="{58DD287F-BD89-4774-A3F9-39FC76D16CC3}" sibTransId="{264DA1AE-4932-4B20-BEDD-AB43A96663F3}"/>
    <dgm:cxn modelId="{37B1DDC2-00F5-434F-B794-1EA47D5D60AC}" srcId="{42DB8BE4-CFEA-427D-B7DA-4495816D8C43}" destId="{12B74E30-1A6A-419C-AD9F-C867477BD0FD}" srcOrd="2" destOrd="0" parTransId="{717A6787-D6A2-41A4-911C-4B46124FF1D2}" sibTransId="{825B74E2-A992-4A04-954D-9DEF1C231EB9}"/>
    <dgm:cxn modelId="{C937843C-0A31-424D-9067-06F545BA5F62}" type="presOf" srcId="{3C74CC2F-5917-4ADB-8727-750A852FDAEB}" destId="{0186A241-5F13-4BD7-A319-880070EF8CE4}" srcOrd="0" destOrd="0" presId="urn:microsoft.com/office/officeart/2005/8/layout/vList2"/>
    <dgm:cxn modelId="{8061C88E-3F83-4B44-986C-11399F97AB9D}" srcId="{42DB8BE4-CFEA-427D-B7DA-4495816D8C43}" destId="{B2747F15-23A6-466B-8722-434E447F42DF}" srcOrd="1" destOrd="0" parTransId="{C7547C5E-58AB-4165-9DCA-0025E61E518A}" sibTransId="{D107C9D0-3BAA-44EF-A6E8-8A96BA809514}"/>
    <dgm:cxn modelId="{BB460EFB-7C49-474C-86A6-952CDD85E158}" type="presOf" srcId="{B2747F15-23A6-466B-8722-434E447F42DF}" destId="{00074519-FEF2-4F72-B85C-87B7637DAA31}" srcOrd="0" destOrd="1" presId="urn:microsoft.com/office/officeart/2005/8/layout/vList2"/>
    <dgm:cxn modelId="{9FF59560-4FE4-48E5-9E71-F4218E2A81D6}" type="presOf" srcId="{12B74E30-1A6A-419C-AD9F-C867477BD0FD}" destId="{00074519-FEF2-4F72-B85C-87B7637DAA31}" srcOrd="0" destOrd="2" presId="urn:microsoft.com/office/officeart/2005/8/layout/vList2"/>
    <dgm:cxn modelId="{76AB146D-36DB-4FF8-9C05-737F5FFA9DF9}" type="presParOf" srcId="{0186A241-5F13-4BD7-A319-880070EF8CE4}" destId="{E8E2EAE9-8E74-4BC0-A2EA-892113F1E3F1}" srcOrd="0" destOrd="0" presId="urn:microsoft.com/office/officeart/2005/8/layout/vList2"/>
    <dgm:cxn modelId="{FA39EFA3-4863-4158-A96E-A85AB9E04F03}" type="presParOf" srcId="{0186A241-5F13-4BD7-A319-880070EF8CE4}" destId="{00074519-FEF2-4F72-B85C-87B7637DAA3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1" y="0"/>
            <a:ext cx="3011488" cy="46355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448E847D-9A61-4983-8A99-2DF9D9606D5E}" type="datetimeFigureOut">
              <a:rPr lang="es-ES" smtClean="0"/>
              <a:t>22/05/2020</a:t>
            </a:fld>
            <a:endParaRPr lang="es-ES"/>
          </a:p>
        </p:txBody>
      </p:sp>
      <p:sp>
        <p:nvSpPr>
          <p:cNvPr id="4" name="Marcador de pie de página 3"/>
          <p:cNvSpPr>
            <a:spLocks noGrp="1"/>
          </p:cNvSpPr>
          <p:nvPr>
            <p:ph type="ftr" sz="quarter" idx="2"/>
          </p:nvPr>
        </p:nvSpPr>
        <p:spPr>
          <a:xfrm>
            <a:off x="1" y="8772525"/>
            <a:ext cx="3011488" cy="46355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176F7257-500D-4C86-9222-06055CB0BBB5}" type="slidenum">
              <a:rPr lang="es-ES" smtClean="0"/>
              <a:t>‹Nº›</a:t>
            </a:fld>
            <a:endParaRPr lang="es-ES"/>
          </a:p>
        </p:txBody>
      </p:sp>
    </p:spTree>
    <p:extLst>
      <p:ext uri="{BB962C8B-B14F-4D97-AF65-F5344CB8AC3E}">
        <p14:creationId xmlns:p14="http://schemas.microsoft.com/office/powerpoint/2010/main" val="3531842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13075" cy="461964"/>
          </a:xfrm>
          <a:prstGeom prst="rect">
            <a:avLst/>
          </a:prstGeom>
        </p:spPr>
        <p:txBody>
          <a:bodyPr vert="horz" lIns="92492" tIns="46246" rIns="92492" bIns="46246" rtlCol="0"/>
          <a:lstStyle>
            <a:lvl1pPr algn="l" eaLnBrk="1" fontAlgn="auto" hangingPunct="1">
              <a:spcBef>
                <a:spcPts val="0"/>
              </a:spcBef>
              <a:spcAft>
                <a:spcPts val="0"/>
              </a:spcAft>
              <a:defRPr sz="1200">
                <a:latin typeface="+mn-lt"/>
                <a:cs typeface="+mn-cs"/>
              </a:defRPr>
            </a:lvl1pPr>
          </a:lstStyle>
          <a:p>
            <a:pPr>
              <a:defRPr/>
            </a:pPr>
            <a:endParaRPr lang="es-CO"/>
          </a:p>
        </p:txBody>
      </p:sp>
      <p:sp>
        <p:nvSpPr>
          <p:cNvPr id="3" name="2 Marcador de fecha"/>
          <p:cNvSpPr>
            <a:spLocks noGrp="1"/>
          </p:cNvSpPr>
          <p:nvPr>
            <p:ph type="dt" idx="1"/>
          </p:nvPr>
        </p:nvSpPr>
        <p:spPr>
          <a:xfrm>
            <a:off x="3935414" y="0"/>
            <a:ext cx="3013075" cy="461964"/>
          </a:xfrm>
          <a:prstGeom prst="rect">
            <a:avLst/>
          </a:prstGeom>
        </p:spPr>
        <p:txBody>
          <a:bodyPr vert="horz" lIns="92492" tIns="46246" rIns="92492" bIns="46246" rtlCol="0"/>
          <a:lstStyle>
            <a:lvl1pPr algn="r" eaLnBrk="1" fontAlgn="auto" hangingPunct="1">
              <a:spcBef>
                <a:spcPts val="0"/>
              </a:spcBef>
              <a:spcAft>
                <a:spcPts val="0"/>
              </a:spcAft>
              <a:defRPr sz="1200">
                <a:latin typeface="+mn-lt"/>
                <a:cs typeface="+mn-cs"/>
              </a:defRPr>
            </a:lvl1pPr>
          </a:lstStyle>
          <a:p>
            <a:pPr>
              <a:defRPr/>
            </a:pPr>
            <a:fld id="{289797D7-327B-40FA-B9C5-5A7C66DCF513}" type="datetimeFigureOut">
              <a:rPr lang="en-US"/>
              <a:pPr>
                <a:defRPr/>
              </a:pPr>
              <a:t>5/22/2020</a:t>
            </a:fld>
            <a:endParaRPr lang="es-CO"/>
          </a:p>
        </p:txBody>
      </p:sp>
      <p:sp>
        <p:nvSpPr>
          <p:cNvPr id="4" name="3 Marcador de imagen de diapositiva"/>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92" tIns="46246" rIns="92492" bIns="46246" rtlCol="0" anchor="ctr"/>
          <a:lstStyle/>
          <a:p>
            <a:pPr lvl="0"/>
            <a:endParaRPr lang="es-CO" noProof="0"/>
          </a:p>
        </p:txBody>
      </p:sp>
      <p:sp>
        <p:nvSpPr>
          <p:cNvPr id="5" name="4 Marcador de notas"/>
          <p:cNvSpPr>
            <a:spLocks noGrp="1"/>
          </p:cNvSpPr>
          <p:nvPr>
            <p:ph type="body" sz="quarter" idx="3"/>
          </p:nvPr>
        </p:nvSpPr>
        <p:spPr>
          <a:xfrm>
            <a:off x="695325" y="4387851"/>
            <a:ext cx="5559425" cy="4156075"/>
          </a:xfrm>
          <a:prstGeom prst="rect">
            <a:avLst/>
          </a:prstGeom>
        </p:spPr>
        <p:txBody>
          <a:bodyPr vert="horz" lIns="92492" tIns="46246" rIns="92492" bIns="46246"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CO" noProof="0"/>
          </a:p>
        </p:txBody>
      </p:sp>
      <p:sp>
        <p:nvSpPr>
          <p:cNvPr id="6" name="5 Marcador de pie de página"/>
          <p:cNvSpPr>
            <a:spLocks noGrp="1"/>
          </p:cNvSpPr>
          <p:nvPr>
            <p:ph type="ftr" sz="quarter" idx="4"/>
          </p:nvPr>
        </p:nvSpPr>
        <p:spPr>
          <a:xfrm>
            <a:off x="0" y="8772524"/>
            <a:ext cx="3013075" cy="461964"/>
          </a:xfrm>
          <a:prstGeom prst="rect">
            <a:avLst/>
          </a:prstGeom>
        </p:spPr>
        <p:txBody>
          <a:bodyPr vert="horz" lIns="92492" tIns="46246" rIns="92492" bIns="46246" rtlCol="0" anchor="b"/>
          <a:lstStyle>
            <a:lvl1pPr algn="l" eaLnBrk="1" fontAlgn="auto" hangingPunct="1">
              <a:spcBef>
                <a:spcPts val="0"/>
              </a:spcBef>
              <a:spcAft>
                <a:spcPts val="0"/>
              </a:spcAft>
              <a:defRPr sz="1200">
                <a:latin typeface="+mn-lt"/>
                <a:cs typeface="+mn-cs"/>
              </a:defRPr>
            </a:lvl1pPr>
          </a:lstStyle>
          <a:p>
            <a:pPr>
              <a:defRPr/>
            </a:pPr>
            <a:endParaRPr lang="es-CO"/>
          </a:p>
        </p:txBody>
      </p:sp>
      <p:sp>
        <p:nvSpPr>
          <p:cNvPr id="7" name="6 Marcador de número de diapositiva"/>
          <p:cNvSpPr>
            <a:spLocks noGrp="1"/>
          </p:cNvSpPr>
          <p:nvPr>
            <p:ph type="sldNum" sz="quarter" idx="5"/>
          </p:nvPr>
        </p:nvSpPr>
        <p:spPr>
          <a:xfrm>
            <a:off x="3935414" y="8772524"/>
            <a:ext cx="3013075" cy="461964"/>
          </a:xfrm>
          <a:prstGeom prst="rect">
            <a:avLst/>
          </a:prstGeom>
        </p:spPr>
        <p:txBody>
          <a:bodyPr vert="horz" wrap="square" lIns="92492" tIns="46246" rIns="92492" bIns="46246" numCol="1" anchor="b" anchorCtr="0" compatLnSpc="1">
            <a:prstTxWarp prst="textNoShape">
              <a:avLst/>
            </a:prstTxWarp>
          </a:bodyPr>
          <a:lstStyle>
            <a:lvl1pPr algn="r" eaLnBrk="1" hangingPunct="1">
              <a:defRPr sz="1200"/>
            </a:lvl1pPr>
          </a:lstStyle>
          <a:p>
            <a:pPr>
              <a:defRPr/>
            </a:pPr>
            <a:fld id="{F18D3151-53AE-4BF8-A912-59F22366AC38}" type="slidenum">
              <a:rPr lang="es-CO" altLang="es-CO"/>
              <a:pPr>
                <a:defRPr/>
              </a:pPr>
              <a:t>‹Nº›</a:t>
            </a:fld>
            <a:endParaRPr lang="es-CO" altLang="es-CO"/>
          </a:p>
        </p:txBody>
      </p:sp>
    </p:spTree>
    <p:extLst>
      <p:ext uri="{BB962C8B-B14F-4D97-AF65-F5344CB8AC3E}">
        <p14:creationId xmlns:p14="http://schemas.microsoft.com/office/powerpoint/2010/main" val="20797703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755576" y="3810289"/>
            <a:ext cx="7651694" cy="1994975"/>
          </a:xfrm>
        </p:spPr>
        <p:txBody>
          <a:bodyPr anchor="ctr">
            <a:normAutofit/>
          </a:bodyPr>
          <a:lstStyle>
            <a:lvl1pPr algn="ctr">
              <a:defRPr sz="5400" b="0" i="0">
                <a:solidFill>
                  <a:schemeClr val="bg1"/>
                </a:solidFill>
                <a:effectLst/>
                <a:latin typeface="Bebas Neue" panose="020B0606020202050201" pitchFamily="34" charset="0"/>
              </a:defRPr>
            </a:lvl1pPr>
          </a:lstStyle>
          <a:p>
            <a:r>
              <a:rPr lang="es-ES" dirty="0"/>
              <a:t>TÍTULO DE LA PRESENTACIÓN</a:t>
            </a:r>
          </a:p>
        </p:txBody>
      </p:sp>
      <p:sp>
        <p:nvSpPr>
          <p:cNvPr id="3" name="Subtítulo 2"/>
          <p:cNvSpPr>
            <a:spLocks noGrp="1"/>
          </p:cNvSpPr>
          <p:nvPr>
            <p:ph type="subTitle" idx="1"/>
          </p:nvPr>
        </p:nvSpPr>
        <p:spPr>
          <a:xfrm>
            <a:off x="899592" y="5805264"/>
            <a:ext cx="7488832" cy="662382"/>
          </a:xfr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editar el estilo de subtítulo del patrón</a:t>
            </a:r>
          </a:p>
        </p:txBody>
      </p:sp>
      <p:pic>
        <p:nvPicPr>
          <p:cNvPr id="4" name="Imagen 3">
            <a:extLst>
              <a:ext uri="{FF2B5EF4-FFF2-40B4-BE49-F238E27FC236}">
                <a16:creationId xmlns="" xmlns:a16="http://schemas.microsoft.com/office/drawing/2014/main" id="{6EF75F38-9CCE-4477-BA7B-58F0CF1815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30619" y="0"/>
            <a:ext cx="4901608" cy="4084674"/>
          </a:xfrm>
          <a:prstGeom prst="rect">
            <a:avLst/>
          </a:prstGeom>
        </p:spPr>
      </p:pic>
    </p:spTree>
    <p:extLst>
      <p:ext uri="{BB962C8B-B14F-4D97-AF65-F5344CB8AC3E}">
        <p14:creationId xmlns:p14="http://schemas.microsoft.com/office/powerpoint/2010/main" val="993445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lnSpc>
                <a:spcPct val="100000"/>
              </a:lnSpc>
              <a:defRPr sz="3200" b="0" i="0">
                <a:latin typeface="Bebas Neue" panose="020B0606020202050201" pitchFamily="34" charset="0"/>
              </a:defRPr>
            </a:lvl1pPr>
          </a:lstStyle>
          <a:p>
            <a:r>
              <a:rPr lang="es-ES" dirty="0"/>
              <a:t>Haga clic para modificar el estilo de título del patrón</a:t>
            </a:r>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4039334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lnSpc>
                <a:spcPct val="100000"/>
              </a:lnSpc>
              <a:defRPr sz="3200" b="0" i="0">
                <a:latin typeface="Bebas Neue" panose="020B0606020202050201" pitchFamily="34" charset="0"/>
              </a:defRPr>
            </a:lvl1pPr>
          </a:lstStyle>
          <a:p>
            <a:r>
              <a:rPr lang="es-ES"/>
              <a:t>Haga clic para modificar el estilo de título del patrón</a:t>
            </a:r>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2303706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3" name="Marcador de texto vertical 2"/>
          <p:cNvSpPr>
            <a:spLocks noGrp="1"/>
          </p:cNvSpPr>
          <p:nvPr>
            <p:ph type="body" orient="vert" idx="1"/>
          </p:nvPr>
        </p:nvSpPr>
        <p:spPr>
          <a:xfrm>
            <a:off x="628650" y="1171424"/>
            <a:ext cx="7886700" cy="500553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Título 9"/>
          <p:cNvSpPr>
            <a:spLocks noGrp="1"/>
          </p:cNvSpPr>
          <p:nvPr>
            <p:ph type="title"/>
          </p:nvPr>
        </p:nvSpPr>
        <p:spPr>
          <a:xfrm>
            <a:off x="628650" y="137823"/>
            <a:ext cx="7886700" cy="982800"/>
          </a:xfrm>
        </p:spPr>
        <p:txBody>
          <a:bodyPr anchor="ctr">
            <a:noAutofit/>
          </a:bodyPr>
          <a:lstStyle>
            <a:lvl1pPr>
              <a:lnSpc>
                <a:spcPct val="100000"/>
              </a:lnSpc>
              <a:defRPr sz="3600" b="0" i="0">
                <a:latin typeface="Bebas Neue" panose="020B0606020202050201" pitchFamily="34" charset="0"/>
              </a:defRPr>
            </a:lvl1pPr>
          </a:lstStyle>
          <a:p>
            <a:r>
              <a:rPr lang="es-ES" dirty="0"/>
              <a:t>Haga clic para modificar el estilo de título del patrón</a:t>
            </a:r>
            <a:endParaRPr lang="es-CO" dirty="0"/>
          </a:p>
        </p:txBody>
      </p:sp>
      <p:cxnSp>
        <p:nvCxnSpPr>
          <p:cNvPr id="11" name="Conector recto 10"/>
          <p:cNvCxnSpPr/>
          <p:nvPr userDrawn="1"/>
        </p:nvCxnSpPr>
        <p:spPr>
          <a:xfrm>
            <a:off x="628650" y="1111536"/>
            <a:ext cx="7886700" cy="0"/>
          </a:xfrm>
          <a:prstGeom prst="line">
            <a:avLst/>
          </a:prstGeom>
          <a:ln w="19050" cap="flat" cmpd="sng" algn="ctr">
            <a:solidFill>
              <a:schemeClr val="bg1">
                <a:lumMod val="8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840845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lvl1pPr>
              <a:defRPr b="0" i="0">
                <a:latin typeface="Bebas Neue" panose="020B0606020202050201" pitchFamily="34" charset="0"/>
              </a:defRPr>
            </a:lvl1pPr>
          </a:lstStyle>
          <a:p>
            <a:r>
              <a:rPr lang="es-ES" dirty="0"/>
              <a:t>Haga clic para modificar el estilo de título del patrón</a:t>
            </a:r>
          </a:p>
        </p:txBody>
      </p:sp>
      <p:sp>
        <p:nvSpPr>
          <p:cNvPr id="3" name="Marcador de texto vertical 2"/>
          <p:cNvSpPr>
            <a:spLocks noGrp="1"/>
          </p:cNvSpPr>
          <p:nvPr>
            <p:ph type="body" orient="vert" idx="1"/>
          </p:nvPr>
        </p:nvSpPr>
        <p:spPr>
          <a:xfrm>
            <a:off x="628650" y="365125"/>
            <a:ext cx="57626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3377201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ítulo y texto e imágenes prediseñadas">
    <p:spTree>
      <p:nvGrpSpPr>
        <p:cNvPr id="1" name=""/>
        <p:cNvGrpSpPr/>
        <p:nvPr/>
      </p:nvGrpSpPr>
      <p:grpSpPr>
        <a:xfrm>
          <a:off x="0" y="0"/>
          <a:ext cx="0" cy="0"/>
          <a:chOff x="0" y="0"/>
          <a:chExt cx="0" cy="0"/>
        </a:xfrm>
      </p:grpSpPr>
      <p:sp>
        <p:nvSpPr>
          <p:cNvPr id="2" name="1 Título"/>
          <p:cNvSpPr>
            <a:spLocks noGrp="1"/>
          </p:cNvSpPr>
          <p:nvPr>
            <p:ph type="title"/>
          </p:nvPr>
        </p:nvSpPr>
        <p:spPr>
          <a:xfrm>
            <a:off x="654844" y="128736"/>
            <a:ext cx="7772400" cy="982800"/>
          </a:xfrm>
        </p:spPr>
        <p:txBody>
          <a:bodyPr anchor="ctr">
            <a:noAutofit/>
          </a:bodyPr>
          <a:lstStyle>
            <a:lvl1pPr>
              <a:lnSpc>
                <a:spcPct val="100000"/>
              </a:lnSpc>
              <a:defRPr sz="3600" b="0" i="0">
                <a:latin typeface="Bebas Neue" panose="020B0606020202050201" pitchFamily="34" charset="0"/>
              </a:defRPr>
            </a:lvl1pPr>
          </a:lstStyle>
          <a:p>
            <a:r>
              <a:rPr lang="es-ES" dirty="0"/>
              <a:t>Haga clic para modificar el estilo de título del patrón</a:t>
            </a:r>
            <a:endParaRPr lang="es-CO" dirty="0"/>
          </a:p>
        </p:txBody>
      </p:sp>
      <p:sp>
        <p:nvSpPr>
          <p:cNvPr id="3" name="2 Marcador de texto"/>
          <p:cNvSpPr>
            <a:spLocks noGrp="1"/>
          </p:cNvSpPr>
          <p:nvPr>
            <p:ph type="body" sz="half" idx="1"/>
          </p:nvPr>
        </p:nvSpPr>
        <p:spPr>
          <a:xfrm>
            <a:off x="685800" y="1268760"/>
            <a:ext cx="3810000" cy="482724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imágenes prediseñadas"/>
          <p:cNvSpPr>
            <a:spLocks noGrp="1"/>
          </p:cNvSpPr>
          <p:nvPr>
            <p:ph type="clipArt" sz="half" idx="2"/>
          </p:nvPr>
        </p:nvSpPr>
        <p:spPr>
          <a:xfrm>
            <a:off x="4648200" y="1268760"/>
            <a:ext cx="3810000" cy="4827240"/>
          </a:xfrm>
        </p:spPr>
        <p:txBody>
          <a:bodyPr rtlCol="0">
            <a:normAutofit/>
          </a:bodyPr>
          <a:lstStyle/>
          <a:p>
            <a:pPr lvl="0"/>
            <a:endParaRPr lang="es-CO" noProof="0"/>
          </a:p>
        </p:txBody>
      </p:sp>
      <p:cxnSp>
        <p:nvCxnSpPr>
          <p:cNvPr id="11" name="Conector recto 10"/>
          <p:cNvCxnSpPr/>
          <p:nvPr userDrawn="1"/>
        </p:nvCxnSpPr>
        <p:spPr>
          <a:xfrm>
            <a:off x="628650" y="1111536"/>
            <a:ext cx="7886700" cy="0"/>
          </a:xfrm>
          <a:prstGeom prst="line">
            <a:avLst/>
          </a:prstGeom>
          <a:ln w="19050" cap="flat" cmpd="sng" algn="ctr">
            <a:solidFill>
              <a:schemeClr val="bg1">
                <a:lumMod val="8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4083925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628650" y="116633"/>
            <a:ext cx="7886700" cy="983443"/>
          </a:xfrm>
        </p:spPr>
        <p:txBody>
          <a:bodyPr anchor="ctr">
            <a:normAutofit/>
          </a:bodyPr>
          <a:lstStyle>
            <a:lvl1pPr algn="ctr">
              <a:lnSpc>
                <a:spcPct val="100000"/>
              </a:lnSpc>
              <a:defRPr sz="3600"/>
            </a:lvl1pPr>
          </a:lstStyle>
          <a:p>
            <a:r>
              <a:rPr lang="es-ES" dirty="0"/>
              <a:t>TÍTULO DE LA DIAPOSITIVA</a:t>
            </a:r>
          </a:p>
        </p:txBody>
      </p:sp>
      <p:sp>
        <p:nvSpPr>
          <p:cNvPr id="3" name="Marcador de contenido 2"/>
          <p:cNvSpPr>
            <a:spLocks noGrp="1"/>
          </p:cNvSpPr>
          <p:nvPr>
            <p:ph idx="1"/>
          </p:nvPr>
        </p:nvSpPr>
        <p:spPr>
          <a:xfrm>
            <a:off x="628650" y="1162338"/>
            <a:ext cx="7886700" cy="5014625"/>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cxnSp>
        <p:nvCxnSpPr>
          <p:cNvPr id="7" name="Conector recto 6"/>
          <p:cNvCxnSpPr/>
          <p:nvPr userDrawn="1"/>
        </p:nvCxnSpPr>
        <p:spPr>
          <a:xfrm>
            <a:off x="628650" y="1111536"/>
            <a:ext cx="7886700" cy="0"/>
          </a:xfrm>
          <a:prstGeom prst="line">
            <a:avLst/>
          </a:prstGeom>
          <a:ln w="19050" cap="flat" cmpd="sng" algn="ctr">
            <a:solidFill>
              <a:schemeClr val="bg1">
                <a:lumMod val="8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1659539211"/>
      </p:ext>
    </p:extLst>
  </p:cSld>
  <p:clrMapOvr>
    <a:masterClrMapping/>
  </p:clrMapOvr>
  <p:extLst mod="1">
    <p:ext uri="{DCECCB84-F9BA-43D5-87BE-67443E8EF086}">
      <p15:sldGuideLst xmlns:p15="http://schemas.microsoft.com/office/powerpoint/2012/main">
        <p15:guide id="1"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Tipo 1">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9144000" cy="3861048"/>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hasCustomPrompt="1"/>
          </p:nvPr>
        </p:nvSpPr>
        <p:spPr>
          <a:xfrm>
            <a:off x="535782" y="4581128"/>
            <a:ext cx="8341022" cy="2016224"/>
          </a:xfrm>
        </p:spPr>
        <p:txBody>
          <a:bodyPr anchor="t">
            <a:normAutofit/>
          </a:bodyPr>
          <a:lstStyle>
            <a:lvl1pPr algn="l">
              <a:defRPr sz="4000" b="0" i="0">
                <a:solidFill>
                  <a:schemeClr val="tx1">
                    <a:lumMod val="75000"/>
                    <a:lumOff val="25000"/>
                  </a:schemeClr>
                </a:solidFill>
                <a:latin typeface="Bebas Neue" panose="020B0606020202050201" pitchFamily="34" charset="0"/>
              </a:defRPr>
            </a:lvl1pPr>
          </a:lstStyle>
          <a:p>
            <a:r>
              <a:rPr lang="es-ES" dirty="0"/>
              <a:t>COLOCAR AQUÍ EL TITULO DE LA SECCIÓN</a:t>
            </a:r>
          </a:p>
        </p:txBody>
      </p:sp>
      <p:sp>
        <p:nvSpPr>
          <p:cNvPr id="3" name="Marcador de texto 2"/>
          <p:cNvSpPr>
            <a:spLocks noGrp="1"/>
          </p:cNvSpPr>
          <p:nvPr>
            <p:ph type="body" idx="1" hasCustomPrompt="1"/>
          </p:nvPr>
        </p:nvSpPr>
        <p:spPr>
          <a:xfrm>
            <a:off x="535782" y="4016506"/>
            <a:ext cx="8344791" cy="531377"/>
          </a:xfrm>
        </p:spPr>
        <p:txBody>
          <a:bodyPr anchor="b">
            <a:normAutofit/>
          </a:bodyPr>
          <a:lstStyle>
            <a:lvl1pPr marL="0" indent="0">
              <a:buNone/>
              <a:defRPr sz="20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Colocar aquí descripción o comentario de la sección</a:t>
            </a:r>
          </a:p>
        </p:txBody>
      </p:sp>
      <p:pic>
        <p:nvPicPr>
          <p:cNvPr id="15" name="Imagen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17546" y="189902"/>
            <a:ext cx="4177492" cy="3481244"/>
          </a:xfrm>
          <a:prstGeom prst="rect">
            <a:avLst/>
          </a:prstGeom>
        </p:spPr>
      </p:pic>
    </p:spTree>
    <p:extLst>
      <p:ext uri="{BB962C8B-B14F-4D97-AF65-F5344CB8AC3E}">
        <p14:creationId xmlns:p14="http://schemas.microsoft.com/office/powerpoint/2010/main" val="2405747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Tipo 2">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7380312" cy="6858000"/>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hasCustomPrompt="1"/>
          </p:nvPr>
        </p:nvSpPr>
        <p:spPr>
          <a:xfrm>
            <a:off x="614374" y="868363"/>
            <a:ext cx="6477906" cy="2852737"/>
          </a:xfrm>
        </p:spPr>
        <p:txBody>
          <a:bodyPr anchor="b"/>
          <a:lstStyle>
            <a:lvl1pPr algn="l">
              <a:defRPr sz="6000" b="0" i="0">
                <a:solidFill>
                  <a:schemeClr val="bg1"/>
                </a:solidFill>
                <a:effectLst/>
                <a:latin typeface="Bebas Neue" panose="020B0606020202050201" pitchFamily="34" charset="0"/>
              </a:defRPr>
            </a:lvl1pPr>
          </a:lstStyle>
          <a:p>
            <a:r>
              <a:rPr lang="es-ES" dirty="0"/>
              <a:t>COLOCAR AQUÍ EL TITULO DE LA SECCIÓN</a:t>
            </a:r>
          </a:p>
        </p:txBody>
      </p:sp>
      <p:sp>
        <p:nvSpPr>
          <p:cNvPr id="3" name="Marcador de texto 2"/>
          <p:cNvSpPr>
            <a:spLocks noGrp="1"/>
          </p:cNvSpPr>
          <p:nvPr>
            <p:ph type="body" idx="1" hasCustomPrompt="1"/>
          </p:nvPr>
        </p:nvSpPr>
        <p:spPr>
          <a:xfrm>
            <a:off x="795200" y="3752851"/>
            <a:ext cx="6297080" cy="2368550"/>
          </a:xfrm>
        </p:spPr>
        <p:txBody>
          <a:bodyPr/>
          <a:lstStyle>
            <a:lvl1pPr marL="0" indent="0">
              <a:buNone/>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Colocar aquí los ítems a presentar en esta sección</a:t>
            </a:r>
          </a:p>
        </p:txBody>
      </p:sp>
      <p:sp>
        <p:nvSpPr>
          <p:cNvPr id="10" name="Rectángulo 9"/>
          <p:cNvSpPr/>
          <p:nvPr userDrawn="1"/>
        </p:nvSpPr>
        <p:spPr>
          <a:xfrm flipH="1">
            <a:off x="758795" y="3760172"/>
            <a:ext cx="72000" cy="23688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72672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628650" y="1304741"/>
            <a:ext cx="3867150" cy="4872221"/>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48200" y="1304741"/>
            <a:ext cx="3867150" cy="4872222"/>
          </a:xfrm>
        </p:spPr>
        <p:txBody>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cxnSp>
        <p:nvCxnSpPr>
          <p:cNvPr id="9" name="Conector recto 8"/>
          <p:cNvCxnSpPr/>
          <p:nvPr userDrawn="1"/>
        </p:nvCxnSpPr>
        <p:spPr>
          <a:xfrm>
            <a:off x="628650" y="1124744"/>
            <a:ext cx="7886700" cy="0"/>
          </a:xfrm>
          <a:prstGeom prst="line">
            <a:avLst/>
          </a:prstGeom>
          <a:ln w="19050" cap="flat" cmpd="sng" algn="ctr">
            <a:solidFill>
              <a:schemeClr val="bg1">
                <a:lumMod val="8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1" name="Marcador de pie de página 10"/>
          <p:cNvSpPr>
            <a:spLocks noGrp="1"/>
          </p:cNvSpPr>
          <p:nvPr>
            <p:ph type="ftr" sz="quarter" idx="11"/>
          </p:nvPr>
        </p:nvSpPr>
        <p:spPr/>
        <p:txBody>
          <a:bodyPr/>
          <a:lstStyle/>
          <a:p>
            <a:endParaRPr lang="es-ES" dirty="0"/>
          </a:p>
        </p:txBody>
      </p:sp>
      <p:sp>
        <p:nvSpPr>
          <p:cNvPr id="12" name="Marcador de número de diapositiva 11"/>
          <p:cNvSpPr>
            <a:spLocks noGrp="1"/>
          </p:cNvSpPr>
          <p:nvPr>
            <p:ph type="sldNum" sz="quarter" idx="12"/>
          </p:nvPr>
        </p:nvSpPr>
        <p:spPr/>
        <p:txBody>
          <a:bodyPr/>
          <a:lstStyle/>
          <a:p>
            <a:fld id="{A0D7ED8E-E8F2-40C2-AF71-A534DDE5582E}" type="slidenum">
              <a:rPr lang="es-CO" smtClean="0"/>
              <a:pPr/>
              <a:t>‹Nº›</a:t>
            </a:fld>
            <a:endParaRPr lang="es-CO" dirty="0"/>
          </a:p>
        </p:txBody>
      </p:sp>
      <p:sp>
        <p:nvSpPr>
          <p:cNvPr id="14" name="Título 13"/>
          <p:cNvSpPr>
            <a:spLocks noGrp="1"/>
          </p:cNvSpPr>
          <p:nvPr>
            <p:ph type="title"/>
          </p:nvPr>
        </p:nvSpPr>
        <p:spPr>
          <a:xfrm>
            <a:off x="628650" y="123824"/>
            <a:ext cx="7886700" cy="982800"/>
          </a:xfrm>
        </p:spPr>
        <p:txBody>
          <a:bodyPr anchor="ctr" anchorCtr="0">
            <a:noAutofit/>
          </a:bodyPr>
          <a:lstStyle>
            <a:lvl1pPr>
              <a:lnSpc>
                <a:spcPct val="100000"/>
              </a:lnSpc>
              <a:defRPr sz="3600" b="0" i="0">
                <a:latin typeface="Bebas Neue" panose="020B0606020202050201"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1562965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Marcador de texto 2"/>
          <p:cNvSpPr>
            <a:spLocks noGrp="1"/>
          </p:cNvSpPr>
          <p:nvPr>
            <p:ph type="body" idx="1"/>
          </p:nvPr>
        </p:nvSpPr>
        <p:spPr>
          <a:xfrm>
            <a:off x="630238" y="1243818"/>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630238" y="2067730"/>
            <a:ext cx="3868737" cy="412193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243818"/>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4629150" y="2067730"/>
            <a:ext cx="3887788" cy="412193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cxnSp>
        <p:nvCxnSpPr>
          <p:cNvPr id="11" name="Conector recto 10"/>
          <p:cNvCxnSpPr>
            <a:cxnSpLocks/>
          </p:cNvCxnSpPr>
          <p:nvPr userDrawn="1"/>
        </p:nvCxnSpPr>
        <p:spPr>
          <a:xfrm flipH="1" flipV="1">
            <a:off x="8516938" y="1268760"/>
            <a:ext cx="15502" cy="4920904"/>
          </a:xfrm>
          <a:prstGeom prst="line">
            <a:avLst/>
          </a:prstGeom>
          <a:ln w="19050" cap="flat" cmpd="sng" algn="ctr">
            <a:solidFill>
              <a:schemeClr val="bg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Título 11"/>
          <p:cNvSpPr>
            <a:spLocks noGrp="1"/>
          </p:cNvSpPr>
          <p:nvPr>
            <p:ph type="title"/>
          </p:nvPr>
        </p:nvSpPr>
        <p:spPr>
          <a:xfrm>
            <a:off x="630238" y="93327"/>
            <a:ext cx="7886700" cy="982800"/>
          </a:xfrm>
        </p:spPr>
        <p:txBody>
          <a:bodyPr anchor="ctr">
            <a:noAutofit/>
          </a:bodyPr>
          <a:lstStyle>
            <a:lvl1pPr>
              <a:lnSpc>
                <a:spcPct val="100000"/>
              </a:lnSpc>
              <a:defRPr sz="3600" b="0" i="0">
                <a:latin typeface="Bebas Neue" panose="020B0606020202050201" pitchFamily="34" charset="0"/>
              </a:defRPr>
            </a:lvl1pPr>
          </a:lstStyle>
          <a:p>
            <a:r>
              <a:rPr lang="es-ES" dirty="0"/>
              <a:t>Haga clic para modificar el estilo de título del patrón</a:t>
            </a:r>
            <a:endParaRPr lang="es-CO" dirty="0"/>
          </a:p>
        </p:txBody>
      </p:sp>
      <p:sp>
        <p:nvSpPr>
          <p:cNvPr id="7" name="Marcador de pie de página 6"/>
          <p:cNvSpPr>
            <a:spLocks noGrp="1"/>
          </p:cNvSpPr>
          <p:nvPr>
            <p:ph type="ftr" sz="quarter" idx="11"/>
          </p:nvPr>
        </p:nvSpPr>
        <p:spPr/>
        <p:txBody>
          <a:bodyPr/>
          <a:lstStyle/>
          <a:p>
            <a:endParaRPr lang="es-ES" dirty="0"/>
          </a:p>
        </p:txBody>
      </p:sp>
      <p:sp>
        <p:nvSpPr>
          <p:cNvPr id="8" name="Marcador de número de diapositiva 7"/>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2784807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Tabla de conteni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7380312" cy="6858000"/>
          </a:xfrm>
          <a:prstGeom prst="rect">
            <a:avLst/>
          </a:prstGeom>
          <a:effectLst>
            <a:outerShdw blurRad="50800" dist="38100" dir="2700000" algn="tl" rotWithShape="0">
              <a:prstClr val="black">
                <a:alpha val="40000"/>
              </a:prstClr>
            </a:outerShdw>
          </a:effectLst>
        </p:spPr>
      </p:pic>
      <p:sp>
        <p:nvSpPr>
          <p:cNvPr id="2" name="Título 1"/>
          <p:cNvSpPr>
            <a:spLocks noGrp="1"/>
          </p:cNvSpPr>
          <p:nvPr>
            <p:ph type="title" hasCustomPrompt="1"/>
          </p:nvPr>
        </p:nvSpPr>
        <p:spPr>
          <a:xfrm>
            <a:off x="614374" y="868363"/>
            <a:ext cx="6477906" cy="904453"/>
          </a:xfrm>
        </p:spPr>
        <p:txBody>
          <a:bodyPr anchor="t"/>
          <a:lstStyle>
            <a:lvl1pPr algn="l">
              <a:defRPr sz="6000" b="0" i="0">
                <a:solidFill>
                  <a:schemeClr val="bg1"/>
                </a:solidFill>
                <a:effectLst/>
                <a:latin typeface="Bebas Neue" panose="020B0606020202050201" pitchFamily="34" charset="0"/>
              </a:defRPr>
            </a:lvl1pPr>
          </a:lstStyle>
          <a:p>
            <a:r>
              <a:rPr lang="es-CO" dirty="0"/>
              <a:t>Coloca aquí el titulo</a:t>
            </a:r>
            <a:endParaRPr lang="es-ES" dirty="0"/>
          </a:p>
        </p:txBody>
      </p:sp>
      <p:sp>
        <p:nvSpPr>
          <p:cNvPr id="3" name="Marcador de texto 2"/>
          <p:cNvSpPr>
            <a:spLocks noGrp="1"/>
          </p:cNvSpPr>
          <p:nvPr>
            <p:ph type="body" idx="1" hasCustomPrompt="1"/>
          </p:nvPr>
        </p:nvSpPr>
        <p:spPr>
          <a:xfrm>
            <a:off x="795200" y="1844824"/>
            <a:ext cx="6297080" cy="4276577"/>
          </a:xfrm>
          <a:noFill/>
          <a:effectLst/>
        </p:spPr>
        <p:txBody>
          <a:bodyPr/>
          <a:lstStyle>
            <a:lvl1pPr marL="342900" indent="-342900">
              <a:buFont typeface="Arial" panose="020B0604020202020204" pitchFamily="34" charset="0"/>
              <a:buChar char="•"/>
              <a:defRPr sz="240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Colocar aquí los ítems a presentar</a:t>
            </a:r>
          </a:p>
        </p:txBody>
      </p:sp>
      <p:sp>
        <p:nvSpPr>
          <p:cNvPr id="10" name="Rectángulo 9"/>
          <p:cNvSpPr/>
          <p:nvPr userDrawn="1"/>
        </p:nvSpPr>
        <p:spPr>
          <a:xfrm flipH="1">
            <a:off x="781865" y="1844823"/>
            <a:ext cx="45719" cy="4276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510396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611560" y="116632"/>
            <a:ext cx="7886700" cy="982800"/>
          </a:xfrm>
        </p:spPr>
        <p:txBody>
          <a:bodyPr anchor="ctr">
            <a:noAutofit/>
          </a:bodyPr>
          <a:lstStyle>
            <a:lvl1pPr>
              <a:lnSpc>
                <a:spcPct val="100000"/>
              </a:lnSpc>
              <a:defRPr sz="3600" b="0" i="0">
                <a:latin typeface="Bebas Neue" panose="020B0606020202050201" pitchFamily="34" charset="0"/>
              </a:defRPr>
            </a:lvl1pPr>
          </a:lstStyle>
          <a:p>
            <a:r>
              <a:rPr lang="es-ES"/>
              <a:t>Haga clic para modificar el estilo de título del patrón</a:t>
            </a:r>
          </a:p>
        </p:txBody>
      </p:sp>
      <p:cxnSp>
        <p:nvCxnSpPr>
          <p:cNvPr id="9" name="Conector recto 8"/>
          <p:cNvCxnSpPr/>
          <p:nvPr userDrawn="1"/>
        </p:nvCxnSpPr>
        <p:spPr>
          <a:xfrm>
            <a:off x="628650" y="1111536"/>
            <a:ext cx="7886700" cy="0"/>
          </a:xfrm>
          <a:prstGeom prst="line">
            <a:avLst/>
          </a:prstGeom>
          <a:ln w="19050" cap="flat" cmpd="sng" algn="ctr">
            <a:solidFill>
              <a:schemeClr val="bg1">
                <a:lumMod val="85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331202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A0D7ED8E-E8F2-40C2-AF71-A534DDE5582E}" type="slidenum">
              <a:rPr lang="es-CO" smtClean="0"/>
              <a:pPr/>
              <a:t>‹Nº›</a:t>
            </a:fld>
            <a:endParaRPr lang="es-CO" dirty="0"/>
          </a:p>
        </p:txBody>
      </p:sp>
    </p:spTree>
    <p:extLst>
      <p:ext uri="{BB962C8B-B14F-4D97-AF65-F5344CB8AC3E}">
        <p14:creationId xmlns:p14="http://schemas.microsoft.com/office/powerpoint/2010/main" val="50453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ángulo 10"/>
          <p:cNvSpPr/>
          <p:nvPr userDrawn="1"/>
        </p:nvSpPr>
        <p:spPr>
          <a:xfrm>
            <a:off x="0" y="6361583"/>
            <a:ext cx="9144000" cy="510065"/>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effectLst>
                <a:outerShdw blurRad="38100" dist="38100" dir="2700000" algn="tl">
                  <a:srgbClr val="000000">
                    <a:alpha val="43137"/>
                  </a:srgbClr>
                </a:outerShdw>
              </a:effectLst>
            </a:endParaRPr>
          </a:p>
        </p:txBody>
      </p:sp>
      <p:sp>
        <p:nvSpPr>
          <p:cNvPr id="2" name="Marcador de título 1"/>
          <p:cNvSpPr>
            <a:spLocks noGrp="1"/>
          </p:cNvSpPr>
          <p:nvPr userDrawn="1">
            <p:ph type="title"/>
          </p:nvPr>
        </p:nvSpPr>
        <p:spPr>
          <a:xfrm>
            <a:off x="628650" y="365125"/>
            <a:ext cx="7886700" cy="903635"/>
          </a:xfrm>
          <a:prstGeom prst="rect">
            <a:avLst/>
          </a:prstGeom>
        </p:spPr>
        <p:txBody>
          <a:bodyPr vert="horz" lIns="91440" tIns="45720" rIns="91440" bIns="45720" rtlCol="0" anchor="ctr">
            <a:normAutofit/>
          </a:bodyPr>
          <a:lstStyle/>
          <a:p>
            <a:r>
              <a:rPr lang="es-CO" dirty="0"/>
              <a:t>TÍTULO</a:t>
            </a:r>
            <a:r>
              <a:rPr lang="es-ES" dirty="0"/>
              <a:t> DE LA DIAPOSITIVA</a:t>
            </a:r>
          </a:p>
        </p:txBody>
      </p:sp>
      <p:sp>
        <p:nvSpPr>
          <p:cNvPr id="3" name="Marcador de texto 2"/>
          <p:cNvSpPr>
            <a:spLocks noGrp="1"/>
          </p:cNvSpPr>
          <p:nvPr userDrawn="1">
            <p:ph type="body" idx="1"/>
          </p:nvPr>
        </p:nvSpPr>
        <p:spPr>
          <a:xfrm>
            <a:off x="628650" y="1333124"/>
            <a:ext cx="7886700" cy="4843840"/>
          </a:xfrm>
          <a:prstGeom prst="rect">
            <a:avLst/>
          </a:prstGeom>
        </p:spPr>
        <p:txBody>
          <a:bodyPr vert="horz" lIns="91440" tIns="45720" rIns="91440" bIns="45720" rtlCol="0">
            <a:normAutofit/>
          </a:body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9" name="Marcador de fecha 3"/>
          <p:cNvSpPr txBox="1">
            <a:spLocks/>
          </p:cNvSpPr>
          <p:nvPr userDrawn="1"/>
        </p:nvSpPr>
        <p:spPr>
          <a:xfrm>
            <a:off x="8152571" y="6659721"/>
            <a:ext cx="964800" cy="188640"/>
          </a:xfrm>
          <a:prstGeom prst="rect">
            <a:avLst/>
          </a:prstGeom>
          <a:noFill/>
        </p:spPr>
        <p:txBody>
          <a:bodyPr anchor="ct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a:fld id="{7B8F00C3-1F22-4CE4-A78E-AEBECB6BF7BC}" type="datetime1">
              <a:rPr lang="es-ES" sz="1200" b="0" i="0" smtClean="0">
                <a:solidFill>
                  <a:schemeClr val="bg1"/>
                </a:solidFill>
                <a:effectLst/>
                <a:latin typeface="Bebas Neue Regular" panose="00000500000000000000" pitchFamily="50" charset="0"/>
              </a:rPr>
              <a:pPr algn="ctr"/>
              <a:t>22/05/2020</a:t>
            </a:fld>
            <a:endParaRPr lang="es-ES" sz="1200" b="0" i="0" dirty="0">
              <a:solidFill>
                <a:schemeClr val="bg1"/>
              </a:solidFill>
              <a:effectLst/>
              <a:latin typeface="Bebas Neue Regular" panose="00000500000000000000" pitchFamily="50" charset="0"/>
            </a:endParaRPr>
          </a:p>
        </p:txBody>
      </p:sp>
      <p:sp>
        <p:nvSpPr>
          <p:cNvPr id="10" name="Marcador de pie de página 4"/>
          <p:cNvSpPr>
            <a:spLocks noGrp="1"/>
          </p:cNvSpPr>
          <p:nvPr>
            <p:ph type="ftr" sz="quarter" idx="11"/>
          </p:nvPr>
        </p:nvSpPr>
        <p:spPr>
          <a:xfrm>
            <a:off x="4373197" y="6372324"/>
            <a:ext cx="3748211" cy="480263"/>
          </a:xfrm>
          <a:prstGeom prst="rect">
            <a:avLst/>
          </a:prstGeom>
        </p:spPr>
        <p:txBody>
          <a:bodyPr anchor="ctr"/>
          <a:lstStyle>
            <a:lvl1pPr algn="r">
              <a:defRPr sz="1300" b="0" i="0">
                <a:solidFill>
                  <a:schemeClr val="bg1"/>
                </a:solidFill>
                <a:effectLst/>
                <a:latin typeface="Bebas Neue Regular" panose="00000500000000000000" pitchFamily="50" charset="0"/>
              </a:defRPr>
            </a:lvl1pPr>
          </a:lstStyle>
          <a:p>
            <a:endParaRPr lang="es-ES" dirty="0"/>
          </a:p>
        </p:txBody>
      </p:sp>
      <p:sp>
        <p:nvSpPr>
          <p:cNvPr id="12" name="Marcador de número de diapositiva 5"/>
          <p:cNvSpPr>
            <a:spLocks noGrp="1"/>
          </p:cNvSpPr>
          <p:nvPr>
            <p:ph type="sldNum" sz="quarter" idx="12"/>
          </p:nvPr>
        </p:nvSpPr>
        <p:spPr>
          <a:xfrm>
            <a:off x="8172400" y="6358899"/>
            <a:ext cx="963947" cy="277535"/>
          </a:xfrm>
          <a:prstGeom prst="rect">
            <a:avLst/>
          </a:prstGeom>
          <a:noFill/>
        </p:spPr>
        <p:txBody>
          <a:bodyPr anchor="ctr"/>
          <a:lstStyle>
            <a:lvl1pPr algn="ctr">
              <a:defRPr sz="1200" b="0" i="0">
                <a:solidFill>
                  <a:schemeClr val="bg1"/>
                </a:solidFill>
                <a:effectLst/>
                <a:latin typeface="Bebas Neue Regular" panose="00000500000000000000" pitchFamily="50" charset="0"/>
              </a:defRPr>
            </a:lvl1pPr>
          </a:lstStyle>
          <a:p>
            <a:fld id="{A0D7ED8E-E8F2-40C2-AF71-A534DDE5582E}" type="slidenum">
              <a:rPr lang="es-CO" smtClean="0"/>
              <a:pPr/>
              <a:t>‹Nº›</a:t>
            </a:fld>
            <a:endParaRPr lang="es-CO" dirty="0"/>
          </a:p>
        </p:txBody>
      </p:sp>
      <p:pic>
        <p:nvPicPr>
          <p:cNvPr id="6" name="Imagen 5">
            <a:extLst>
              <a:ext uri="{FF2B5EF4-FFF2-40B4-BE49-F238E27FC236}">
                <a16:creationId xmlns="" xmlns:a16="http://schemas.microsoft.com/office/drawing/2014/main" id="{211ECAD4-1292-4E06-96E3-A5E27594CA9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46250" y="6330600"/>
            <a:ext cx="3676420" cy="554784"/>
          </a:xfrm>
          <a:prstGeom prst="rect">
            <a:avLst/>
          </a:prstGeom>
        </p:spPr>
      </p:pic>
    </p:spTree>
    <p:extLst>
      <p:ext uri="{BB962C8B-B14F-4D97-AF65-F5344CB8AC3E}">
        <p14:creationId xmlns:p14="http://schemas.microsoft.com/office/powerpoint/2010/main" val="33506158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3" r:id="rId4"/>
    <p:sldLayoutId id="2147483665" r:id="rId5"/>
    <p:sldLayoutId id="2147483666" r:id="rId6"/>
    <p:sldLayoutId id="2147483674" r:id="rId7"/>
    <p:sldLayoutId id="2147483667" r:id="rId8"/>
    <p:sldLayoutId id="2147483668" r:id="rId9"/>
    <p:sldLayoutId id="2147483669" r:id="rId10"/>
    <p:sldLayoutId id="2147483670" r:id="rId11"/>
    <p:sldLayoutId id="2147483671" r:id="rId12"/>
    <p:sldLayoutId id="2147483672" r:id="rId13"/>
    <p:sldLayoutId id="2147483679" r:id="rId14"/>
  </p:sldLayoutIdLst>
  <p:hf hdr="0"/>
  <p:txStyles>
    <p:titleStyle>
      <a:lvl1pPr algn="l" defTabSz="914400" rtl="0" eaLnBrk="1" latinLnBrk="0" hangingPunct="1">
        <a:lnSpc>
          <a:spcPts val="5400"/>
        </a:lnSpc>
        <a:spcBef>
          <a:spcPct val="0"/>
        </a:spcBef>
        <a:buNone/>
        <a:defRPr sz="4400" b="0" kern="1200">
          <a:solidFill>
            <a:schemeClr val="accent2"/>
          </a:solidFill>
          <a:effectLst/>
          <a:latin typeface="Bebas Neue"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608" y="3816424"/>
            <a:ext cx="7704856" cy="2852936"/>
          </a:xfrm>
        </p:spPr>
        <p:txBody>
          <a:bodyPr>
            <a:noAutofit/>
          </a:bodyPr>
          <a:lstStyle/>
          <a:p>
            <a:pPr>
              <a:lnSpc>
                <a:spcPct val="100000"/>
              </a:lnSpc>
            </a:pPr>
            <a:r>
              <a:rPr lang="es-ES" sz="2000" dirty="0" smtClean="0"/>
              <a:t/>
            </a:r>
            <a:br>
              <a:rPr lang="es-ES" sz="2000" dirty="0" smtClean="0"/>
            </a:br>
            <a:r>
              <a:rPr lang="es-ES" sz="2800" dirty="0" smtClean="0">
                <a:solidFill>
                  <a:schemeClr val="tx1">
                    <a:lumMod val="75000"/>
                  </a:schemeClr>
                </a:solidFill>
              </a:rPr>
              <a:t>Seminario de investigación v semestre</a:t>
            </a:r>
            <a:br>
              <a:rPr lang="es-ES" sz="2800" dirty="0" smtClean="0">
                <a:solidFill>
                  <a:schemeClr val="tx1">
                    <a:lumMod val="75000"/>
                  </a:schemeClr>
                </a:solidFill>
              </a:rPr>
            </a:br>
            <a:r>
              <a:rPr lang="es-ES" sz="2800" dirty="0" smtClean="0">
                <a:solidFill>
                  <a:schemeClr val="tx1">
                    <a:lumMod val="75000"/>
                  </a:schemeClr>
                </a:solidFill>
              </a:rPr>
              <a:t/>
            </a:r>
            <a:br>
              <a:rPr lang="es-ES" sz="2800" dirty="0" smtClean="0">
                <a:solidFill>
                  <a:schemeClr val="tx1">
                    <a:lumMod val="75000"/>
                  </a:schemeClr>
                </a:solidFill>
              </a:rPr>
            </a:br>
            <a:r>
              <a:rPr lang="es-ES" sz="2800" dirty="0" err="1" smtClean="0">
                <a:solidFill>
                  <a:schemeClr val="tx1">
                    <a:lumMod val="75000"/>
                  </a:schemeClr>
                </a:solidFill>
              </a:rPr>
              <a:t>exPonentes</a:t>
            </a:r>
            <a:r>
              <a:rPr lang="es-ES" sz="2800" dirty="0" smtClean="0">
                <a:solidFill>
                  <a:schemeClr val="tx1">
                    <a:lumMod val="75000"/>
                  </a:schemeClr>
                </a:solidFill>
              </a:rPr>
              <a:t>: </a:t>
            </a:r>
            <a:r>
              <a:rPr lang="es-ES" sz="2800" dirty="0" err="1" smtClean="0">
                <a:solidFill>
                  <a:schemeClr val="tx1">
                    <a:lumMod val="75000"/>
                  </a:schemeClr>
                </a:solidFill>
              </a:rPr>
              <a:t>Massiel</a:t>
            </a:r>
            <a:r>
              <a:rPr lang="es-ES" sz="2800" dirty="0" smtClean="0">
                <a:solidFill>
                  <a:schemeClr val="tx1">
                    <a:lumMod val="75000"/>
                  </a:schemeClr>
                </a:solidFill>
              </a:rPr>
              <a:t> </a:t>
            </a:r>
            <a:r>
              <a:rPr lang="es-ES" sz="2800" dirty="0" err="1" smtClean="0">
                <a:solidFill>
                  <a:schemeClr val="tx1">
                    <a:lumMod val="75000"/>
                  </a:schemeClr>
                </a:solidFill>
              </a:rPr>
              <a:t>revolledo</a:t>
            </a:r>
            <a:r>
              <a:rPr lang="es-ES" sz="2800" dirty="0" smtClean="0">
                <a:solidFill>
                  <a:schemeClr val="tx1">
                    <a:lumMod val="75000"/>
                  </a:schemeClr>
                </a:solidFill>
              </a:rPr>
              <a:t> chico – paula Camacho parra </a:t>
            </a:r>
            <a:br>
              <a:rPr lang="es-ES" sz="2800" dirty="0" smtClean="0">
                <a:solidFill>
                  <a:schemeClr val="tx1">
                    <a:lumMod val="75000"/>
                  </a:schemeClr>
                </a:solidFill>
              </a:rPr>
            </a:br>
            <a:r>
              <a:rPr lang="es-ES" sz="2800" dirty="0" smtClean="0">
                <a:solidFill>
                  <a:schemeClr val="tx1">
                    <a:lumMod val="75000"/>
                  </a:schemeClr>
                </a:solidFill>
              </a:rPr>
              <a:t/>
            </a:r>
            <a:br>
              <a:rPr lang="es-ES" sz="2800" dirty="0" smtClean="0">
                <a:solidFill>
                  <a:schemeClr val="tx1">
                    <a:lumMod val="75000"/>
                  </a:schemeClr>
                </a:solidFill>
              </a:rPr>
            </a:br>
            <a:r>
              <a:rPr lang="es-ES" sz="2800" dirty="0" smtClean="0">
                <a:solidFill>
                  <a:schemeClr val="tx1">
                    <a:lumMod val="75000"/>
                  </a:schemeClr>
                </a:solidFill>
              </a:rPr>
              <a:t>Docente coordinador: Oleg Vásquez Arrieta</a:t>
            </a:r>
            <a:r>
              <a:rPr lang="es-ES" sz="2000" dirty="0" smtClean="0"/>
              <a:t/>
            </a:r>
            <a:br>
              <a:rPr lang="es-ES" sz="2000" dirty="0" smtClean="0"/>
            </a:br>
            <a:r>
              <a:rPr lang="es-ES" sz="2000" dirty="0" smtClean="0"/>
              <a:t/>
            </a:r>
            <a:br>
              <a:rPr lang="es-ES" sz="2000" dirty="0" smtClean="0"/>
            </a:br>
            <a:r>
              <a:rPr lang="es-ES" sz="2000" dirty="0" smtClean="0"/>
              <a:t/>
            </a:r>
            <a:br>
              <a:rPr lang="es-ES" sz="2000" dirty="0" smtClean="0"/>
            </a:br>
            <a:endParaRPr lang="es-CO" sz="2000" dirty="0"/>
          </a:p>
        </p:txBody>
      </p:sp>
    </p:spTree>
    <p:extLst>
      <p:ext uri="{BB962C8B-B14F-4D97-AF65-F5344CB8AC3E}">
        <p14:creationId xmlns:p14="http://schemas.microsoft.com/office/powerpoint/2010/main" val="476130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referente conceptual</a:t>
            </a:r>
            <a:endParaRPr lang="es-CO" dirty="0"/>
          </a:p>
        </p:txBody>
      </p:sp>
      <p:sp>
        <p:nvSpPr>
          <p:cNvPr id="3" name="Marcador de contenido 2"/>
          <p:cNvSpPr>
            <a:spLocks noGrp="1"/>
          </p:cNvSpPr>
          <p:nvPr>
            <p:ph idx="1"/>
          </p:nvPr>
        </p:nvSpPr>
        <p:spPr>
          <a:ln>
            <a:solidFill>
              <a:schemeClr val="bg1"/>
            </a:solidFill>
          </a:ln>
        </p:spPr>
        <p:txBody>
          <a:bodyPr/>
          <a:lstStyle/>
          <a:p>
            <a:r>
              <a:rPr lang="es-CO" dirty="0" smtClean="0"/>
              <a:t>Proyecto de aula</a:t>
            </a:r>
          </a:p>
          <a:p>
            <a:pPr marL="0" indent="0">
              <a:buNone/>
            </a:pPr>
            <a:r>
              <a:rPr lang="es-ES" dirty="0" smtClean="0"/>
              <a:t>“Los </a:t>
            </a:r>
            <a:r>
              <a:rPr lang="es-ES" dirty="0"/>
              <a:t>Proyectos de Aula son una propuesta metodológica que permite incorporar los conocimientos de las unidades de aprendizaje en el ciclo escolar a la solución de un problema, el cual se aplica a través de todo el proceso de enseñanza-aprendizaje y estrategias didácticas que posibiliten a los estudiantes no solamente a adquirir la información necesaria, sino también a desarrollar habilidades y </a:t>
            </a:r>
            <a:r>
              <a:rPr lang="es-ES" dirty="0" smtClean="0"/>
              <a:t>actitudes” (</a:t>
            </a:r>
            <a:r>
              <a:rPr lang="es-ES" dirty="0" err="1" smtClean="0"/>
              <a:t>Guengue</a:t>
            </a:r>
            <a:r>
              <a:rPr lang="es-ES" dirty="0"/>
              <a:t>, </a:t>
            </a:r>
            <a:r>
              <a:rPr lang="es-ES" dirty="0" smtClean="0"/>
              <a:t> y otros,  2014, como es citado por </a:t>
            </a:r>
            <a:r>
              <a:rPr lang="es-ES" dirty="0" err="1" smtClean="0"/>
              <a:t>Rátiva</a:t>
            </a:r>
            <a:r>
              <a:rPr lang="es-ES" dirty="0" smtClean="0"/>
              <a:t> y Quintero, 2016). </a:t>
            </a:r>
            <a:endParaRPr lang="es-CO" dirty="0"/>
          </a:p>
          <a:p>
            <a:endParaRPr lang="es-CO" dirty="0" smtClean="0"/>
          </a:p>
          <a:p>
            <a:endParaRPr lang="es-CO" dirty="0"/>
          </a:p>
          <a:p>
            <a:pPr marL="0" indent="0">
              <a:buNone/>
            </a:pPr>
            <a:endParaRPr lang="es-CO" dirty="0" smtClean="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10</a:t>
            </a:fld>
            <a:endParaRPr lang="es-CO" dirty="0"/>
          </a:p>
        </p:txBody>
      </p:sp>
    </p:spTree>
    <p:extLst>
      <p:ext uri="{BB962C8B-B14F-4D97-AF65-F5344CB8AC3E}">
        <p14:creationId xmlns:p14="http://schemas.microsoft.com/office/powerpoint/2010/main" val="37256423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 referente conceptual: Práctica pedagógica (MEN)</a:t>
            </a:r>
            <a:endParaRPr lang="es-CO" dirty="0"/>
          </a:p>
        </p:txBody>
      </p:sp>
      <p:sp>
        <p:nvSpPr>
          <p:cNvPr id="3" name="Marcador de contenido 2"/>
          <p:cNvSpPr>
            <a:spLocks noGrp="1"/>
          </p:cNvSpPr>
          <p:nvPr>
            <p:ph idx="1"/>
          </p:nvPr>
        </p:nvSpPr>
        <p:spPr/>
        <p:txBody>
          <a:bodyPr>
            <a:normAutofit/>
          </a:bodyPr>
          <a:lstStyle/>
          <a:p>
            <a:r>
              <a:rPr lang="es-ES" dirty="0" smtClean="0"/>
              <a:t>Se </a:t>
            </a:r>
            <a:r>
              <a:rPr lang="es-ES" dirty="0"/>
              <a:t>entiende por </a:t>
            </a:r>
            <a:r>
              <a:rPr lang="es-ES" b="1" dirty="0"/>
              <a:t>práctica pedagógica </a:t>
            </a:r>
            <a:r>
              <a:rPr lang="es-ES" dirty="0"/>
              <a:t>el proceso </a:t>
            </a:r>
            <a:r>
              <a:rPr lang="es-ES" dirty="0" smtClean="0"/>
              <a:t>de formación</a:t>
            </a:r>
            <a:r>
              <a:rPr lang="es-ES" dirty="0"/>
              <a:t>, conceptualización, observación, transposición, interacción o </a:t>
            </a:r>
            <a:r>
              <a:rPr lang="es-ES" dirty="0" smtClean="0"/>
              <a:t>intervención, investigación</a:t>
            </a:r>
            <a:r>
              <a:rPr lang="es-ES" dirty="0"/>
              <a:t>, innovación y experimentación en escenarios escolares. </a:t>
            </a:r>
            <a:r>
              <a:rPr lang="es-ES" dirty="0" smtClean="0"/>
              <a:t>En </a:t>
            </a:r>
            <a:r>
              <a:rPr lang="es-ES" dirty="0"/>
              <a:t>ella </a:t>
            </a:r>
            <a:r>
              <a:rPr lang="es-ES" dirty="0" smtClean="0"/>
              <a:t>se reconocen </a:t>
            </a:r>
            <a:r>
              <a:rPr lang="es-ES" dirty="0"/>
              <a:t>la observación, </a:t>
            </a:r>
            <a:r>
              <a:rPr lang="es-ES" dirty="0">
                <a:solidFill>
                  <a:schemeClr val="tx1">
                    <a:lumMod val="75000"/>
                  </a:schemeClr>
                </a:solidFill>
              </a:rPr>
              <a:t>la inmersión y la investigación, como ejercicios </a:t>
            </a:r>
            <a:r>
              <a:rPr lang="es-ES" dirty="0"/>
              <a:t>a partir de </a:t>
            </a:r>
            <a:r>
              <a:rPr lang="es-ES" dirty="0" smtClean="0"/>
              <a:t>los cuales </a:t>
            </a:r>
            <a:r>
              <a:rPr lang="es-ES" dirty="0"/>
              <a:t>el futuro docente se apropia y comprende el sentido formativo de los </a:t>
            </a:r>
            <a:r>
              <a:rPr lang="es-ES" dirty="0" smtClean="0"/>
              <a:t>escenarios propios </a:t>
            </a:r>
            <a:r>
              <a:rPr lang="es-ES" dirty="0"/>
              <a:t>del desempeño profesional. </a:t>
            </a:r>
            <a:endParaRPr lang="es-ES" dirty="0" smtClean="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11</a:t>
            </a:fld>
            <a:endParaRPr lang="es-CO" dirty="0"/>
          </a:p>
        </p:txBody>
      </p:sp>
    </p:spTree>
    <p:extLst>
      <p:ext uri="{BB962C8B-B14F-4D97-AF65-F5344CB8AC3E}">
        <p14:creationId xmlns:p14="http://schemas.microsoft.com/office/powerpoint/2010/main" val="15552626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Referente teórico: Tipos de prácticas (MEN)</a:t>
            </a:r>
            <a:endParaRPr lang="es-CO"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093519268"/>
              </p:ext>
            </p:extLst>
          </p:nvPr>
        </p:nvGraphicFramePr>
        <p:xfrm>
          <a:off x="251520" y="1826488"/>
          <a:ext cx="8640962" cy="3474720"/>
        </p:xfrm>
        <a:graphic>
          <a:graphicData uri="http://schemas.openxmlformats.org/drawingml/2006/table">
            <a:tbl>
              <a:tblPr firstRow="1" bandRow="1">
                <a:tableStyleId>{FABFCF23-3B69-468F-B69F-88F6DE6A72F2}</a:tableStyleId>
              </a:tblPr>
              <a:tblGrid>
                <a:gridCol w="1795852"/>
                <a:gridCol w="2524628"/>
                <a:gridCol w="2160241"/>
                <a:gridCol w="2160241"/>
              </a:tblGrid>
              <a:tr h="370840">
                <a:tc>
                  <a:txBody>
                    <a:bodyPr/>
                    <a:lstStyle/>
                    <a:p>
                      <a:r>
                        <a:rPr lang="es-CO" dirty="0" smtClean="0"/>
                        <a:t>Tipo</a:t>
                      </a:r>
                      <a:r>
                        <a:rPr lang="es-CO" baseline="0" dirty="0" smtClean="0"/>
                        <a:t> de práctica</a:t>
                      </a:r>
                      <a:endParaRPr lang="es-CO" dirty="0"/>
                    </a:p>
                  </a:txBody>
                  <a:tcPr/>
                </a:tc>
                <a:tc>
                  <a:txBody>
                    <a:bodyPr/>
                    <a:lstStyle/>
                    <a:p>
                      <a:r>
                        <a:rPr lang="es-CO" dirty="0" smtClean="0"/>
                        <a:t>Descripción</a:t>
                      </a:r>
                      <a:endParaRPr lang="es-CO" dirty="0"/>
                    </a:p>
                  </a:txBody>
                  <a:tcPr/>
                </a:tc>
                <a:tc>
                  <a:txBody>
                    <a:bodyPr/>
                    <a:lstStyle/>
                    <a:p>
                      <a:r>
                        <a:rPr lang="es-CO" dirty="0" smtClean="0"/>
                        <a:t>Metodología</a:t>
                      </a:r>
                      <a:endParaRPr lang="es-CO" dirty="0"/>
                    </a:p>
                  </a:txBody>
                  <a:tcPr/>
                </a:tc>
                <a:tc>
                  <a:txBody>
                    <a:bodyPr/>
                    <a:lstStyle/>
                    <a:p>
                      <a:r>
                        <a:rPr lang="es-CO" dirty="0" smtClean="0"/>
                        <a:t>Aporte</a:t>
                      </a:r>
                      <a:endParaRPr lang="es-CO" dirty="0"/>
                    </a:p>
                  </a:txBody>
                  <a:tcPr/>
                </a:tc>
              </a:tr>
              <a:tr h="370840">
                <a:tc>
                  <a:txBody>
                    <a:bodyPr/>
                    <a:lstStyle/>
                    <a:p>
                      <a:r>
                        <a:rPr lang="es-CO" dirty="0" smtClean="0"/>
                        <a:t>Observación</a:t>
                      </a:r>
                      <a:endParaRPr lang="es-CO" dirty="0"/>
                    </a:p>
                  </a:txBody>
                  <a:tcPr/>
                </a:tc>
                <a:tc>
                  <a:txBody>
                    <a:bodyPr/>
                    <a:lstStyle/>
                    <a:p>
                      <a:r>
                        <a:rPr lang="es-CO" dirty="0" smtClean="0"/>
                        <a:t>El estudiante observa</a:t>
                      </a:r>
                      <a:r>
                        <a:rPr lang="es-CO" baseline="0" dirty="0" smtClean="0"/>
                        <a:t> (la dinámica de aula o de la institución, la dirección de grupo, la enseñanza de una disciplina, etc.) en contextos de desempeño</a:t>
                      </a:r>
                      <a:endParaRPr lang="es-CO" dirty="0"/>
                    </a:p>
                  </a:txBody>
                  <a:tcPr/>
                </a:tc>
                <a:tc>
                  <a:txBody>
                    <a:bodyPr/>
                    <a:lstStyle/>
                    <a:p>
                      <a:r>
                        <a:rPr lang="es-CO" dirty="0" smtClean="0"/>
                        <a:t>La observación es intencionada y con el</a:t>
                      </a:r>
                      <a:r>
                        <a:rPr lang="es-CO" baseline="0" dirty="0" smtClean="0"/>
                        <a:t> uso de protocolos diseñados por la IES.</a:t>
                      </a:r>
                      <a:endParaRPr lang="es-CO" dirty="0"/>
                    </a:p>
                  </a:txBody>
                  <a:tcPr/>
                </a:tc>
                <a:tc>
                  <a:txBody>
                    <a:bodyPr/>
                    <a:lstStyle/>
                    <a:p>
                      <a:r>
                        <a:rPr lang="es-CO" dirty="0" smtClean="0"/>
                        <a:t>Genera preguntas que propician aprendizajes teóricos en las otras disciplinas. </a:t>
                      </a:r>
                    </a:p>
                    <a:p>
                      <a:r>
                        <a:rPr lang="es-CO" dirty="0" smtClean="0"/>
                        <a:t>Permite identificar</a:t>
                      </a:r>
                      <a:r>
                        <a:rPr lang="es-CO" baseline="0" dirty="0" smtClean="0"/>
                        <a:t> en contexto, algunos principios teóricos aprendidos. </a:t>
                      </a:r>
                      <a:endParaRPr lang="es-CO" dirty="0"/>
                    </a:p>
                  </a:txBody>
                  <a:tcPr/>
                </a:tc>
              </a:tr>
            </a:tbl>
          </a:graphicData>
        </a:graphic>
      </p:graphicFrame>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12</a:t>
            </a:fld>
            <a:endParaRPr lang="es-CO" dirty="0"/>
          </a:p>
        </p:txBody>
      </p:sp>
    </p:spTree>
    <p:extLst>
      <p:ext uri="{BB962C8B-B14F-4D97-AF65-F5344CB8AC3E}">
        <p14:creationId xmlns:p14="http://schemas.microsoft.com/office/powerpoint/2010/main" val="42639028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Referente teórico: Tipos de prácticas (MEN)</a:t>
            </a:r>
            <a:endParaRPr lang="es-CO"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3414542535"/>
              </p:ext>
            </p:extLst>
          </p:nvPr>
        </p:nvGraphicFramePr>
        <p:xfrm>
          <a:off x="251520" y="1228824"/>
          <a:ext cx="8640962" cy="4297680"/>
        </p:xfrm>
        <a:graphic>
          <a:graphicData uri="http://schemas.openxmlformats.org/drawingml/2006/table">
            <a:tbl>
              <a:tblPr firstRow="1" bandRow="1">
                <a:tableStyleId>{FABFCF23-3B69-468F-B69F-88F6DE6A72F2}</a:tableStyleId>
              </a:tblPr>
              <a:tblGrid>
                <a:gridCol w="1224136"/>
                <a:gridCol w="1656184"/>
                <a:gridCol w="2016224"/>
                <a:gridCol w="3744418"/>
              </a:tblGrid>
              <a:tr h="370840">
                <a:tc>
                  <a:txBody>
                    <a:bodyPr/>
                    <a:lstStyle/>
                    <a:p>
                      <a:r>
                        <a:rPr lang="es-CO" dirty="0" smtClean="0"/>
                        <a:t>Tipo</a:t>
                      </a:r>
                      <a:r>
                        <a:rPr lang="es-CO" baseline="0" dirty="0" smtClean="0"/>
                        <a:t> de práctica</a:t>
                      </a:r>
                      <a:endParaRPr lang="es-CO" dirty="0"/>
                    </a:p>
                  </a:txBody>
                  <a:tcPr/>
                </a:tc>
                <a:tc>
                  <a:txBody>
                    <a:bodyPr/>
                    <a:lstStyle/>
                    <a:p>
                      <a:r>
                        <a:rPr lang="es-CO" dirty="0" smtClean="0"/>
                        <a:t>Descripción</a:t>
                      </a:r>
                      <a:endParaRPr lang="es-CO" dirty="0"/>
                    </a:p>
                  </a:txBody>
                  <a:tcPr/>
                </a:tc>
                <a:tc>
                  <a:txBody>
                    <a:bodyPr/>
                    <a:lstStyle/>
                    <a:p>
                      <a:r>
                        <a:rPr lang="es-CO" dirty="0" smtClean="0"/>
                        <a:t>Metodología</a:t>
                      </a:r>
                      <a:endParaRPr lang="es-CO" dirty="0"/>
                    </a:p>
                  </a:txBody>
                  <a:tcPr/>
                </a:tc>
                <a:tc>
                  <a:txBody>
                    <a:bodyPr/>
                    <a:lstStyle/>
                    <a:p>
                      <a:r>
                        <a:rPr lang="es-CO" dirty="0" smtClean="0"/>
                        <a:t>Aporte</a:t>
                      </a:r>
                      <a:endParaRPr lang="es-CO" dirty="0"/>
                    </a:p>
                  </a:txBody>
                  <a:tcPr/>
                </a:tc>
              </a:tr>
              <a:tr h="370840">
                <a:tc>
                  <a:txBody>
                    <a:bodyPr/>
                    <a:lstStyle/>
                    <a:p>
                      <a:r>
                        <a:rPr lang="es-CO" dirty="0" smtClean="0"/>
                        <a:t>Inmersión</a:t>
                      </a:r>
                      <a:endParaRPr lang="es-CO" dirty="0"/>
                    </a:p>
                  </a:txBody>
                  <a:tcPr/>
                </a:tc>
                <a:tc>
                  <a:txBody>
                    <a:bodyPr/>
                    <a:lstStyle/>
                    <a:p>
                      <a:r>
                        <a:rPr lang="es-CO" dirty="0" smtClean="0"/>
                        <a:t>El estudiante desarrolla procesos de enseñanza en un aula de clases de un</a:t>
                      </a:r>
                      <a:r>
                        <a:rPr lang="es-CO" baseline="0" dirty="0" smtClean="0"/>
                        <a:t> centro de práctica acompañados por el docente de aula.</a:t>
                      </a:r>
                      <a:endParaRPr lang="es-CO" dirty="0"/>
                    </a:p>
                  </a:txBody>
                  <a:tcPr/>
                </a:tc>
                <a:tc>
                  <a:txBody>
                    <a:bodyPr/>
                    <a:lstStyle/>
                    <a:p>
                      <a:r>
                        <a:rPr lang="es-CO" dirty="0" smtClean="0"/>
                        <a:t>La observación del</a:t>
                      </a:r>
                      <a:r>
                        <a:rPr lang="es-CO" baseline="0" dirty="0" smtClean="0"/>
                        <a:t> docente de aula debe estar intencionada y contar con protocolos diseñados por la Institución de Educación superior</a:t>
                      </a:r>
                      <a:endParaRPr lang="es-CO" dirty="0"/>
                    </a:p>
                  </a:txBody>
                  <a:tcPr/>
                </a:tc>
                <a:tc>
                  <a:txBody>
                    <a:bodyPr/>
                    <a:lstStyle/>
                    <a:p>
                      <a:r>
                        <a:rPr lang="es-CO" dirty="0" smtClean="0"/>
                        <a:t>Facilita</a:t>
                      </a:r>
                      <a:r>
                        <a:rPr lang="es-CO" baseline="0" dirty="0" smtClean="0"/>
                        <a:t> el aprendizaje sobre la didáctica de una disciplina, procesos de aprendizaje, obstáculos para el aprendizaje de una disciplina entre otros.</a:t>
                      </a:r>
                    </a:p>
                    <a:p>
                      <a:r>
                        <a:rPr lang="es-CO" baseline="0" dirty="0" smtClean="0"/>
                        <a:t> </a:t>
                      </a:r>
                    </a:p>
                    <a:p>
                      <a:r>
                        <a:rPr lang="es-CO" baseline="0" dirty="0" smtClean="0"/>
                        <a:t>El acompañamiento del docente de aula le permite confrontación y retroalimentación de estilos de enseñanza continúa generando preguntas que suscitan aprendizajes teóricos en otras palabras </a:t>
                      </a:r>
                      <a:endParaRPr lang="es-CO" dirty="0"/>
                    </a:p>
                  </a:txBody>
                  <a:tcPr/>
                </a:tc>
              </a:tr>
            </a:tbl>
          </a:graphicData>
        </a:graphic>
      </p:graphicFrame>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13</a:t>
            </a:fld>
            <a:endParaRPr lang="es-CO" dirty="0"/>
          </a:p>
        </p:txBody>
      </p:sp>
    </p:spTree>
    <p:extLst>
      <p:ext uri="{BB962C8B-B14F-4D97-AF65-F5344CB8AC3E}">
        <p14:creationId xmlns:p14="http://schemas.microsoft.com/office/powerpoint/2010/main" val="606904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Referente teórico: Tipos de prácticas (MEN)</a:t>
            </a:r>
            <a:endParaRPr lang="es-CO"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816467467"/>
              </p:ext>
            </p:extLst>
          </p:nvPr>
        </p:nvGraphicFramePr>
        <p:xfrm>
          <a:off x="251520" y="1228824"/>
          <a:ext cx="8640962" cy="4572000"/>
        </p:xfrm>
        <a:graphic>
          <a:graphicData uri="http://schemas.openxmlformats.org/drawingml/2006/table">
            <a:tbl>
              <a:tblPr firstRow="1" bandRow="1">
                <a:tableStyleId>{FABFCF23-3B69-468F-B69F-88F6DE6A72F2}</a:tableStyleId>
              </a:tblPr>
              <a:tblGrid>
                <a:gridCol w="1224136"/>
                <a:gridCol w="1656184"/>
                <a:gridCol w="2088232"/>
                <a:gridCol w="3672410"/>
              </a:tblGrid>
              <a:tr h="370840">
                <a:tc>
                  <a:txBody>
                    <a:bodyPr/>
                    <a:lstStyle/>
                    <a:p>
                      <a:r>
                        <a:rPr lang="es-CO" dirty="0" smtClean="0"/>
                        <a:t>Tipo</a:t>
                      </a:r>
                      <a:r>
                        <a:rPr lang="es-CO" baseline="0" dirty="0" smtClean="0"/>
                        <a:t> de práctica</a:t>
                      </a:r>
                      <a:endParaRPr lang="es-CO" dirty="0"/>
                    </a:p>
                  </a:txBody>
                  <a:tcPr/>
                </a:tc>
                <a:tc>
                  <a:txBody>
                    <a:bodyPr/>
                    <a:lstStyle/>
                    <a:p>
                      <a:r>
                        <a:rPr lang="es-CO" dirty="0" smtClean="0"/>
                        <a:t>Descripción</a:t>
                      </a:r>
                      <a:endParaRPr lang="es-CO" dirty="0"/>
                    </a:p>
                  </a:txBody>
                  <a:tcPr/>
                </a:tc>
                <a:tc>
                  <a:txBody>
                    <a:bodyPr/>
                    <a:lstStyle/>
                    <a:p>
                      <a:r>
                        <a:rPr lang="es-CO" dirty="0" smtClean="0"/>
                        <a:t>Metodología</a:t>
                      </a:r>
                      <a:endParaRPr lang="es-CO" dirty="0"/>
                    </a:p>
                  </a:txBody>
                  <a:tcPr/>
                </a:tc>
                <a:tc>
                  <a:txBody>
                    <a:bodyPr/>
                    <a:lstStyle/>
                    <a:p>
                      <a:r>
                        <a:rPr lang="es-CO" dirty="0" smtClean="0"/>
                        <a:t>Aporte</a:t>
                      </a:r>
                      <a:endParaRPr lang="es-CO" dirty="0"/>
                    </a:p>
                  </a:txBody>
                  <a:tcPr/>
                </a:tc>
              </a:tr>
              <a:tr h="370840">
                <a:tc>
                  <a:txBody>
                    <a:bodyPr/>
                    <a:lstStyle/>
                    <a:p>
                      <a:r>
                        <a:rPr lang="es-CO" dirty="0" smtClean="0"/>
                        <a:t>Investigación</a:t>
                      </a:r>
                      <a:endParaRPr lang="es-CO" dirty="0"/>
                    </a:p>
                  </a:txBody>
                  <a:tcPr/>
                </a:tc>
                <a:tc>
                  <a:txBody>
                    <a:bodyPr/>
                    <a:lstStyle/>
                    <a:p>
                      <a:r>
                        <a:rPr lang="es-ES" dirty="0" smtClean="0"/>
                        <a:t>Estudiantes de Licenciatura</a:t>
                      </a:r>
                      <a:r>
                        <a:rPr lang="es-ES" baseline="0" dirty="0" smtClean="0"/>
                        <a:t> </a:t>
                      </a:r>
                      <a:r>
                        <a:rPr lang="es-ES" dirty="0" smtClean="0"/>
                        <a:t>Participan o Desarrollan un</a:t>
                      </a:r>
                    </a:p>
                    <a:p>
                      <a:r>
                        <a:rPr lang="es-ES" dirty="0" smtClean="0"/>
                        <a:t>proyecto educativo en Contexto.</a:t>
                      </a:r>
                      <a:endParaRPr lang="es-CO" dirty="0"/>
                    </a:p>
                  </a:txBody>
                  <a:tcPr/>
                </a:tc>
                <a:tc>
                  <a:txBody>
                    <a:bodyPr/>
                    <a:lstStyle/>
                    <a:p>
                      <a:r>
                        <a:rPr lang="es-ES" dirty="0" smtClean="0"/>
                        <a:t>Retroalimentación y Acompañamiento por parte de IES en el proyecto</a:t>
                      </a:r>
                      <a:endParaRPr lang="es-CO" dirty="0"/>
                    </a:p>
                  </a:txBody>
                  <a:tcPr/>
                </a:tc>
                <a:tc>
                  <a:txBody>
                    <a:bodyPr/>
                    <a:lstStyle/>
                    <a:p>
                      <a:r>
                        <a:rPr lang="es-ES" dirty="0" smtClean="0"/>
                        <a:t>Exige una mayor madurez de estudiante de licenciatura tanto en su nivel de dominio disciplinar y</a:t>
                      </a:r>
                    </a:p>
                    <a:p>
                      <a:r>
                        <a:rPr lang="es-ES" dirty="0" smtClean="0"/>
                        <a:t>pedagógico, así como en el</a:t>
                      </a:r>
                    </a:p>
                    <a:p>
                      <a:r>
                        <a:rPr lang="es-ES" dirty="0" smtClean="0"/>
                        <a:t>conocimiento de la labor docente en el marco institucional.</a:t>
                      </a:r>
                    </a:p>
                    <a:p>
                      <a:endParaRPr lang="es-ES" dirty="0" smtClean="0"/>
                    </a:p>
                    <a:p>
                      <a:r>
                        <a:rPr lang="es-ES" dirty="0" smtClean="0"/>
                        <a:t>Genera oportunidades para la puesta a prueba de propuestas diseñadas por el estudiante de licenciatura lo que incentiva su potencial como diseñador de currículo y experiencias de aprendizaje</a:t>
                      </a:r>
                      <a:endParaRPr lang="es-CO" dirty="0"/>
                    </a:p>
                  </a:txBody>
                  <a:tcPr/>
                </a:tc>
              </a:tr>
            </a:tbl>
          </a:graphicData>
        </a:graphic>
      </p:graphicFrame>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14</a:t>
            </a:fld>
            <a:endParaRPr lang="es-CO" dirty="0"/>
          </a:p>
        </p:txBody>
      </p:sp>
    </p:spTree>
    <p:extLst>
      <p:ext uri="{BB962C8B-B14F-4D97-AF65-F5344CB8AC3E}">
        <p14:creationId xmlns:p14="http://schemas.microsoft.com/office/powerpoint/2010/main" val="5954191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2646" y="284549"/>
            <a:ext cx="7886700" cy="983443"/>
          </a:xfrm>
        </p:spPr>
        <p:txBody>
          <a:bodyPr>
            <a:normAutofit/>
          </a:bodyPr>
          <a:lstStyle/>
          <a:p>
            <a:r>
              <a:rPr lang="es-CO" sz="4400" dirty="0" smtClean="0"/>
              <a:t>Metodología </a:t>
            </a:r>
            <a:endParaRPr lang="es-CO" sz="4400"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15</a:t>
            </a:fld>
            <a:endParaRPr lang="es-CO"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2112179"/>
            <a:ext cx="3563888" cy="2375925"/>
          </a:xfrm>
          <a:prstGeom prst="rect">
            <a:avLst/>
          </a:prstGeom>
        </p:spPr>
      </p:pic>
      <p:sp>
        <p:nvSpPr>
          <p:cNvPr id="7" name="Rectángulo 6"/>
          <p:cNvSpPr/>
          <p:nvPr/>
        </p:nvSpPr>
        <p:spPr>
          <a:xfrm>
            <a:off x="1115616" y="1282962"/>
            <a:ext cx="6840760" cy="646331"/>
          </a:xfrm>
          <a:prstGeom prst="rect">
            <a:avLst/>
          </a:prstGeom>
        </p:spPr>
        <p:txBody>
          <a:bodyPr wrap="square">
            <a:spAutoFit/>
          </a:bodyPr>
          <a:lstStyle/>
          <a:p>
            <a:pPr algn="ctr"/>
            <a:r>
              <a:rPr lang="es-CO" sz="3600" b="1" dirty="0">
                <a:solidFill>
                  <a:srgbClr val="002060"/>
                </a:solidFill>
                <a:latin typeface="+mn-lt"/>
              </a:rPr>
              <a:t>Investigación cualitativa</a:t>
            </a:r>
            <a:r>
              <a:rPr lang="es-CO" sz="3600" b="1" dirty="0" smtClean="0">
                <a:solidFill>
                  <a:srgbClr val="002060"/>
                </a:solidFill>
                <a:latin typeface="+mn-lt"/>
              </a:rPr>
              <a:t>.</a:t>
            </a:r>
            <a:endParaRPr lang="es-CO" sz="3600" b="1" dirty="0">
              <a:solidFill>
                <a:srgbClr val="002060"/>
              </a:solidFill>
              <a:latin typeface="+mn-lt"/>
            </a:endParaRPr>
          </a:p>
        </p:txBody>
      </p:sp>
      <p:sp>
        <p:nvSpPr>
          <p:cNvPr id="8" name="Rectángulo 7"/>
          <p:cNvSpPr/>
          <p:nvPr/>
        </p:nvSpPr>
        <p:spPr>
          <a:xfrm>
            <a:off x="827584" y="4654070"/>
            <a:ext cx="7920880" cy="1938992"/>
          </a:xfrm>
          <a:prstGeom prst="rect">
            <a:avLst/>
          </a:prstGeom>
        </p:spPr>
        <p:txBody>
          <a:bodyPr wrap="square">
            <a:spAutoFit/>
          </a:bodyPr>
          <a:lstStyle/>
          <a:p>
            <a:pPr marL="0" indent="0">
              <a:buNone/>
            </a:pPr>
            <a:r>
              <a:rPr lang="es-ES" sz="2000" dirty="0">
                <a:solidFill>
                  <a:schemeClr val="tx1">
                    <a:lumMod val="75000"/>
                  </a:schemeClr>
                </a:solidFill>
                <a:latin typeface="+mn-lt"/>
              </a:rPr>
              <a:t>Se interesa por la necesidad de comprender el significado de los fenómenos… Da prioridad a la comprensión y al sentido, en un procedimiento que tiene en cuenta las intenciones, las motivaciones, las expectativas, las razones, las creencias de los individuos (Monje 2011). </a:t>
            </a:r>
          </a:p>
          <a:p>
            <a:pPr marL="0" indent="0">
              <a:buNone/>
            </a:pPr>
            <a:endParaRPr lang="es-CO" sz="2000" dirty="0"/>
          </a:p>
        </p:txBody>
      </p:sp>
    </p:spTree>
    <p:extLst>
      <p:ext uri="{BB962C8B-B14F-4D97-AF65-F5344CB8AC3E}">
        <p14:creationId xmlns:p14="http://schemas.microsoft.com/office/powerpoint/2010/main" val="2704617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9846" y="278692"/>
            <a:ext cx="7886700" cy="983443"/>
          </a:xfrm>
        </p:spPr>
        <p:txBody>
          <a:bodyPr>
            <a:normAutofit/>
          </a:bodyPr>
          <a:lstStyle/>
          <a:p>
            <a:r>
              <a:rPr lang="es-CO" sz="4400" dirty="0" smtClean="0"/>
              <a:t>Metodología </a:t>
            </a:r>
            <a:endParaRPr lang="es-CO" sz="4400" dirty="0"/>
          </a:p>
        </p:txBody>
      </p:sp>
      <p:sp>
        <p:nvSpPr>
          <p:cNvPr id="3" name="Marcador de contenido 2"/>
          <p:cNvSpPr>
            <a:spLocks noGrp="1"/>
          </p:cNvSpPr>
          <p:nvPr>
            <p:ph idx="1"/>
          </p:nvPr>
        </p:nvSpPr>
        <p:spPr>
          <a:xfrm>
            <a:off x="628650" y="1100076"/>
            <a:ext cx="7886700" cy="5076887"/>
          </a:xfrm>
        </p:spPr>
        <p:txBody>
          <a:bodyPr>
            <a:normAutofit fontScale="92500" lnSpcReduction="10000"/>
          </a:bodyPr>
          <a:lstStyle/>
          <a:p>
            <a:pPr marL="0" indent="0" algn="ctr">
              <a:buNone/>
            </a:pPr>
            <a:r>
              <a:rPr lang="es-CO" sz="3500" b="1" dirty="0" smtClean="0">
                <a:solidFill>
                  <a:srgbClr val="002060"/>
                </a:solidFill>
              </a:rPr>
              <a:t>Investigación documental o de análisis de contenido.  </a:t>
            </a:r>
          </a:p>
          <a:p>
            <a:pPr marL="0" indent="0" algn="ctr">
              <a:buNone/>
            </a:pPr>
            <a:endParaRPr lang="es-CO" sz="3500" b="1" dirty="0">
              <a:solidFill>
                <a:srgbClr val="FF0000"/>
              </a:solidFill>
            </a:endParaRPr>
          </a:p>
          <a:p>
            <a:pPr marL="0" indent="0" algn="ctr">
              <a:buNone/>
            </a:pPr>
            <a:endParaRPr lang="es-CO" sz="3500" b="1" dirty="0" smtClean="0">
              <a:solidFill>
                <a:srgbClr val="FF0000"/>
              </a:solidFill>
            </a:endParaRPr>
          </a:p>
          <a:p>
            <a:pPr marL="0" indent="0" algn="ctr">
              <a:buNone/>
            </a:pPr>
            <a:endParaRPr lang="es-CO" sz="3500" b="1" dirty="0" smtClean="0">
              <a:solidFill>
                <a:srgbClr val="FF0000"/>
              </a:solidFill>
            </a:endParaRPr>
          </a:p>
          <a:p>
            <a:pPr marL="0" indent="0" algn="ctr">
              <a:buNone/>
            </a:pPr>
            <a:endParaRPr lang="es-CO" sz="3500" b="1" dirty="0">
              <a:solidFill>
                <a:srgbClr val="FF0000"/>
              </a:solidFill>
            </a:endParaRPr>
          </a:p>
          <a:p>
            <a:pPr marL="0" indent="0" algn="ctr">
              <a:buNone/>
            </a:pPr>
            <a:endParaRPr lang="es-CO" sz="3500" b="1" dirty="0" smtClean="0"/>
          </a:p>
          <a:p>
            <a:pPr marL="0" indent="0">
              <a:buNone/>
            </a:pPr>
            <a:r>
              <a:rPr lang="es-ES" sz="2200" dirty="0" smtClean="0"/>
              <a:t>Procura </a:t>
            </a:r>
            <a:r>
              <a:rPr lang="es-ES" sz="2200" dirty="0"/>
              <a:t>sistematizar y dar </a:t>
            </a:r>
            <a:r>
              <a:rPr lang="es-ES" sz="2200" dirty="0" smtClean="0"/>
              <a:t>a conocer </a:t>
            </a:r>
            <a:r>
              <a:rPr lang="es-ES" sz="2200" dirty="0"/>
              <a:t>un conocimiento producido </a:t>
            </a:r>
            <a:r>
              <a:rPr lang="es-ES" sz="2200" dirty="0" smtClean="0"/>
              <a:t>con anterioridad </a:t>
            </a:r>
            <a:r>
              <a:rPr lang="es-ES" sz="2200" dirty="0"/>
              <a:t>al que se intenta </a:t>
            </a:r>
            <a:r>
              <a:rPr lang="es-ES" sz="2200" dirty="0" smtClean="0"/>
              <a:t>construir ahora</a:t>
            </a:r>
            <a:r>
              <a:rPr lang="es-ES" sz="2200" dirty="0"/>
              <a:t>. En otras palabras, parte de </a:t>
            </a:r>
            <a:r>
              <a:rPr lang="es-ES" sz="2200" dirty="0" smtClean="0"/>
              <a:t>propuestas y </a:t>
            </a:r>
            <a:r>
              <a:rPr lang="es-ES" sz="2200" dirty="0"/>
              <a:t>resultados sistemáticos, alcanzados </a:t>
            </a:r>
            <a:r>
              <a:rPr lang="es-ES" sz="2200" dirty="0" smtClean="0"/>
              <a:t>en procesos </a:t>
            </a:r>
            <a:r>
              <a:rPr lang="es-ES" sz="2200" dirty="0"/>
              <a:t>de conocimiento previos a </a:t>
            </a:r>
            <a:r>
              <a:rPr lang="es-ES" sz="2200" dirty="0" smtClean="0"/>
              <a:t>la investigación </a:t>
            </a:r>
            <a:r>
              <a:rPr lang="es-ES" sz="2200" dirty="0"/>
              <a:t>que ahora intenta leerlos </a:t>
            </a:r>
            <a:r>
              <a:rPr lang="es-ES" sz="2200" dirty="0" smtClean="0"/>
              <a:t>y comprenderlos</a:t>
            </a:r>
            <a:r>
              <a:rPr lang="es-ES" sz="2200" dirty="0"/>
              <a:t>. (Vargas, </a:t>
            </a:r>
            <a:r>
              <a:rPr lang="es-ES" sz="2200" dirty="0" smtClean="0"/>
              <a:t>1992; Como es citado por p </a:t>
            </a:r>
            <a:r>
              <a:rPr lang="es-ES" sz="2200" dirty="0"/>
              <a:t>26). </a:t>
            </a:r>
            <a:endParaRPr lang="es-CO" sz="2200" dirty="0" smtClean="0"/>
          </a:p>
          <a:p>
            <a:endParaRPr lang="es-CO" sz="2400" dirty="0" smtClean="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16</a:t>
            </a:fld>
            <a:endParaRPr lang="es-CO" dirty="0"/>
          </a:p>
        </p:txBody>
      </p:sp>
      <p:pic>
        <p:nvPicPr>
          <p:cNvPr id="3074" name="Picture 2" descr="Definición de Técnicas de la Investigación Documental, Qué es, su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053936"/>
            <a:ext cx="3808595" cy="25441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802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0310" y="188640"/>
            <a:ext cx="7886700" cy="983443"/>
          </a:xfrm>
        </p:spPr>
        <p:txBody>
          <a:bodyPr/>
          <a:lstStyle/>
          <a:p>
            <a:r>
              <a:rPr lang="es-CO" sz="4400" dirty="0" smtClean="0"/>
              <a:t>Metodología</a:t>
            </a:r>
            <a:r>
              <a:rPr lang="es-CO" dirty="0" smtClean="0"/>
              <a:t> </a:t>
            </a:r>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17</a:t>
            </a:fld>
            <a:endParaRPr lang="es-CO" dirty="0"/>
          </a:p>
        </p:txBody>
      </p:sp>
      <p:pic>
        <p:nvPicPr>
          <p:cNvPr id="4098" name="Picture 2" descr="La prevención, principal herramienta para enfrentarse a la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9442" y="1041524"/>
            <a:ext cx="3144931" cy="20958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MO DETERMINAR NUESTRO OBJETO DE ESTUDIO? – Curiosidad Científ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6633" y="2966853"/>
            <a:ext cx="1440228" cy="144022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7466" y="4407081"/>
            <a:ext cx="2063942" cy="1685553"/>
          </a:xfrm>
          <a:prstGeom prst="rect">
            <a:avLst/>
          </a:prstGeom>
        </p:spPr>
      </p:pic>
      <p:sp>
        <p:nvSpPr>
          <p:cNvPr id="11" name="Rectángulo redondeado 10"/>
          <p:cNvSpPr/>
          <p:nvPr/>
        </p:nvSpPr>
        <p:spPr>
          <a:xfrm>
            <a:off x="317266" y="1531675"/>
            <a:ext cx="5400600" cy="11155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tx1">
                    <a:lumMod val="75000"/>
                  </a:schemeClr>
                </a:solidFill>
              </a:rPr>
              <a:t>Población y muestra: Estudiantes de V </a:t>
            </a:r>
            <a:r>
              <a:rPr lang="es-CO" sz="2000" b="1" dirty="0" err="1">
                <a:solidFill>
                  <a:schemeClr val="tx1">
                    <a:lumMod val="75000"/>
                  </a:schemeClr>
                </a:solidFill>
              </a:rPr>
              <a:t>Sem</a:t>
            </a:r>
            <a:r>
              <a:rPr lang="es-CO" sz="2000" b="1" dirty="0">
                <a:solidFill>
                  <a:schemeClr val="tx1">
                    <a:lumMod val="75000"/>
                  </a:schemeClr>
                </a:solidFill>
              </a:rPr>
              <a:t> de la licenciatura en educación infantil</a:t>
            </a:r>
          </a:p>
        </p:txBody>
      </p:sp>
      <p:sp>
        <p:nvSpPr>
          <p:cNvPr id="14" name="Rectángulo redondeado 13"/>
          <p:cNvSpPr/>
          <p:nvPr/>
        </p:nvSpPr>
        <p:spPr>
          <a:xfrm>
            <a:off x="370346" y="3067812"/>
            <a:ext cx="5441740" cy="11532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tx1">
                    <a:lumMod val="75000"/>
                  </a:schemeClr>
                </a:solidFill>
              </a:rPr>
              <a:t>Objetos </a:t>
            </a:r>
            <a:r>
              <a:rPr lang="es-CO" sz="2400" b="1" dirty="0" smtClean="0">
                <a:solidFill>
                  <a:schemeClr val="tx1">
                    <a:lumMod val="75000"/>
                  </a:schemeClr>
                </a:solidFill>
              </a:rPr>
              <a:t>de </a:t>
            </a:r>
            <a:r>
              <a:rPr lang="es-CO" sz="2400" b="1" dirty="0">
                <a:solidFill>
                  <a:schemeClr val="tx1">
                    <a:lumMod val="75000"/>
                  </a:schemeClr>
                </a:solidFill>
              </a:rPr>
              <a:t>estudio: Proyectos de aula diseñados</a:t>
            </a:r>
          </a:p>
        </p:txBody>
      </p:sp>
      <p:sp>
        <p:nvSpPr>
          <p:cNvPr id="15" name="Rectángulo redondeado 14"/>
          <p:cNvSpPr/>
          <p:nvPr/>
        </p:nvSpPr>
        <p:spPr>
          <a:xfrm>
            <a:off x="389204" y="4641723"/>
            <a:ext cx="5422882" cy="12404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b="1" dirty="0">
                <a:solidFill>
                  <a:schemeClr val="tx1">
                    <a:lumMod val="75000"/>
                  </a:schemeClr>
                </a:solidFill>
              </a:rPr>
              <a:t>Instrumentos de investigación: Rejillas de análisis (En construcción).</a:t>
            </a:r>
          </a:p>
        </p:txBody>
      </p:sp>
    </p:spTree>
    <p:extLst>
      <p:ext uri="{BB962C8B-B14F-4D97-AF65-F5344CB8AC3E}">
        <p14:creationId xmlns:p14="http://schemas.microsoft.com/office/powerpoint/2010/main" val="567889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3816424"/>
            <a:ext cx="7704856" cy="2852936"/>
          </a:xfrm>
        </p:spPr>
        <p:txBody>
          <a:bodyPr>
            <a:noAutofit/>
          </a:bodyPr>
          <a:lstStyle/>
          <a:p>
            <a:pPr algn="ctr">
              <a:lnSpc>
                <a:spcPct val="100000"/>
              </a:lnSpc>
            </a:pPr>
            <a:r>
              <a:rPr lang="es-ES" sz="6600" dirty="0" smtClean="0"/>
              <a:t/>
            </a:r>
            <a:br>
              <a:rPr lang="es-ES" sz="6600" dirty="0" smtClean="0"/>
            </a:br>
            <a:r>
              <a:rPr lang="es-ES" sz="6600" dirty="0" smtClean="0"/>
              <a:t>Resultados </a:t>
            </a:r>
            <a:br>
              <a:rPr lang="es-ES" sz="6600" dirty="0" smtClean="0"/>
            </a:br>
            <a:endParaRPr lang="es-CO" sz="6600" dirty="0"/>
          </a:p>
        </p:txBody>
      </p:sp>
    </p:spTree>
    <p:extLst>
      <p:ext uri="{BB962C8B-B14F-4D97-AF65-F5344CB8AC3E}">
        <p14:creationId xmlns:p14="http://schemas.microsoft.com/office/powerpoint/2010/main" val="3541883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Resultados</a:t>
            </a:r>
            <a:endParaRPr lang="es-CO" dirty="0"/>
          </a:p>
        </p:txBody>
      </p:sp>
      <p:sp>
        <p:nvSpPr>
          <p:cNvPr id="3" name="Marcador de contenido 2"/>
          <p:cNvSpPr>
            <a:spLocks noGrp="1"/>
          </p:cNvSpPr>
          <p:nvPr>
            <p:ph idx="1"/>
          </p:nvPr>
        </p:nvSpPr>
        <p:spPr/>
        <p:txBody>
          <a:bodyPr>
            <a:normAutofit fontScale="92500"/>
          </a:bodyPr>
          <a:lstStyle/>
          <a:p>
            <a:r>
              <a:rPr lang="es-CO" dirty="0" smtClean="0"/>
              <a:t>Los resultados se obtienen del análisis del primer esbozo de diseño de los proyectos de aulas presentados por las estudiantes de V semestre.</a:t>
            </a:r>
          </a:p>
          <a:p>
            <a:endParaRPr lang="es-CO" dirty="0"/>
          </a:p>
          <a:p>
            <a:r>
              <a:rPr lang="es-CO" dirty="0" smtClean="0"/>
              <a:t>Se debe aclarar que los proyectos de aula quedaron en la primera fase de diseño ya que por el aislamiento social obligatorio el sentido y las acciones de la práctica pedagógica cambiaron. </a:t>
            </a:r>
          </a:p>
          <a:p>
            <a:endParaRPr lang="es-CO" dirty="0"/>
          </a:p>
          <a:p>
            <a:r>
              <a:rPr lang="es-CO" dirty="0" smtClean="0"/>
              <a:t>Después se orientó al diseño de OVAS, los que no fueron tomados como objetos para ser estudiados. </a:t>
            </a:r>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19</a:t>
            </a:fld>
            <a:endParaRPr lang="es-CO" dirty="0"/>
          </a:p>
        </p:txBody>
      </p:sp>
    </p:spTree>
    <p:extLst>
      <p:ext uri="{BB962C8B-B14F-4D97-AF65-F5344CB8AC3E}">
        <p14:creationId xmlns:p14="http://schemas.microsoft.com/office/powerpoint/2010/main" val="3218102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CO" sz="4400" dirty="0" smtClean="0"/>
              <a:t>Núcleo problemico </a:t>
            </a:r>
            <a:endParaRPr lang="es-CO" sz="4400"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a:t>
            </a:fld>
            <a:endParaRPr lang="es-CO" dirty="0"/>
          </a:p>
        </p:txBody>
      </p:sp>
      <p:graphicFrame>
        <p:nvGraphicFramePr>
          <p:cNvPr id="8" name="Diagrama 7"/>
          <p:cNvGraphicFramePr/>
          <p:nvPr>
            <p:extLst>
              <p:ext uri="{D42A27DB-BD31-4B8C-83A1-F6EECF244321}">
                <p14:modId xmlns:p14="http://schemas.microsoft.com/office/powerpoint/2010/main" val="219373476"/>
              </p:ext>
            </p:extLst>
          </p:nvPr>
        </p:nvGraphicFramePr>
        <p:xfrm>
          <a:off x="1084238" y="211381"/>
          <a:ext cx="7056784" cy="3456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9" name="Grupo 8"/>
          <p:cNvGrpSpPr/>
          <p:nvPr/>
        </p:nvGrpSpPr>
        <p:grpSpPr>
          <a:xfrm>
            <a:off x="1246596" y="3284984"/>
            <a:ext cx="6847203" cy="3211280"/>
            <a:chOff x="58774" y="-720140"/>
            <a:chExt cx="6847203" cy="3211280"/>
          </a:xfrm>
        </p:grpSpPr>
        <p:sp>
          <p:nvSpPr>
            <p:cNvPr id="10" name="Rectángulo redondeado 9"/>
            <p:cNvSpPr/>
            <p:nvPr/>
          </p:nvSpPr>
          <p:spPr>
            <a:xfrm>
              <a:off x="58774" y="-720140"/>
              <a:ext cx="6847203" cy="12168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s-CO" sz="3200" dirty="0" smtClean="0"/>
                <a:t>Prácticas pedagógicas y procesos de integración social </a:t>
              </a:r>
              <a:endParaRPr lang="es-CO" sz="3200" dirty="0"/>
            </a:p>
          </p:txBody>
        </p:sp>
        <p:sp>
          <p:nvSpPr>
            <p:cNvPr id="11" name="Rectángulo 10"/>
            <p:cNvSpPr/>
            <p:nvPr/>
          </p:nvSpPr>
          <p:spPr>
            <a:xfrm>
              <a:off x="59399" y="1393138"/>
              <a:ext cx="5977202" cy="10980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endParaRPr lang="es-CO" sz="6500" kern="1200" dirty="0"/>
            </a:p>
          </p:txBody>
        </p:sp>
      </p:grpSp>
      <p:sp>
        <p:nvSpPr>
          <p:cNvPr id="12" name="Título 1"/>
          <p:cNvSpPr txBox="1">
            <a:spLocks/>
          </p:cNvSpPr>
          <p:nvPr/>
        </p:nvSpPr>
        <p:spPr>
          <a:xfrm>
            <a:off x="655051" y="2636913"/>
            <a:ext cx="7886700" cy="747910"/>
          </a:xfrm>
          <a:prstGeom prst="rect">
            <a:avLst/>
          </a:prstGeom>
        </p:spPr>
        <p:txBody>
          <a:bodyPr vert="horz" lIns="91440" tIns="45720" rIns="91440" bIns="45720" rtlCol="0" anchor="ctr">
            <a:normAutofit lnSpcReduction="10000"/>
          </a:bodyPr>
          <a:lstStyle>
            <a:lvl1pPr algn="ctr" defTabSz="914400" rtl="0" eaLnBrk="1" latinLnBrk="0" hangingPunct="1">
              <a:lnSpc>
                <a:spcPct val="100000"/>
              </a:lnSpc>
              <a:spcBef>
                <a:spcPct val="0"/>
              </a:spcBef>
              <a:buNone/>
              <a:defRPr sz="3600" b="0" kern="1200">
                <a:solidFill>
                  <a:schemeClr val="accent2"/>
                </a:solidFill>
                <a:effectLst/>
                <a:latin typeface="Bebas Neue" panose="020B0606020202050201" pitchFamily="34" charset="0"/>
                <a:ea typeface="+mj-ea"/>
                <a:cs typeface="+mj-cs"/>
              </a:defRPr>
            </a:lvl1pPr>
          </a:lstStyle>
          <a:p>
            <a:pPr fontAlgn="auto">
              <a:spcAft>
                <a:spcPts val="0"/>
              </a:spcAft>
            </a:pPr>
            <a:r>
              <a:rPr lang="es-CO" sz="4400" dirty="0" smtClean="0"/>
              <a:t>Línea de investigación </a:t>
            </a:r>
            <a:endParaRPr lang="es-CO" sz="4400" dirty="0"/>
          </a:p>
        </p:txBody>
      </p:sp>
      <p:sp>
        <p:nvSpPr>
          <p:cNvPr id="13" name="Título 1"/>
          <p:cNvSpPr txBox="1">
            <a:spLocks/>
          </p:cNvSpPr>
          <p:nvPr/>
        </p:nvSpPr>
        <p:spPr>
          <a:xfrm>
            <a:off x="726847" y="4581128"/>
            <a:ext cx="7886700" cy="678011"/>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100000"/>
              </a:lnSpc>
              <a:spcBef>
                <a:spcPct val="0"/>
              </a:spcBef>
              <a:buNone/>
              <a:defRPr sz="3600" b="0" kern="1200">
                <a:solidFill>
                  <a:schemeClr val="accent2"/>
                </a:solidFill>
                <a:effectLst/>
                <a:latin typeface="Bebas Neue" panose="020B0606020202050201" pitchFamily="34" charset="0"/>
                <a:ea typeface="+mj-ea"/>
                <a:cs typeface="+mj-cs"/>
              </a:defRPr>
            </a:lvl1pPr>
          </a:lstStyle>
          <a:p>
            <a:pPr fontAlgn="auto">
              <a:spcAft>
                <a:spcPts val="0"/>
              </a:spcAft>
            </a:pPr>
            <a:r>
              <a:rPr lang="es-CO" sz="4400" dirty="0" smtClean="0"/>
              <a:t>Título  </a:t>
            </a:r>
            <a:endParaRPr lang="es-CO" sz="4400" dirty="0"/>
          </a:p>
        </p:txBody>
      </p:sp>
      <p:grpSp>
        <p:nvGrpSpPr>
          <p:cNvPr id="14" name="Grupo 13"/>
          <p:cNvGrpSpPr/>
          <p:nvPr/>
        </p:nvGrpSpPr>
        <p:grpSpPr>
          <a:xfrm>
            <a:off x="1315160" y="5147809"/>
            <a:ext cx="6847203" cy="3211280"/>
            <a:chOff x="58774" y="-720140"/>
            <a:chExt cx="6847203" cy="3211280"/>
          </a:xfrm>
          <a:solidFill>
            <a:schemeClr val="accent6">
              <a:lumMod val="75000"/>
            </a:schemeClr>
          </a:solidFill>
        </p:grpSpPr>
        <p:sp>
          <p:nvSpPr>
            <p:cNvPr id="15" name="Rectángulo redondeado 14"/>
            <p:cNvSpPr/>
            <p:nvPr/>
          </p:nvSpPr>
          <p:spPr>
            <a:xfrm>
              <a:off x="58774" y="-720140"/>
              <a:ext cx="6847203" cy="121680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s-CO" sz="3200" dirty="0" smtClean="0"/>
                <a:t>Análisis de los proyectos de aula de las estudiantes de v semestre.</a:t>
              </a:r>
              <a:endParaRPr lang="es-CO" sz="3200" dirty="0"/>
            </a:p>
          </p:txBody>
        </p:sp>
        <p:sp>
          <p:nvSpPr>
            <p:cNvPr id="16" name="Rectángulo 15"/>
            <p:cNvSpPr/>
            <p:nvPr/>
          </p:nvSpPr>
          <p:spPr>
            <a:xfrm>
              <a:off x="59399" y="1393138"/>
              <a:ext cx="5977202" cy="10980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l" defTabSz="2889250">
                <a:lnSpc>
                  <a:spcPct val="90000"/>
                </a:lnSpc>
                <a:spcBef>
                  <a:spcPct val="0"/>
                </a:spcBef>
                <a:spcAft>
                  <a:spcPct val="35000"/>
                </a:spcAft>
              </a:pPr>
              <a:endParaRPr lang="es-CO" sz="6500" kern="1200" dirty="0"/>
            </a:p>
          </p:txBody>
        </p:sp>
      </p:grpSp>
    </p:spTree>
    <p:extLst>
      <p:ext uri="{BB962C8B-B14F-4D97-AF65-F5344CB8AC3E}">
        <p14:creationId xmlns:p14="http://schemas.microsoft.com/office/powerpoint/2010/main" val="41907553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5576" y="3816424"/>
            <a:ext cx="7704856" cy="2852936"/>
          </a:xfrm>
        </p:spPr>
        <p:txBody>
          <a:bodyPr>
            <a:noAutofit/>
          </a:bodyPr>
          <a:lstStyle/>
          <a:p>
            <a:pPr algn="ctr">
              <a:lnSpc>
                <a:spcPct val="100000"/>
              </a:lnSpc>
            </a:pPr>
            <a:r>
              <a:rPr lang="es-CO" sz="2800" dirty="0" smtClean="0"/>
              <a:t/>
            </a:r>
            <a:br>
              <a:rPr lang="es-CO" sz="2800" dirty="0" smtClean="0"/>
            </a:br>
            <a:r>
              <a:rPr lang="es-CO" sz="2800" dirty="0" smtClean="0"/>
              <a:t>Resultados </a:t>
            </a:r>
            <a:r>
              <a:rPr lang="es-CO" sz="2800" dirty="0"/>
              <a:t>para el primer objetivo </a:t>
            </a:r>
            <a:r>
              <a:rPr lang="es-CO" sz="2800" dirty="0" smtClean="0"/>
              <a:t>específico:</a:t>
            </a:r>
            <a:r>
              <a:rPr lang="es-ES" sz="2800" dirty="0" smtClean="0"/>
              <a:t/>
            </a:r>
            <a:br>
              <a:rPr lang="es-ES" sz="2800" dirty="0" smtClean="0"/>
            </a:br>
            <a:r>
              <a:rPr lang="es-ES" sz="2800" dirty="0" smtClean="0"/>
              <a:t/>
            </a:r>
            <a:br>
              <a:rPr lang="es-ES" sz="2800" dirty="0" smtClean="0"/>
            </a:br>
            <a:r>
              <a:rPr lang="es-ES" sz="2800" dirty="0" smtClean="0"/>
              <a:t/>
            </a:r>
            <a:br>
              <a:rPr lang="es-ES" sz="2800" dirty="0" smtClean="0"/>
            </a:br>
            <a:endParaRPr lang="es-CO" sz="2800" dirty="0"/>
          </a:p>
        </p:txBody>
      </p:sp>
      <p:sp>
        <p:nvSpPr>
          <p:cNvPr id="3" name="Rectángulo 2"/>
          <p:cNvSpPr/>
          <p:nvPr/>
        </p:nvSpPr>
        <p:spPr>
          <a:xfrm>
            <a:off x="755576" y="4493438"/>
            <a:ext cx="7992888" cy="1815882"/>
          </a:xfrm>
          <a:prstGeom prst="rect">
            <a:avLst/>
          </a:prstGeom>
        </p:spPr>
        <p:txBody>
          <a:bodyPr wrap="square">
            <a:spAutoFit/>
          </a:bodyPr>
          <a:lstStyle/>
          <a:p>
            <a:endParaRPr lang="es-ES" sz="2800" dirty="0" smtClean="0"/>
          </a:p>
          <a:p>
            <a:r>
              <a:rPr lang="es-ES" sz="2800" dirty="0"/>
              <a:t>Describir el proceso llevado para el diseño del proyecto de aula en las prácticas de inmersión de las estudiantes de V semestre de la CURN.</a:t>
            </a:r>
          </a:p>
        </p:txBody>
      </p:sp>
    </p:spTree>
    <p:extLst>
      <p:ext uri="{BB962C8B-B14F-4D97-AF65-F5344CB8AC3E}">
        <p14:creationId xmlns:p14="http://schemas.microsoft.com/office/powerpoint/2010/main" val="22529037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De cómo se llegó al proyecto</a:t>
            </a:r>
            <a:br>
              <a:rPr lang="es-ES" dirty="0" smtClean="0"/>
            </a:br>
            <a:r>
              <a:rPr lang="es-ES" dirty="0" smtClean="0"/>
              <a:t>tres  rutas:</a:t>
            </a:r>
            <a:endParaRPr lang="es-CO" dirty="0"/>
          </a:p>
        </p:txBody>
      </p:sp>
      <p:sp>
        <p:nvSpPr>
          <p:cNvPr id="3" name="Marcador de contenido 2"/>
          <p:cNvSpPr>
            <a:spLocks noGrp="1"/>
          </p:cNvSpPr>
          <p:nvPr>
            <p:ph idx="1"/>
          </p:nvPr>
        </p:nvSpPr>
        <p:spPr/>
        <p:txBody>
          <a:bodyPr>
            <a:normAutofit lnSpcReduction="10000"/>
          </a:bodyPr>
          <a:lstStyle/>
          <a:p>
            <a:pPr marL="514350" indent="-514350">
              <a:buAutoNum type="arabicPeriod"/>
            </a:pPr>
            <a:endParaRPr lang="es-ES" dirty="0" smtClean="0"/>
          </a:p>
          <a:p>
            <a:pPr marL="514350" indent="-514350">
              <a:buAutoNum type="arabicPeriod"/>
            </a:pPr>
            <a:r>
              <a:rPr lang="es-ES" dirty="0" smtClean="0"/>
              <a:t>Identificación </a:t>
            </a:r>
            <a:r>
              <a:rPr lang="es-ES" dirty="0"/>
              <a:t>de necesidades y problemáticas en los contextos de interacción de los niños </a:t>
            </a:r>
            <a:r>
              <a:rPr lang="es-ES" dirty="0" smtClean="0"/>
              <a:t>Observación, se hizo la caracterización </a:t>
            </a:r>
            <a:r>
              <a:rPr lang="es-ES" dirty="0"/>
              <a:t>de la población </a:t>
            </a:r>
            <a:r>
              <a:rPr lang="es-ES" dirty="0" smtClean="0"/>
              <a:t>estudiantil. </a:t>
            </a:r>
          </a:p>
          <a:p>
            <a:pPr marL="514350" indent="-514350">
              <a:buFont typeface="Arial" panose="020B0604020202020204" pitchFamily="34" charset="0"/>
              <a:buAutoNum type="arabicPeriod"/>
            </a:pPr>
            <a:endParaRPr lang="es-ES" dirty="0"/>
          </a:p>
          <a:p>
            <a:pPr marL="514350" indent="-514350">
              <a:buFont typeface="Arial" panose="020B0604020202020204" pitchFamily="34" charset="0"/>
              <a:buAutoNum type="arabicPeriod"/>
            </a:pPr>
            <a:r>
              <a:rPr lang="es-ES" dirty="0" smtClean="0"/>
              <a:t>Vinculación </a:t>
            </a:r>
            <a:r>
              <a:rPr lang="es-ES" dirty="0"/>
              <a:t>al proyecto educativo de la profesora cooperante</a:t>
            </a:r>
            <a:r>
              <a:rPr lang="es-ES" dirty="0" smtClean="0"/>
              <a:t>.</a:t>
            </a:r>
          </a:p>
          <a:p>
            <a:pPr marL="514350" indent="-514350">
              <a:buFont typeface="Arial" panose="020B0604020202020204" pitchFamily="34" charset="0"/>
              <a:buAutoNum type="arabicPeriod"/>
            </a:pPr>
            <a:endParaRPr lang="es-ES" dirty="0"/>
          </a:p>
          <a:p>
            <a:pPr marL="514350" indent="-514350">
              <a:buFont typeface="Arial" panose="020B0604020202020204" pitchFamily="34" charset="0"/>
              <a:buAutoNum type="arabicPeriod"/>
            </a:pPr>
            <a:r>
              <a:rPr lang="es-ES" dirty="0" smtClean="0"/>
              <a:t>Interés de la practicante por una segunda lengua y su presencia en el currículo institucional: japonés</a:t>
            </a:r>
            <a:endParaRPr lang="es-ES" dirty="0"/>
          </a:p>
          <a:p>
            <a:pPr marL="514350" indent="-514350">
              <a:buAutoNum type="arabicPeriod"/>
            </a:pPr>
            <a:endParaRPr lang="es-ES" dirty="0" smtClean="0"/>
          </a:p>
          <a:p>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21</a:t>
            </a:fld>
            <a:endParaRPr lang="es-CO" dirty="0"/>
          </a:p>
        </p:txBody>
      </p:sp>
    </p:spTree>
    <p:extLst>
      <p:ext uri="{BB962C8B-B14F-4D97-AF65-F5344CB8AC3E}">
        <p14:creationId xmlns:p14="http://schemas.microsoft.com/office/powerpoint/2010/main" val="34437525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smtClean="0"/>
              <a:t>De las necesidades o problemáticas identificadas </a:t>
            </a:r>
            <a:endParaRPr lang="es-CO" dirty="0"/>
          </a:p>
        </p:txBody>
      </p:sp>
      <p:sp>
        <p:nvSpPr>
          <p:cNvPr id="3" name="Marcador de contenido 2"/>
          <p:cNvSpPr>
            <a:spLocks noGrp="1"/>
          </p:cNvSpPr>
          <p:nvPr>
            <p:ph idx="1"/>
          </p:nvPr>
        </p:nvSpPr>
        <p:spPr>
          <a:xfrm>
            <a:off x="323528" y="1100076"/>
            <a:ext cx="8568952" cy="5076887"/>
          </a:xfrm>
        </p:spPr>
        <p:txBody>
          <a:bodyPr>
            <a:normAutofit/>
          </a:bodyPr>
          <a:lstStyle/>
          <a:p>
            <a:r>
              <a:rPr lang="es-ES" sz="2400" dirty="0" smtClean="0"/>
              <a:t>Pocas </a:t>
            </a:r>
            <a:r>
              <a:rPr lang="es-ES" sz="2400" dirty="0"/>
              <a:t>veces </a:t>
            </a:r>
            <a:r>
              <a:rPr lang="es-ES" sz="2400" dirty="0" smtClean="0"/>
              <a:t>sacaban a los niños al parque</a:t>
            </a:r>
          </a:p>
          <a:p>
            <a:endParaRPr lang="es-ES" sz="2400" dirty="0" smtClean="0"/>
          </a:p>
          <a:p>
            <a:r>
              <a:rPr lang="es-ES" sz="2400" dirty="0"/>
              <a:t>P</a:t>
            </a:r>
            <a:r>
              <a:rPr lang="es-ES" sz="2400" dirty="0" smtClean="0"/>
              <a:t>asaban </a:t>
            </a:r>
            <a:r>
              <a:rPr lang="es-ES" sz="2400" dirty="0"/>
              <a:t>todo un día completo en el </a:t>
            </a:r>
            <a:r>
              <a:rPr lang="es-ES" sz="2400" dirty="0" smtClean="0"/>
              <a:t>aula. </a:t>
            </a:r>
          </a:p>
          <a:p>
            <a:endParaRPr lang="es-ES" sz="2400" dirty="0" smtClean="0"/>
          </a:p>
          <a:p>
            <a:r>
              <a:rPr lang="es-ES" sz="2400" dirty="0" smtClean="0"/>
              <a:t>Poco estímulo de la motricidad gruesa: saltar, correr, girar…)</a:t>
            </a:r>
          </a:p>
          <a:p>
            <a:endParaRPr lang="es-ES" sz="2400" dirty="0" smtClean="0"/>
          </a:p>
          <a:p>
            <a:r>
              <a:rPr lang="es-ES" sz="2400" dirty="0" smtClean="0"/>
              <a:t>Falencia </a:t>
            </a:r>
            <a:r>
              <a:rPr lang="es-ES" sz="2400" dirty="0"/>
              <a:t>en la motricidad </a:t>
            </a:r>
            <a:r>
              <a:rPr lang="es-ES" sz="2400" dirty="0" smtClean="0"/>
              <a:t>fina.</a:t>
            </a:r>
          </a:p>
          <a:p>
            <a:endParaRPr lang="es-ES" sz="2400" dirty="0" smtClean="0"/>
          </a:p>
          <a:p>
            <a:r>
              <a:rPr lang="es-ES" sz="2400" dirty="0" smtClean="0"/>
              <a:t>Falencias </a:t>
            </a:r>
            <a:r>
              <a:rPr lang="es-ES" sz="2400" dirty="0"/>
              <a:t>cuanto a </a:t>
            </a:r>
            <a:r>
              <a:rPr lang="es-ES" sz="2400" dirty="0" smtClean="0"/>
              <a:t>la </a:t>
            </a:r>
            <a:r>
              <a:rPr lang="es-ES" sz="2400" dirty="0"/>
              <a:t>dimensión </a:t>
            </a:r>
            <a:r>
              <a:rPr lang="es-ES" sz="2400" dirty="0" smtClean="0"/>
              <a:t>emocional. </a:t>
            </a:r>
          </a:p>
          <a:p>
            <a:endParaRPr lang="es-CO" sz="2400"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22</a:t>
            </a:fld>
            <a:endParaRPr lang="es-CO" dirty="0"/>
          </a:p>
        </p:txBody>
      </p:sp>
    </p:spTree>
    <p:extLst>
      <p:ext uri="{BB962C8B-B14F-4D97-AF65-F5344CB8AC3E}">
        <p14:creationId xmlns:p14="http://schemas.microsoft.com/office/powerpoint/2010/main" val="2932394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dirty="0" smtClean="0"/>
              <a:t>De las necesidades o problemáticas identificadas </a:t>
            </a:r>
            <a:endParaRPr lang="es-CO" dirty="0"/>
          </a:p>
        </p:txBody>
      </p:sp>
      <p:sp>
        <p:nvSpPr>
          <p:cNvPr id="3" name="Marcador de contenido 2"/>
          <p:cNvSpPr>
            <a:spLocks noGrp="1"/>
          </p:cNvSpPr>
          <p:nvPr>
            <p:ph idx="1"/>
          </p:nvPr>
        </p:nvSpPr>
        <p:spPr>
          <a:xfrm>
            <a:off x="323528" y="1100076"/>
            <a:ext cx="8568952" cy="5076887"/>
          </a:xfrm>
        </p:spPr>
        <p:txBody>
          <a:bodyPr>
            <a:normAutofit/>
          </a:bodyPr>
          <a:lstStyle/>
          <a:p>
            <a:r>
              <a:rPr lang="es-ES" sz="2400" dirty="0" smtClean="0"/>
              <a:t>Falencias en el </a:t>
            </a:r>
            <a:r>
              <a:rPr lang="es-ES" sz="2400" dirty="0"/>
              <a:t>control de esfínteres</a:t>
            </a:r>
            <a:r>
              <a:rPr lang="es-ES" sz="2400" dirty="0" smtClean="0"/>
              <a:t>.</a:t>
            </a:r>
          </a:p>
          <a:p>
            <a:endParaRPr lang="es-ES" sz="2400" dirty="0" smtClean="0"/>
          </a:p>
          <a:p>
            <a:r>
              <a:rPr lang="es-ES" sz="2400" dirty="0" smtClean="0"/>
              <a:t>Necesidad de desarrollar </a:t>
            </a:r>
            <a:r>
              <a:rPr lang="es-ES" sz="2400" dirty="0"/>
              <a:t>la motricidad fina </a:t>
            </a:r>
            <a:r>
              <a:rPr lang="es-ES" sz="2400" dirty="0" smtClean="0"/>
              <a:t>para que </a:t>
            </a:r>
            <a:r>
              <a:rPr lang="es-ES" sz="2400" dirty="0"/>
              <a:t>mejoren la coordinación viso manual y así aumentar el control de los dedos y la precisión para el proceso inicial de la escritura. </a:t>
            </a:r>
            <a:endParaRPr lang="es-ES" sz="2400" dirty="0" smtClean="0"/>
          </a:p>
          <a:p>
            <a:endParaRPr lang="es-ES" sz="2400" dirty="0" smtClean="0"/>
          </a:p>
          <a:p>
            <a:r>
              <a:rPr lang="es-ES" sz="2400" dirty="0"/>
              <a:t>En la institución de prácticas los niños y niñas de </a:t>
            </a:r>
            <a:r>
              <a:rPr lang="es-ES" sz="2400" dirty="0" smtClean="0"/>
              <a:t>pre-jardín  </a:t>
            </a:r>
            <a:r>
              <a:rPr lang="es-ES" sz="2400" dirty="0"/>
              <a:t>y jardín tienen clases del idioma </a:t>
            </a:r>
            <a:r>
              <a:rPr lang="es-ES" sz="2400" dirty="0" smtClean="0"/>
              <a:t>Japonés.</a:t>
            </a:r>
            <a:r>
              <a:rPr lang="es-ES" sz="2400" dirty="0"/>
              <a:t> </a:t>
            </a:r>
            <a:r>
              <a:rPr lang="es-ES" sz="2400" dirty="0" smtClean="0"/>
              <a:t>Interés de la practicante por el idioma japonés. </a:t>
            </a:r>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23</a:t>
            </a:fld>
            <a:endParaRPr lang="es-CO" dirty="0"/>
          </a:p>
        </p:txBody>
      </p:sp>
    </p:spTree>
    <p:extLst>
      <p:ext uri="{BB962C8B-B14F-4D97-AF65-F5344CB8AC3E}">
        <p14:creationId xmlns:p14="http://schemas.microsoft.com/office/powerpoint/2010/main" val="2965392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535782" y="3789040"/>
            <a:ext cx="8341022" cy="2016224"/>
          </a:xfrm>
        </p:spPr>
        <p:txBody>
          <a:bodyPr/>
          <a:lstStyle/>
          <a:p>
            <a:r>
              <a:rPr lang="es-CO" dirty="0" smtClean="0"/>
              <a:t>Resultados para el segundo objetivo específico </a:t>
            </a:r>
            <a:endParaRPr lang="es-CO" dirty="0"/>
          </a:p>
        </p:txBody>
      </p:sp>
      <p:sp>
        <p:nvSpPr>
          <p:cNvPr id="4" name="Rectángulo 3"/>
          <p:cNvSpPr/>
          <p:nvPr/>
        </p:nvSpPr>
        <p:spPr>
          <a:xfrm>
            <a:off x="899592" y="4604935"/>
            <a:ext cx="7632848" cy="1200329"/>
          </a:xfrm>
          <a:prstGeom prst="rect">
            <a:avLst/>
          </a:prstGeom>
        </p:spPr>
        <p:txBody>
          <a:bodyPr wrap="square">
            <a:spAutoFit/>
          </a:bodyPr>
          <a:lstStyle/>
          <a:p>
            <a:r>
              <a:rPr lang="es-ES" sz="2400" dirty="0"/>
              <a:t>Analizar los componentes y contenidos de los proyectos de aula diseñados por las estudiantes de V semestre de la CURN en las prácticas de inmersión.</a:t>
            </a:r>
          </a:p>
        </p:txBody>
      </p:sp>
    </p:spTree>
    <p:extLst>
      <p:ext uri="{BB962C8B-B14F-4D97-AF65-F5344CB8AC3E}">
        <p14:creationId xmlns:p14="http://schemas.microsoft.com/office/powerpoint/2010/main" val="42854029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smtClean="0"/>
              <a:t>De los componentes del diseño de los proyectos de aula </a:t>
            </a:r>
            <a:endParaRPr lang="es-CO" dirty="0"/>
          </a:p>
        </p:txBody>
      </p:sp>
      <p:sp>
        <p:nvSpPr>
          <p:cNvPr id="3" name="Marcador de contenido 2"/>
          <p:cNvSpPr>
            <a:spLocks noGrp="1"/>
          </p:cNvSpPr>
          <p:nvPr>
            <p:ph idx="1"/>
          </p:nvPr>
        </p:nvSpPr>
        <p:spPr>
          <a:xfrm>
            <a:off x="628650" y="1268760"/>
            <a:ext cx="7886700" cy="4104456"/>
          </a:xfrm>
        </p:spPr>
        <p:txBody>
          <a:bodyPr>
            <a:normAutofit fontScale="85000" lnSpcReduction="20000"/>
          </a:bodyPr>
          <a:lstStyle/>
          <a:p>
            <a:endParaRPr lang="es-CO" dirty="0" smtClean="0"/>
          </a:p>
          <a:p>
            <a:r>
              <a:rPr lang="es-CO" dirty="0" smtClean="0"/>
              <a:t>El diseño de los proyectos se hace siguiendo la siguiente estructura:</a:t>
            </a:r>
          </a:p>
          <a:p>
            <a:pPr marL="0" indent="0">
              <a:buNone/>
            </a:pPr>
            <a:r>
              <a:rPr lang="es-CO" dirty="0" smtClean="0"/>
              <a:t>Título</a:t>
            </a:r>
          </a:p>
          <a:p>
            <a:pPr marL="0" indent="0">
              <a:buNone/>
            </a:pPr>
            <a:r>
              <a:rPr lang="es-CO" dirty="0" smtClean="0"/>
              <a:t>Descripción (No todos los tienen)</a:t>
            </a:r>
          </a:p>
          <a:p>
            <a:pPr marL="0" indent="0">
              <a:buNone/>
            </a:pPr>
            <a:r>
              <a:rPr lang="es-CO" dirty="0" smtClean="0"/>
              <a:t>Caracterización del grupo (No todos lo tienen)</a:t>
            </a:r>
          </a:p>
          <a:p>
            <a:pPr marL="0" indent="0">
              <a:buNone/>
            </a:pPr>
            <a:r>
              <a:rPr lang="es-CO" dirty="0" smtClean="0"/>
              <a:t>Justificación (no todos los tienen)</a:t>
            </a:r>
          </a:p>
          <a:p>
            <a:pPr marL="0" indent="0">
              <a:buNone/>
            </a:pPr>
            <a:r>
              <a:rPr lang="es-CO" dirty="0" smtClean="0"/>
              <a:t>Pregunta </a:t>
            </a:r>
          </a:p>
          <a:p>
            <a:pPr marL="0" indent="0">
              <a:buNone/>
            </a:pPr>
            <a:r>
              <a:rPr lang="es-CO" dirty="0" smtClean="0"/>
              <a:t>Objetivos (General, específicos)</a:t>
            </a:r>
          </a:p>
          <a:p>
            <a:pPr marL="0" indent="0">
              <a:buNone/>
            </a:pPr>
            <a:r>
              <a:rPr lang="es-CO" dirty="0" smtClean="0"/>
              <a:t>Marco teórico (No todos lo tienen)</a:t>
            </a:r>
          </a:p>
          <a:p>
            <a:pPr marL="0" indent="0">
              <a:buNone/>
            </a:pPr>
            <a:r>
              <a:rPr lang="es-CO" dirty="0" smtClean="0"/>
              <a:t>Actividades</a:t>
            </a:r>
          </a:p>
          <a:p>
            <a:pPr marL="0" indent="0">
              <a:buNone/>
            </a:pPr>
            <a:endParaRPr lang="es-CO" dirty="0" smtClean="0"/>
          </a:p>
          <a:p>
            <a:pPr marL="0" indent="0">
              <a:buNone/>
            </a:pPr>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25</a:t>
            </a:fld>
            <a:endParaRPr lang="es-CO" dirty="0"/>
          </a:p>
        </p:txBody>
      </p:sp>
    </p:spTree>
    <p:extLst>
      <p:ext uri="{BB962C8B-B14F-4D97-AF65-F5344CB8AC3E}">
        <p14:creationId xmlns:p14="http://schemas.microsoft.com/office/powerpoint/2010/main" val="2781658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De los contenidos de los proyectos de aula  </a:t>
            </a:r>
            <a:endParaRPr lang="es-CO" dirty="0"/>
          </a:p>
        </p:txBody>
      </p:sp>
      <p:sp>
        <p:nvSpPr>
          <p:cNvPr id="3" name="Marcador de contenido 2"/>
          <p:cNvSpPr>
            <a:spLocks noGrp="1"/>
          </p:cNvSpPr>
          <p:nvPr>
            <p:ph idx="1"/>
          </p:nvPr>
        </p:nvSpPr>
        <p:spPr>
          <a:xfrm>
            <a:off x="628650" y="1162339"/>
            <a:ext cx="7886700" cy="1042526"/>
          </a:xfrm>
        </p:spPr>
        <p:txBody>
          <a:bodyPr>
            <a:normAutofit/>
          </a:bodyPr>
          <a:lstStyle/>
          <a:p>
            <a:pPr fontAlgn="t"/>
            <a:r>
              <a:rPr lang="es-CO" dirty="0" smtClean="0"/>
              <a:t>Los categorías centrales sobre los que se diseñaron los proyectos</a:t>
            </a:r>
            <a:endParaRPr lang="es-CO" b="1" dirty="0" smtClean="0"/>
          </a:p>
          <a:p>
            <a:pPr marL="0" indent="0" fontAlgn="t">
              <a:buNone/>
            </a:pPr>
            <a:endParaRPr lang="es-CO" dirty="0"/>
          </a:p>
          <a:p>
            <a:endParaRPr lang="es-CO" dirty="0" smtClean="0"/>
          </a:p>
          <a:p>
            <a:pPr marL="0" indent="0">
              <a:buNone/>
            </a:pPr>
            <a:endParaRPr lang="es-CO" dirty="0" smtClean="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26</a:t>
            </a:fld>
            <a:endParaRPr lang="es-CO" dirty="0"/>
          </a:p>
        </p:txBody>
      </p:sp>
      <p:graphicFrame>
        <p:nvGraphicFramePr>
          <p:cNvPr id="7" name="Marcador de contenido 5"/>
          <p:cNvGraphicFramePr>
            <a:graphicFrameLocks/>
          </p:cNvGraphicFramePr>
          <p:nvPr>
            <p:extLst>
              <p:ext uri="{D42A27DB-BD31-4B8C-83A1-F6EECF244321}">
                <p14:modId xmlns:p14="http://schemas.microsoft.com/office/powerpoint/2010/main" val="523470027"/>
              </p:ext>
            </p:extLst>
          </p:nvPr>
        </p:nvGraphicFramePr>
        <p:xfrm>
          <a:off x="319236" y="2204865"/>
          <a:ext cx="8501236" cy="3754120"/>
        </p:xfrm>
        <a:graphic>
          <a:graphicData uri="http://schemas.openxmlformats.org/drawingml/2006/table">
            <a:tbl>
              <a:tblPr firstRow="1" bandRow="1">
                <a:tableStyleId>{5C22544A-7EE6-4342-B048-85BDC9FD1C3A}</a:tableStyleId>
              </a:tblPr>
              <a:tblGrid>
                <a:gridCol w="4250618"/>
                <a:gridCol w="4250618"/>
              </a:tblGrid>
              <a:tr h="370840">
                <a:tc>
                  <a:txBody>
                    <a:bodyPr/>
                    <a:lstStyle/>
                    <a:p>
                      <a:pPr algn="ctr"/>
                      <a:r>
                        <a:rPr lang="es-CO" dirty="0" smtClean="0"/>
                        <a:t>Conceptuales  ( ¿Qué? )</a:t>
                      </a:r>
                      <a:endParaRPr lang="es-CO" dirty="0"/>
                    </a:p>
                  </a:txBody>
                  <a:tcPr/>
                </a:tc>
                <a:tc>
                  <a:txBody>
                    <a:bodyPr/>
                    <a:lstStyle/>
                    <a:p>
                      <a:pPr algn="ctr"/>
                      <a:r>
                        <a:rPr lang="es-CO" dirty="0" smtClean="0"/>
                        <a:t>Procedim</a:t>
                      </a:r>
                      <a:r>
                        <a:rPr lang="es-CO" baseline="0" dirty="0" smtClean="0"/>
                        <a:t>entales ( ¿Cómo? )</a:t>
                      </a:r>
                      <a:endParaRPr lang="es-CO" dirty="0"/>
                    </a:p>
                  </a:txBody>
                  <a:tcPr/>
                </a:tc>
              </a:tr>
              <a:tr h="370840">
                <a:tc>
                  <a:txBody>
                    <a:bodyPr/>
                    <a:lstStyle/>
                    <a:p>
                      <a:pPr fontAlgn="t"/>
                      <a:r>
                        <a:rPr lang="es-CO" b="1" dirty="0" smtClean="0"/>
                        <a:t>Cuerpo, </a:t>
                      </a:r>
                    </a:p>
                    <a:p>
                      <a:pPr fontAlgn="t"/>
                      <a:endParaRPr lang="es-CO" b="1" dirty="0" smtClean="0"/>
                    </a:p>
                    <a:p>
                      <a:pPr fontAlgn="t"/>
                      <a:r>
                        <a:rPr lang="es-ES" b="1" dirty="0" smtClean="0"/>
                        <a:t>Crecimiento del niño</a:t>
                      </a:r>
                      <a:endParaRPr lang="es-CO" b="1" dirty="0" smtClean="0"/>
                    </a:p>
                    <a:p>
                      <a:pPr fontAlgn="t"/>
                      <a:endParaRPr lang="es-CO" b="1" dirty="0" smtClean="0"/>
                    </a:p>
                    <a:p>
                      <a:pPr fontAlgn="t"/>
                      <a:r>
                        <a:rPr lang="es-CO" b="1" dirty="0" smtClean="0"/>
                        <a:t>Motricidad gruesa</a:t>
                      </a:r>
                    </a:p>
                    <a:p>
                      <a:pPr fontAlgn="t"/>
                      <a:endParaRPr lang="es-CO" b="1" dirty="0" smtClean="0"/>
                    </a:p>
                    <a:p>
                      <a:pPr marL="0" marR="0" indent="0" algn="l" defTabSz="914400" rtl="0" eaLnBrk="1" fontAlgn="t" latinLnBrk="0" hangingPunct="1">
                        <a:lnSpc>
                          <a:spcPct val="100000"/>
                        </a:lnSpc>
                        <a:spcBef>
                          <a:spcPts val="0"/>
                        </a:spcBef>
                        <a:spcAft>
                          <a:spcPts val="0"/>
                        </a:spcAft>
                        <a:buClrTx/>
                        <a:buSzTx/>
                        <a:buFontTx/>
                        <a:buNone/>
                        <a:tabLst/>
                        <a:defRPr/>
                      </a:pPr>
                      <a:r>
                        <a:rPr lang="es-CO" b="1" dirty="0" smtClean="0"/>
                        <a:t>Motricidad fina</a:t>
                      </a:r>
                    </a:p>
                    <a:p>
                      <a:pPr marL="0" marR="0" indent="0" algn="l" defTabSz="914400" rtl="0" eaLnBrk="1" fontAlgn="t" latinLnBrk="0" hangingPunct="1">
                        <a:lnSpc>
                          <a:spcPct val="100000"/>
                        </a:lnSpc>
                        <a:spcBef>
                          <a:spcPts val="0"/>
                        </a:spcBef>
                        <a:spcAft>
                          <a:spcPts val="0"/>
                        </a:spcAft>
                        <a:buClrTx/>
                        <a:buSzTx/>
                        <a:buFontTx/>
                        <a:buNone/>
                        <a:tabLst/>
                        <a:defRPr/>
                      </a:pPr>
                      <a:endParaRPr lang="es-CO" b="1" dirty="0" smtClean="0"/>
                    </a:p>
                    <a:p>
                      <a:pPr marL="0" marR="0" indent="0" algn="l" defTabSz="914400" rtl="0" eaLnBrk="1" fontAlgn="t" latinLnBrk="0" hangingPunct="1">
                        <a:lnSpc>
                          <a:spcPct val="100000"/>
                        </a:lnSpc>
                        <a:spcBef>
                          <a:spcPts val="0"/>
                        </a:spcBef>
                        <a:spcAft>
                          <a:spcPts val="0"/>
                        </a:spcAft>
                        <a:buClrTx/>
                        <a:buSzTx/>
                        <a:buFontTx/>
                        <a:buNone/>
                        <a:tabLst/>
                        <a:defRPr/>
                      </a:pPr>
                      <a:r>
                        <a:rPr lang="es-CO" b="1" dirty="0" smtClean="0"/>
                        <a:t>Imaginación, </a:t>
                      </a:r>
                    </a:p>
                    <a:p>
                      <a:pPr marL="0" marR="0" indent="0" algn="l" defTabSz="914400" rtl="0" eaLnBrk="1" fontAlgn="t" latinLnBrk="0" hangingPunct="1">
                        <a:lnSpc>
                          <a:spcPct val="100000"/>
                        </a:lnSpc>
                        <a:spcBef>
                          <a:spcPts val="0"/>
                        </a:spcBef>
                        <a:spcAft>
                          <a:spcPts val="0"/>
                        </a:spcAft>
                        <a:buClrTx/>
                        <a:buSzTx/>
                        <a:buFontTx/>
                        <a:buNone/>
                        <a:tabLst/>
                        <a:defRPr/>
                      </a:pPr>
                      <a:endParaRPr lang="es-CO" b="1" dirty="0" smtClean="0"/>
                    </a:p>
                    <a:p>
                      <a:pPr fontAlgn="t"/>
                      <a:r>
                        <a:rPr lang="es-CO" b="1" dirty="0" smtClean="0"/>
                        <a:t>Hábitos saludables</a:t>
                      </a:r>
                    </a:p>
                    <a:p>
                      <a:endParaRPr lang="es-CO" b="1" dirty="0"/>
                    </a:p>
                  </a:txBody>
                  <a:tcPr/>
                </a:tc>
                <a:tc>
                  <a:txBody>
                    <a:bodyPr/>
                    <a:lstStyle/>
                    <a:p>
                      <a:pPr fontAlgn="t"/>
                      <a:r>
                        <a:rPr lang="es-CO" b="1" dirty="0" smtClean="0"/>
                        <a:t>Juego</a:t>
                      </a:r>
                    </a:p>
                    <a:p>
                      <a:pPr fontAlgn="t"/>
                      <a:endParaRPr lang="es-CO" b="1" dirty="0" smtClean="0"/>
                    </a:p>
                    <a:p>
                      <a:pPr fontAlgn="t"/>
                      <a:r>
                        <a:rPr lang="es-CO" b="1" dirty="0" smtClean="0"/>
                        <a:t>Pintura,</a:t>
                      </a:r>
                    </a:p>
                    <a:p>
                      <a:pPr fontAlgn="t"/>
                      <a:endParaRPr lang="es-CO" b="1" dirty="0" smtClean="0"/>
                    </a:p>
                    <a:p>
                      <a:pPr fontAlgn="t"/>
                      <a:r>
                        <a:rPr lang="es-CO" b="1" dirty="0" smtClean="0"/>
                        <a:t>Baile, </a:t>
                      </a:r>
                    </a:p>
                    <a:p>
                      <a:pPr fontAlgn="t"/>
                      <a:endParaRPr lang="es-CO" b="1" dirty="0" smtClean="0"/>
                    </a:p>
                    <a:p>
                      <a:pPr fontAlgn="t"/>
                      <a:r>
                        <a:rPr lang="es-CO" b="1" dirty="0" smtClean="0"/>
                        <a:t>Lúdica</a:t>
                      </a:r>
                    </a:p>
                    <a:p>
                      <a:pPr fontAlgn="t"/>
                      <a:endParaRPr lang="es-CO" b="1" dirty="0" smtClean="0"/>
                    </a:p>
                    <a:p>
                      <a:pPr fontAlgn="t"/>
                      <a:r>
                        <a:rPr lang="es-CO" b="1" dirty="0" smtClean="0"/>
                        <a:t>Movimiento, </a:t>
                      </a:r>
                    </a:p>
                    <a:p>
                      <a:endParaRPr lang="es-CO" b="1" dirty="0" smtClean="0"/>
                    </a:p>
                    <a:p>
                      <a:r>
                        <a:rPr lang="es-CO" b="1" dirty="0" smtClean="0"/>
                        <a:t>Enseñanza del</a:t>
                      </a:r>
                      <a:r>
                        <a:rPr lang="es-CO" b="1" baseline="0" dirty="0" smtClean="0"/>
                        <a:t> japonés</a:t>
                      </a:r>
                      <a:endParaRPr lang="es-CO" b="1" dirty="0"/>
                    </a:p>
                  </a:txBody>
                  <a:tcPr/>
                </a:tc>
              </a:tr>
            </a:tbl>
          </a:graphicData>
        </a:graphic>
      </p:graphicFrame>
    </p:spTree>
    <p:extLst>
      <p:ext uri="{BB962C8B-B14F-4D97-AF65-F5344CB8AC3E}">
        <p14:creationId xmlns:p14="http://schemas.microsoft.com/office/powerpoint/2010/main" val="687698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82544"/>
            <a:ext cx="7886700" cy="682160"/>
          </a:xfrm>
        </p:spPr>
        <p:txBody>
          <a:bodyPr/>
          <a:lstStyle/>
          <a:p>
            <a:r>
              <a:rPr lang="es-CO" dirty="0" smtClean="0"/>
              <a:t>lo que se pretende con los proyectos.</a:t>
            </a:r>
            <a:endParaRPr lang="es-CO" dirty="0"/>
          </a:p>
        </p:txBody>
      </p:sp>
      <p:sp>
        <p:nvSpPr>
          <p:cNvPr id="3" name="Marcador de contenido 2"/>
          <p:cNvSpPr>
            <a:spLocks noGrp="1"/>
          </p:cNvSpPr>
          <p:nvPr>
            <p:ph idx="1"/>
          </p:nvPr>
        </p:nvSpPr>
        <p:spPr>
          <a:xfrm>
            <a:off x="251520" y="1052736"/>
            <a:ext cx="8568952" cy="5052219"/>
          </a:xfrm>
        </p:spPr>
        <p:txBody>
          <a:bodyPr>
            <a:normAutofit fontScale="92500" lnSpcReduction="20000"/>
          </a:bodyPr>
          <a:lstStyle/>
          <a:p>
            <a:r>
              <a:rPr lang="es-ES" dirty="0"/>
              <a:t>Estimular la motricidad gruesa en  </a:t>
            </a:r>
            <a:r>
              <a:rPr lang="es-ES" dirty="0" smtClean="0"/>
              <a:t>estudiantes.</a:t>
            </a:r>
          </a:p>
          <a:p>
            <a:endParaRPr lang="es-ES" dirty="0" smtClean="0"/>
          </a:p>
          <a:p>
            <a:r>
              <a:rPr lang="es-ES" dirty="0"/>
              <a:t>Favorecer el domino del movimiento </a:t>
            </a:r>
            <a:r>
              <a:rPr lang="es-ES" dirty="0" smtClean="0"/>
              <a:t>corporal.</a:t>
            </a:r>
          </a:p>
          <a:p>
            <a:endParaRPr lang="es-ES" dirty="0" smtClean="0"/>
          </a:p>
          <a:p>
            <a:r>
              <a:rPr lang="es-CO" dirty="0" smtClean="0"/>
              <a:t>Fortalecer la </a:t>
            </a:r>
            <a:r>
              <a:rPr lang="es-CO" dirty="0"/>
              <a:t>motricidad fina </a:t>
            </a:r>
            <a:r>
              <a:rPr lang="es-CO" dirty="0" smtClean="0"/>
              <a:t>de los estudiantes.</a:t>
            </a:r>
          </a:p>
          <a:p>
            <a:endParaRPr lang="es-CO" dirty="0" smtClean="0"/>
          </a:p>
          <a:p>
            <a:r>
              <a:rPr lang="es-ES" dirty="0" smtClean="0"/>
              <a:t>Descubrir </a:t>
            </a:r>
            <a:r>
              <a:rPr lang="es-ES" dirty="0"/>
              <a:t>y/o </a:t>
            </a:r>
            <a:r>
              <a:rPr lang="es-ES" dirty="0" smtClean="0"/>
              <a:t>construir </a:t>
            </a:r>
            <a:r>
              <a:rPr lang="es-ES" dirty="0"/>
              <a:t>el mundo que los rodea</a:t>
            </a:r>
            <a:r>
              <a:rPr lang="es-ES" dirty="0" smtClean="0"/>
              <a:t>.</a:t>
            </a:r>
          </a:p>
          <a:p>
            <a:endParaRPr lang="es-ES" dirty="0"/>
          </a:p>
          <a:p>
            <a:r>
              <a:rPr lang="es-ES" dirty="0" smtClean="0"/>
              <a:t>Fortalecer los músculos.</a:t>
            </a:r>
          </a:p>
          <a:p>
            <a:endParaRPr lang="es-ES" dirty="0" smtClean="0"/>
          </a:p>
          <a:p>
            <a:r>
              <a:rPr lang="es-ES" dirty="0" smtClean="0"/>
              <a:t>Fortalecer la creatividad, emociones, imaginación </a:t>
            </a:r>
            <a:r>
              <a:rPr lang="es-ES" dirty="0"/>
              <a:t>, concentración y expresión en los </a:t>
            </a:r>
            <a:r>
              <a:rPr lang="es-ES" dirty="0" smtClean="0"/>
              <a:t>niños. </a:t>
            </a:r>
          </a:p>
          <a:p>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27</a:t>
            </a:fld>
            <a:endParaRPr lang="es-CO" dirty="0"/>
          </a:p>
        </p:txBody>
      </p:sp>
    </p:spTree>
    <p:extLst>
      <p:ext uri="{BB962C8B-B14F-4D97-AF65-F5344CB8AC3E}">
        <p14:creationId xmlns:p14="http://schemas.microsoft.com/office/powerpoint/2010/main" val="2984865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82544"/>
            <a:ext cx="7886700" cy="682160"/>
          </a:xfrm>
        </p:spPr>
        <p:txBody>
          <a:bodyPr/>
          <a:lstStyle/>
          <a:p>
            <a:r>
              <a:rPr lang="es-CO" dirty="0" smtClean="0"/>
              <a:t>lo que se pretende con los proyectos.</a:t>
            </a:r>
            <a:endParaRPr lang="es-CO" dirty="0"/>
          </a:p>
        </p:txBody>
      </p:sp>
      <p:sp>
        <p:nvSpPr>
          <p:cNvPr id="3" name="Marcador de contenido 2"/>
          <p:cNvSpPr>
            <a:spLocks noGrp="1"/>
          </p:cNvSpPr>
          <p:nvPr>
            <p:ph idx="1"/>
          </p:nvPr>
        </p:nvSpPr>
        <p:spPr>
          <a:xfrm>
            <a:off x="251520" y="764704"/>
            <a:ext cx="8568952" cy="5484267"/>
          </a:xfrm>
        </p:spPr>
        <p:txBody>
          <a:bodyPr>
            <a:normAutofit lnSpcReduction="10000"/>
          </a:bodyPr>
          <a:lstStyle/>
          <a:p>
            <a:r>
              <a:rPr lang="es-ES" dirty="0" smtClean="0"/>
              <a:t>Adquirir agilidad </a:t>
            </a:r>
            <a:r>
              <a:rPr lang="es-ES" dirty="0"/>
              <a:t>como el  dominio de saltar, </a:t>
            </a:r>
            <a:r>
              <a:rPr lang="es-ES" dirty="0" smtClean="0"/>
              <a:t>correr </a:t>
            </a:r>
            <a:r>
              <a:rPr lang="es-ES" dirty="0"/>
              <a:t>y </a:t>
            </a:r>
            <a:r>
              <a:rPr lang="es-ES" dirty="0" smtClean="0"/>
              <a:t>andar.</a:t>
            </a:r>
          </a:p>
          <a:p>
            <a:endParaRPr lang="es-ES" dirty="0" smtClean="0"/>
          </a:p>
          <a:p>
            <a:r>
              <a:rPr lang="es-ES" dirty="0"/>
              <a:t>Controlar el dominio del movimiento muscular logrando movimientos precisos y </a:t>
            </a:r>
            <a:r>
              <a:rPr lang="es-ES" dirty="0" smtClean="0"/>
              <a:t>coordinados.</a:t>
            </a:r>
          </a:p>
          <a:p>
            <a:endParaRPr lang="es-ES" dirty="0" smtClean="0"/>
          </a:p>
          <a:p>
            <a:r>
              <a:rPr lang="es-ES" dirty="0"/>
              <a:t>Fortalecer el proceso de control de </a:t>
            </a:r>
            <a:r>
              <a:rPr lang="es-ES" dirty="0" smtClean="0"/>
              <a:t>esfínteres.</a:t>
            </a:r>
          </a:p>
          <a:p>
            <a:endParaRPr lang="es-ES" dirty="0" smtClean="0"/>
          </a:p>
          <a:p>
            <a:r>
              <a:rPr lang="es-ES" dirty="0"/>
              <a:t>Proporcionar la adquisición y </a:t>
            </a:r>
            <a:r>
              <a:rPr lang="es-ES" dirty="0" smtClean="0"/>
              <a:t>práctica </a:t>
            </a:r>
            <a:r>
              <a:rPr lang="es-ES" dirty="0"/>
              <a:t>de un nuevo </a:t>
            </a:r>
            <a:r>
              <a:rPr lang="es-ES" dirty="0" smtClean="0"/>
              <a:t>idioma</a:t>
            </a:r>
          </a:p>
          <a:p>
            <a:endParaRPr lang="es-ES" dirty="0" smtClean="0"/>
          </a:p>
          <a:p>
            <a:r>
              <a:rPr lang="es-ES" dirty="0" smtClean="0"/>
              <a:t>Avanzar </a:t>
            </a:r>
            <a:r>
              <a:rPr lang="es-ES" dirty="0"/>
              <a:t>en la consolidación de hábitos saludables.</a:t>
            </a:r>
          </a:p>
          <a:p>
            <a:endParaRPr lang="es-ES" dirty="0"/>
          </a:p>
          <a:p>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28</a:t>
            </a:fld>
            <a:endParaRPr lang="es-CO" dirty="0"/>
          </a:p>
        </p:txBody>
      </p:sp>
    </p:spTree>
    <p:extLst>
      <p:ext uri="{BB962C8B-B14F-4D97-AF65-F5344CB8AC3E}">
        <p14:creationId xmlns:p14="http://schemas.microsoft.com/office/powerpoint/2010/main" val="3581497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16633"/>
            <a:ext cx="7886700" cy="980688"/>
          </a:xfrm>
        </p:spPr>
        <p:txBody>
          <a:bodyPr>
            <a:normAutofit/>
          </a:bodyPr>
          <a:lstStyle/>
          <a:p>
            <a:r>
              <a:rPr lang="es-CO" dirty="0" smtClean="0"/>
              <a:t>cómo se pretende lograr .</a:t>
            </a:r>
            <a:endParaRPr lang="es-CO" dirty="0"/>
          </a:p>
        </p:txBody>
      </p:sp>
      <p:sp>
        <p:nvSpPr>
          <p:cNvPr id="3" name="Marcador de contenido 2"/>
          <p:cNvSpPr>
            <a:spLocks noGrp="1"/>
          </p:cNvSpPr>
          <p:nvPr>
            <p:ph idx="1"/>
          </p:nvPr>
        </p:nvSpPr>
        <p:spPr>
          <a:xfrm>
            <a:off x="323527" y="1124744"/>
            <a:ext cx="3998678" cy="5484267"/>
          </a:xfrm>
          <a:solidFill>
            <a:srgbClr val="FFC000"/>
          </a:solidFill>
        </p:spPr>
        <p:txBody>
          <a:bodyPr>
            <a:normAutofit/>
          </a:bodyPr>
          <a:lstStyle/>
          <a:p>
            <a:r>
              <a:rPr lang="es-ES" dirty="0" smtClean="0"/>
              <a:t>Aplicación </a:t>
            </a:r>
            <a:r>
              <a:rPr lang="es-ES" dirty="0"/>
              <a:t>de las tics como estrategias </a:t>
            </a:r>
            <a:r>
              <a:rPr lang="es-ES" dirty="0" smtClean="0"/>
              <a:t>pedagógica.</a:t>
            </a:r>
          </a:p>
          <a:p>
            <a:endParaRPr lang="es-ES" dirty="0" smtClean="0"/>
          </a:p>
          <a:p>
            <a:r>
              <a:rPr lang="es-ES" dirty="0" smtClean="0"/>
              <a:t>Diseñando estrategias pedagógicas.</a:t>
            </a:r>
          </a:p>
          <a:p>
            <a:endParaRPr lang="es-ES" dirty="0" smtClean="0"/>
          </a:p>
          <a:p>
            <a:r>
              <a:rPr lang="es-ES" dirty="0" smtClean="0"/>
              <a:t>A </a:t>
            </a:r>
            <a:r>
              <a:rPr lang="es-ES" dirty="0"/>
              <a:t>través del juego y las artes plásticas</a:t>
            </a:r>
          </a:p>
          <a:p>
            <a:endParaRPr lang="es-CO" dirty="0" smtClean="0"/>
          </a:p>
          <a:p>
            <a:r>
              <a:rPr lang="es-CO" dirty="0" smtClean="0"/>
              <a:t>Clasificando formas y colores.</a:t>
            </a:r>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29</a:t>
            </a:fld>
            <a:endParaRPr lang="es-CO" dirty="0"/>
          </a:p>
        </p:txBody>
      </p:sp>
      <p:sp>
        <p:nvSpPr>
          <p:cNvPr id="6" name="Marcador de contenido 2"/>
          <p:cNvSpPr txBox="1">
            <a:spLocks/>
          </p:cNvSpPr>
          <p:nvPr/>
        </p:nvSpPr>
        <p:spPr>
          <a:xfrm>
            <a:off x="4572000" y="1124744"/>
            <a:ext cx="4248473" cy="5484267"/>
          </a:xfrm>
          <a:prstGeom prst="rect">
            <a:avLst/>
          </a:prstGeom>
          <a:solidFill>
            <a:schemeClr val="accent1">
              <a:lumMod val="40000"/>
              <a:lumOff val="60000"/>
            </a:schemeClr>
          </a:solidFill>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s-ES" dirty="0" smtClean="0"/>
              <a:t>Mediante ejercicios y actividades que desarrollen las habilidades motoras.</a:t>
            </a:r>
          </a:p>
          <a:p>
            <a:pPr fontAlgn="auto">
              <a:spcAft>
                <a:spcPts val="0"/>
              </a:spcAft>
            </a:pPr>
            <a:endParaRPr lang="es-ES" dirty="0" smtClean="0"/>
          </a:p>
          <a:p>
            <a:pPr fontAlgn="auto">
              <a:spcAft>
                <a:spcPts val="0"/>
              </a:spcAft>
            </a:pPr>
            <a:r>
              <a:rPr lang="es-ES" dirty="0" smtClean="0"/>
              <a:t>Planificando estrategias basadas en los movimientos. </a:t>
            </a:r>
          </a:p>
          <a:p>
            <a:pPr fontAlgn="auto">
              <a:spcAft>
                <a:spcPts val="0"/>
              </a:spcAft>
            </a:pPr>
            <a:endParaRPr lang="es-ES" dirty="0" smtClean="0"/>
          </a:p>
          <a:p>
            <a:pPr fontAlgn="auto">
              <a:spcAft>
                <a:spcPts val="0"/>
              </a:spcAft>
            </a:pPr>
            <a:r>
              <a:rPr lang="es-ES" dirty="0" smtClean="0"/>
              <a:t>Mediante el silabario Hiragana del idioma Japonés.</a:t>
            </a:r>
          </a:p>
          <a:p>
            <a:pPr fontAlgn="auto">
              <a:spcAft>
                <a:spcPts val="0"/>
              </a:spcAft>
            </a:pPr>
            <a:endParaRPr lang="es-ES" dirty="0" smtClean="0"/>
          </a:p>
          <a:p>
            <a:pPr fontAlgn="auto">
              <a:spcAft>
                <a:spcPts val="0"/>
              </a:spcAft>
            </a:pPr>
            <a:r>
              <a:rPr lang="es-ES" dirty="0" smtClean="0"/>
              <a:t>Vivencien experiencias. </a:t>
            </a:r>
            <a:endParaRPr lang="es-CO" dirty="0"/>
          </a:p>
        </p:txBody>
      </p:sp>
    </p:spTree>
    <p:extLst>
      <p:ext uri="{BB962C8B-B14F-4D97-AF65-F5344CB8AC3E}">
        <p14:creationId xmlns:p14="http://schemas.microsoft.com/office/powerpoint/2010/main" val="409242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Descripción del problema</a:t>
            </a:r>
            <a:endParaRPr lang="es-CO" dirty="0"/>
          </a:p>
        </p:txBody>
      </p:sp>
      <p:sp>
        <p:nvSpPr>
          <p:cNvPr id="3" name="Marcador de contenido 2"/>
          <p:cNvSpPr>
            <a:spLocks noGrp="1"/>
          </p:cNvSpPr>
          <p:nvPr>
            <p:ph idx="1"/>
          </p:nvPr>
        </p:nvSpPr>
        <p:spPr>
          <a:xfrm>
            <a:off x="3203848" y="1432054"/>
            <a:ext cx="5760640" cy="4896544"/>
          </a:xfrm>
        </p:spPr>
        <p:txBody>
          <a:bodyPr>
            <a:normAutofit/>
          </a:bodyPr>
          <a:lstStyle/>
          <a:p>
            <a:pPr marL="0" indent="0">
              <a:buNone/>
            </a:pPr>
            <a:r>
              <a:rPr lang="es-CO" sz="2400" b="1" dirty="0" smtClean="0">
                <a:solidFill>
                  <a:srgbClr val="0070C0"/>
                </a:solidFill>
              </a:rPr>
              <a:t>En V semestre se realizan prácticas de inmersión.</a:t>
            </a:r>
          </a:p>
          <a:p>
            <a:pPr marL="0" indent="0">
              <a:buNone/>
            </a:pPr>
            <a:endParaRPr lang="es-CO" sz="2400" dirty="0"/>
          </a:p>
          <a:p>
            <a:pPr marL="0" indent="0">
              <a:buNone/>
            </a:pPr>
            <a:r>
              <a:rPr lang="es-CO" sz="2400" b="1" dirty="0" smtClean="0">
                <a:solidFill>
                  <a:srgbClr val="FF0000"/>
                </a:solidFill>
              </a:rPr>
              <a:t>Se diseña e implementa un el proyecto de aula como estrategia pedagógica de intervención de las practicantes. </a:t>
            </a:r>
          </a:p>
          <a:p>
            <a:pPr marL="514350" indent="-514350">
              <a:buFont typeface="+mj-lt"/>
              <a:buAutoNum type="arabicPeriod"/>
            </a:pPr>
            <a:endParaRPr lang="es-CO" sz="2400" dirty="0" smtClean="0"/>
          </a:p>
          <a:p>
            <a:pPr marL="0" indent="0">
              <a:buNone/>
            </a:pPr>
            <a:r>
              <a:rPr lang="es-CO" sz="2400" b="1" dirty="0" smtClean="0">
                <a:solidFill>
                  <a:srgbClr val="7030A0"/>
                </a:solidFill>
              </a:rPr>
              <a:t>El PAT de V semestre asume como objeto de estudio el </a:t>
            </a:r>
            <a:r>
              <a:rPr lang="es-CO" sz="2400" b="1" i="1" dirty="0" smtClean="0">
                <a:solidFill>
                  <a:srgbClr val="7030A0"/>
                </a:solidFill>
              </a:rPr>
              <a:t>proyecto de aula </a:t>
            </a:r>
            <a:r>
              <a:rPr lang="es-CO" sz="2400" b="1" dirty="0" smtClean="0">
                <a:solidFill>
                  <a:srgbClr val="7030A0"/>
                </a:solidFill>
              </a:rPr>
              <a:t>diseñado e implementado por las estudiantes. </a:t>
            </a:r>
          </a:p>
          <a:p>
            <a:pPr marL="514350" indent="-514350">
              <a:buFont typeface="+mj-lt"/>
              <a:buAutoNum type="arabicPeriod"/>
            </a:pPr>
            <a:endParaRPr lang="es-CO" dirty="0"/>
          </a:p>
          <a:p>
            <a:pPr marL="0" indent="0">
              <a:buNone/>
            </a:pPr>
            <a:endParaRPr lang="es-CO" dirty="0" smtClean="0"/>
          </a:p>
          <a:p>
            <a:pPr marL="514350" indent="-514350">
              <a:buFont typeface="+mj-lt"/>
              <a:buAutoNum type="arabicPeriod"/>
            </a:pPr>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3</a:t>
            </a:fld>
            <a:endParaRPr lang="es-CO" dirty="0"/>
          </a:p>
        </p:txBody>
      </p:sp>
      <p:pic>
        <p:nvPicPr>
          <p:cNvPr id="1026" name="Picture 2" descr="Cienticnat: 6°C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13408"/>
            <a:ext cx="2736186" cy="25449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upa De Mano Galileo Aumento 5x 50mm Aro Metal - $ 425,49 e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4071688"/>
            <a:ext cx="2033569" cy="182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373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740" y="116633"/>
            <a:ext cx="7886700" cy="983443"/>
          </a:xfrm>
        </p:spPr>
        <p:txBody>
          <a:bodyPr/>
          <a:lstStyle/>
          <a:p>
            <a:r>
              <a:rPr lang="es-CO" dirty="0" smtClean="0"/>
              <a:t>De las actividades propuestas</a:t>
            </a:r>
            <a:endParaRPr lang="es-CO" dirty="0"/>
          </a:p>
        </p:txBody>
      </p:sp>
      <p:sp>
        <p:nvSpPr>
          <p:cNvPr id="3" name="Marcador de contenido 2"/>
          <p:cNvSpPr>
            <a:spLocks noGrp="1"/>
          </p:cNvSpPr>
          <p:nvPr>
            <p:ph idx="1"/>
          </p:nvPr>
        </p:nvSpPr>
        <p:spPr>
          <a:xfrm>
            <a:off x="323528" y="1147139"/>
            <a:ext cx="3888432" cy="5014625"/>
          </a:xfrm>
          <a:solidFill>
            <a:schemeClr val="accent4">
              <a:lumMod val="40000"/>
              <a:lumOff val="60000"/>
            </a:schemeClr>
          </a:solidFill>
        </p:spPr>
        <p:txBody>
          <a:bodyPr>
            <a:normAutofit/>
          </a:bodyPr>
          <a:lstStyle/>
          <a:p>
            <a:pPr fontAlgn="t"/>
            <a:r>
              <a:rPr lang="es-CO" dirty="0"/>
              <a:t>Caminos de Cinta </a:t>
            </a:r>
            <a:r>
              <a:rPr lang="es-CO" dirty="0" smtClean="0"/>
              <a:t>Adhesiva</a:t>
            </a:r>
            <a:r>
              <a:rPr lang="es-CO" dirty="0"/>
              <a:t> </a:t>
            </a:r>
          </a:p>
          <a:p>
            <a:pPr fontAlgn="t"/>
            <a:r>
              <a:rPr lang="es-CO" dirty="0"/>
              <a:t>Juego con mi </a:t>
            </a:r>
            <a:r>
              <a:rPr lang="es-CO" dirty="0" smtClean="0"/>
              <a:t>cuerpo</a:t>
            </a:r>
            <a:endParaRPr lang="es-CO" dirty="0"/>
          </a:p>
          <a:p>
            <a:pPr fontAlgn="t"/>
            <a:r>
              <a:rPr lang="es-CO" dirty="0"/>
              <a:t>Creatividad sin pinceles</a:t>
            </a:r>
          </a:p>
          <a:p>
            <a:pPr fontAlgn="t"/>
            <a:r>
              <a:rPr lang="es-CO" dirty="0"/>
              <a:t>Mis manitas </a:t>
            </a:r>
            <a:r>
              <a:rPr lang="es-CO" dirty="0" smtClean="0"/>
              <a:t>creativas</a:t>
            </a:r>
          </a:p>
          <a:p>
            <a:pPr fontAlgn="t"/>
            <a:r>
              <a:rPr lang="es-CO" dirty="0" smtClean="0"/>
              <a:t>Dejando </a:t>
            </a:r>
            <a:r>
              <a:rPr lang="es-CO" dirty="0"/>
              <a:t>huellas. </a:t>
            </a:r>
          </a:p>
          <a:p>
            <a:pPr fontAlgn="t"/>
            <a:r>
              <a:rPr lang="es-CO" dirty="0"/>
              <a:t>Pintado con pitillo. </a:t>
            </a:r>
          </a:p>
          <a:p>
            <a:pPr fontAlgn="t"/>
            <a:r>
              <a:rPr lang="es-CO" dirty="0"/>
              <a:t>Escalador multicolores. </a:t>
            </a:r>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30</a:t>
            </a:fld>
            <a:endParaRPr lang="es-CO" dirty="0"/>
          </a:p>
        </p:txBody>
      </p:sp>
      <p:sp>
        <p:nvSpPr>
          <p:cNvPr id="8" name="Marcador de contenido 2"/>
          <p:cNvSpPr txBox="1">
            <a:spLocks/>
          </p:cNvSpPr>
          <p:nvPr/>
        </p:nvSpPr>
        <p:spPr>
          <a:xfrm>
            <a:off x="4355976" y="1150679"/>
            <a:ext cx="4231382" cy="5014625"/>
          </a:xfrm>
          <a:prstGeom prst="rect">
            <a:avLst/>
          </a:prstGeom>
          <a:solidFill>
            <a:schemeClr val="accent1">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spcAft>
                <a:spcPts val="0"/>
              </a:spcAft>
            </a:pPr>
            <a:r>
              <a:rPr lang="es-CO" dirty="0" smtClean="0"/>
              <a:t>Me divierto con mis manitas</a:t>
            </a:r>
          </a:p>
          <a:p>
            <a:pPr fontAlgn="t">
              <a:spcAft>
                <a:spcPts val="0"/>
              </a:spcAft>
            </a:pPr>
            <a:r>
              <a:rPr lang="es-CO" dirty="0" smtClean="0"/>
              <a:t>Colorear su fruta favorita</a:t>
            </a:r>
          </a:p>
          <a:p>
            <a:pPr fontAlgn="t">
              <a:spcAft>
                <a:spcPts val="0"/>
              </a:spcAft>
            </a:pPr>
            <a:r>
              <a:rPr lang="es-CO" dirty="0" smtClean="0"/>
              <a:t>El masajito especial</a:t>
            </a:r>
          </a:p>
          <a:p>
            <a:pPr fontAlgn="t">
              <a:spcAft>
                <a:spcPts val="0"/>
              </a:spcAft>
            </a:pPr>
            <a:r>
              <a:rPr lang="es-CO" dirty="0" smtClean="0"/>
              <a:t> </a:t>
            </a:r>
            <a:r>
              <a:rPr lang="es-ES" dirty="0"/>
              <a:t>Exploración del medio</a:t>
            </a:r>
          </a:p>
          <a:p>
            <a:pPr fontAlgn="t">
              <a:spcAft>
                <a:spcPts val="0"/>
              </a:spcAft>
            </a:pPr>
            <a:r>
              <a:rPr lang="es-ES" dirty="0"/>
              <a:t>Mezcla de colores.</a:t>
            </a:r>
          </a:p>
          <a:p>
            <a:pPr fontAlgn="t">
              <a:spcAft>
                <a:spcPts val="0"/>
              </a:spcAft>
            </a:pPr>
            <a:r>
              <a:rPr lang="es-ES" dirty="0"/>
              <a:t>Adiós pañal </a:t>
            </a:r>
          </a:p>
          <a:p>
            <a:pPr fontAlgn="t">
              <a:spcAft>
                <a:spcPts val="0"/>
              </a:spcAft>
            </a:pPr>
            <a:r>
              <a:rPr lang="es-ES" dirty="0"/>
              <a:t>Charla en el baño</a:t>
            </a:r>
          </a:p>
          <a:p>
            <a:pPr fontAlgn="t">
              <a:spcAft>
                <a:spcPts val="0"/>
              </a:spcAft>
            </a:pPr>
            <a:r>
              <a:rPr lang="es-ES" dirty="0"/>
              <a:t>Cuido de mi mismo</a:t>
            </a:r>
          </a:p>
          <a:p>
            <a:pPr fontAlgn="t">
              <a:spcAft>
                <a:spcPts val="0"/>
              </a:spcAft>
            </a:pPr>
            <a:endParaRPr lang="es-CO" dirty="0"/>
          </a:p>
        </p:txBody>
      </p:sp>
    </p:spTree>
    <p:extLst>
      <p:ext uri="{BB962C8B-B14F-4D97-AF65-F5344CB8AC3E}">
        <p14:creationId xmlns:p14="http://schemas.microsoft.com/office/powerpoint/2010/main" val="2901069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Conclusiones </a:t>
            </a:r>
            <a:endParaRPr lang="es-CO" dirty="0"/>
          </a:p>
        </p:txBody>
      </p:sp>
      <p:sp>
        <p:nvSpPr>
          <p:cNvPr id="3" name="Marcador de contenido 2"/>
          <p:cNvSpPr>
            <a:spLocks noGrp="1"/>
          </p:cNvSpPr>
          <p:nvPr>
            <p:ph idx="1"/>
          </p:nvPr>
        </p:nvSpPr>
        <p:spPr/>
        <p:txBody>
          <a:bodyPr>
            <a:normAutofit/>
          </a:bodyPr>
          <a:lstStyle/>
          <a:p>
            <a:pPr marL="514350" indent="-514350">
              <a:buAutoNum type="arabicPeriod"/>
            </a:pPr>
            <a:r>
              <a:rPr lang="es-ES" dirty="0" smtClean="0"/>
              <a:t>Se identificaron tres formas para llegar al proyecto de aula, la primera mediante la identificación de necesidades y problemáticas, la  Identificación de necesidades o problemáticas en los niños y niñas, la segunda vinculándose al proyecto </a:t>
            </a:r>
            <a:r>
              <a:rPr lang="es-ES" dirty="0"/>
              <a:t>educativo de la profesora </a:t>
            </a:r>
            <a:r>
              <a:rPr lang="es-ES" dirty="0" smtClean="0"/>
              <a:t>cooperante y la tercera por la compatibilidad entre el interés </a:t>
            </a:r>
            <a:r>
              <a:rPr lang="es-ES" dirty="0"/>
              <a:t>de la practicante por </a:t>
            </a:r>
            <a:r>
              <a:rPr lang="es-ES" dirty="0" smtClean="0"/>
              <a:t>un idioma extranjero y </a:t>
            </a:r>
            <a:r>
              <a:rPr lang="es-ES" dirty="0"/>
              <a:t>su presencia en el currículo institucional: japonés</a:t>
            </a:r>
          </a:p>
          <a:p>
            <a:pPr marL="514350" indent="-514350">
              <a:buAutoNum type="arabicPeriod"/>
            </a:pPr>
            <a:endParaRPr lang="es-ES" dirty="0" smtClean="0"/>
          </a:p>
          <a:p>
            <a:pPr marL="514350" indent="-514350">
              <a:buAutoNum type="arabicPeriod"/>
            </a:pPr>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31</a:t>
            </a:fld>
            <a:endParaRPr lang="es-CO" dirty="0"/>
          </a:p>
        </p:txBody>
      </p:sp>
    </p:spTree>
    <p:extLst>
      <p:ext uri="{BB962C8B-B14F-4D97-AF65-F5344CB8AC3E}">
        <p14:creationId xmlns:p14="http://schemas.microsoft.com/office/powerpoint/2010/main" val="396090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Conclusiones </a:t>
            </a:r>
            <a:endParaRPr lang="es-CO" dirty="0"/>
          </a:p>
        </p:txBody>
      </p:sp>
      <p:sp>
        <p:nvSpPr>
          <p:cNvPr id="3" name="Marcador de contenido 2"/>
          <p:cNvSpPr>
            <a:spLocks noGrp="1"/>
          </p:cNvSpPr>
          <p:nvPr>
            <p:ph idx="1"/>
          </p:nvPr>
        </p:nvSpPr>
        <p:spPr>
          <a:xfrm>
            <a:off x="467544" y="1124744"/>
            <a:ext cx="8280920" cy="5014625"/>
          </a:xfrm>
        </p:spPr>
        <p:txBody>
          <a:bodyPr>
            <a:normAutofit/>
          </a:bodyPr>
          <a:lstStyle/>
          <a:p>
            <a:pPr marL="0" indent="0">
              <a:buNone/>
            </a:pPr>
            <a:r>
              <a:rPr lang="es-ES" dirty="0" smtClean="0"/>
              <a:t>2. Dentro de las necesidades y problemáticas de la población estudiantil tenemos las falencias de la motricidad fina y gruesa, falencias en la dimensión emocional, poco control de esfínteres.  </a:t>
            </a:r>
          </a:p>
          <a:p>
            <a:pPr marL="0" indent="0">
              <a:buNone/>
            </a:pPr>
            <a:endParaRPr lang="es-ES" dirty="0" smtClean="0"/>
          </a:p>
          <a:p>
            <a:pPr marL="0" indent="0">
              <a:buNone/>
            </a:pPr>
            <a:r>
              <a:rPr lang="es-ES" dirty="0" smtClean="0"/>
              <a:t>3. Los componentes o apartados de los diseños de los proyectos de aulas son el título</a:t>
            </a:r>
            <a:r>
              <a:rPr lang="es-ES" dirty="0"/>
              <a:t>, </a:t>
            </a:r>
            <a:r>
              <a:rPr lang="es-ES" dirty="0" smtClean="0"/>
              <a:t>Descripción o caracterización del grupo, Justificación, Pregunta, Objetivos, Marco teórico y Actividades. No todos los diseños analizados tienen todos los componentes antes mencionados. </a:t>
            </a:r>
            <a:endParaRPr lang="es-ES" dirty="0"/>
          </a:p>
          <a:p>
            <a:pPr marL="0" indent="0">
              <a:buNone/>
            </a:pPr>
            <a:endParaRPr lang="es-ES" dirty="0" smtClean="0"/>
          </a:p>
          <a:p>
            <a:pPr marL="514350" indent="-514350">
              <a:buAutoNum type="arabicPeriod"/>
            </a:pPr>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32</a:t>
            </a:fld>
            <a:endParaRPr lang="es-CO" dirty="0"/>
          </a:p>
        </p:txBody>
      </p:sp>
    </p:spTree>
    <p:extLst>
      <p:ext uri="{BB962C8B-B14F-4D97-AF65-F5344CB8AC3E}">
        <p14:creationId xmlns:p14="http://schemas.microsoft.com/office/powerpoint/2010/main" val="3584260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Conclusiones </a:t>
            </a:r>
            <a:endParaRPr lang="es-CO" dirty="0"/>
          </a:p>
        </p:txBody>
      </p:sp>
      <p:sp>
        <p:nvSpPr>
          <p:cNvPr id="3" name="Marcador de contenido 2"/>
          <p:cNvSpPr>
            <a:spLocks noGrp="1"/>
          </p:cNvSpPr>
          <p:nvPr>
            <p:ph idx="1"/>
          </p:nvPr>
        </p:nvSpPr>
        <p:spPr>
          <a:xfrm>
            <a:off x="467544" y="1124744"/>
            <a:ext cx="8280920" cy="5014625"/>
          </a:xfrm>
        </p:spPr>
        <p:txBody>
          <a:bodyPr>
            <a:normAutofit/>
          </a:bodyPr>
          <a:lstStyle/>
          <a:p>
            <a:pPr marL="0" indent="0">
              <a:buNone/>
            </a:pPr>
            <a:r>
              <a:rPr lang="es-ES" dirty="0" smtClean="0"/>
              <a:t>4. Se identificaron dos categorías en cuanto a los contenidos de los proyectos, una tiene que ver con lo conceptual teórico que responde al ¿qué? y la otra tiene que ver con lo procedimental es decir la que apunta al ¿cómo?</a:t>
            </a:r>
          </a:p>
          <a:p>
            <a:pPr marL="0" indent="0">
              <a:buNone/>
            </a:pPr>
            <a:endParaRPr lang="es-ES" dirty="0" smtClean="0"/>
          </a:p>
          <a:p>
            <a:pPr marL="0" indent="0">
              <a:buNone/>
            </a:pPr>
            <a:r>
              <a:rPr lang="es-ES" dirty="0" smtClean="0"/>
              <a:t>5. Dentro de lo conceptual tenemos los conceptos de </a:t>
            </a:r>
            <a:r>
              <a:rPr lang="es-CO" b="1" dirty="0" smtClean="0"/>
              <a:t>Cuerpo</a:t>
            </a:r>
            <a:r>
              <a:rPr lang="es-CO" b="1" dirty="0"/>
              <a:t>, </a:t>
            </a:r>
            <a:r>
              <a:rPr lang="es-ES" b="1" dirty="0" smtClean="0"/>
              <a:t>Crecimiento </a:t>
            </a:r>
            <a:r>
              <a:rPr lang="es-ES" b="1" dirty="0"/>
              <a:t>del </a:t>
            </a:r>
            <a:r>
              <a:rPr lang="es-ES" b="1" dirty="0" smtClean="0"/>
              <a:t>niño, </a:t>
            </a:r>
            <a:r>
              <a:rPr lang="es-CO" b="1" dirty="0" smtClean="0"/>
              <a:t>Motricidad gruesa, Motricidad fina, Imaginación</a:t>
            </a:r>
            <a:r>
              <a:rPr lang="es-CO" b="1" dirty="0"/>
              <a:t>, </a:t>
            </a:r>
            <a:r>
              <a:rPr lang="es-CO" b="1" dirty="0" smtClean="0"/>
              <a:t>Hábitos saludables. </a:t>
            </a:r>
            <a:r>
              <a:rPr lang="es-CO" dirty="0" smtClean="0"/>
              <a:t>Dentro de lo procedimental que remite a estrategias, tenemos el </a:t>
            </a:r>
            <a:r>
              <a:rPr lang="es-CO" b="1" dirty="0" smtClean="0"/>
              <a:t>Juego, Pintura, Baile</a:t>
            </a:r>
            <a:r>
              <a:rPr lang="es-CO" b="1" dirty="0"/>
              <a:t>, </a:t>
            </a:r>
            <a:r>
              <a:rPr lang="es-CO" b="1" dirty="0" smtClean="0"/>
              <a:t>Lúdica, el Movimiento.</a:t>
            </a:r>
            <a:endParaRPr lang="es-ES" dirty="0"/>
          </a:p>
          <a:p>
            <a:pPr marL="0" indent="0">
              <a:buNone/>
            </a:pPr>
            <a:endParaRPr lang="es-ES" dirty="0" smtClean="0"/>
          </a:p>
          <a:p>
            <a:pPr marL="514350" indent="-514350">
              <a:buAutoNum type="arabicPeriod"/>
            </a:pPr>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33</a:t>
            </a:fld>
            <a:endParaRPr lang="es-CO" dirty="0"/>
          </a:p>
        </p:txBody>
      </p:sp>
    </p:spTree>
    <p:extLst>
      <p:ext uri="{BB962C8B-B14F-4D97-AF65-F5344CB8AC3E}">
        <p14:creationId xmlns:p14="http://schemas.microsoft.com/office/powerpoint/2010/main" val="928999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Conclusiones </a:t>
            </a:r>
            <a:endParaRPr lang="es-CO" dirty="0"/>
          </a:p>
        </p:txBody>
      </p:sp>
      <p:sp>
        <p:nvSpPr>
          <p:cNvPr id="3" name="Marcador de contenido 2"/>
          <p:cNvSpPr>
            <a:spLocks noGrp="1"/>
          </p:cNvSpPr>
          <p:nvPr>
            <p:ph idx="1"/>
          </p:nvPr>
        </p:nvSpPr>
        <p:spPr>
          <a:xfrm>
            <a:off x="467544" y="1124744"/>
            <a:ext cx="8280920" cy="5014625"/>
          </a:xfrm>
        </p:spPr>
        <p:txBody>
          <a:bodyPr>
            <a:normAutofit/>
          </a:bodyPr>
          <a:lstStyle/>
          <a:p>
            <a:pPr marL="0" indent="0">
              <a:buNone/>
            </a:pPr>
            <a:r>
              <a:rPr lang="es-ES" dirty="0"/>
              <a:t>6</a:t>
            </a:r>
            <a:r>
              <a:rPr lang="es-ES" dirty="0" smtClean="0"/>
              <a:t>. Lo que se pretende con los proyectos de aula es </a:t>
            </a:r>
            <a:r>
              <a:rPr lang="es-CO" b="1" dirty="0" smtClean="0"/>
              <a:t>Fortalecer, consolidar, favorecer y estimular </a:t>
            </a:r>
            <a:r>
              <a:rPr lang="es-ES" dirty="0" smtClean="0"/>
              <a:t>la </a:t>
            </a:r>
            <a:r>
              <a:rPr lang="es-ES" dirty="0"/>
              <a:t>motricidad </a:t>
            </a:r>
            <a:r>
              <a:rPr lang="es-ES" dirty="0" smtClean="0"/>
              <a:t>gruesa, motricidad fina, los músculos, el control de esfínteres, la creatividad, emociones, imaginación, hábitos saludables, concentración </a:t>
            </a:r>
            <a:r>
              <a:rPr lang="es-ES" dirty="0"/>
              <a:t>y expresión </a:t>
            </a:r>
            <a:r>
              <a:rPr lang="es-ES" dirty="0" smtClean="0"/>
              <a:t>en  estudiantes, y el de </a:t>
            </a:r>
            <a:r>
              <a:rPr lang="es-ES" b="1" dirty="0" smtClean="0">
                <a:solidFill>
                  <a:schemeClr val="tx1"/>
                </a:solidFill>
              </a:rPr>
              <a:t>Proporcionar </a:t>
            </a:r>
            <a:r>
              <a:rPr lang="es-ES" b="1" dirty="0">
                <a:solidFill>
                  <a:schemeClr val="tx1"/>
                </a:solidFill>
              </a:rPr>
              <a:t>la adquisición </a:t>
            </a:r>
            <a:r>
              <a:rPr lang="es-ES" dirty="0"/>
              <a:t>y práctica de un nuevo </a:t>
            </a:r>
            <a:r>
              <a:rPr lang="es-ES" dirty="0" smtClean="0"/>
              <a:t>idioma.</a:t>
            </a:r>
          </a:p>
          <a:p>
            <a:pPr marL="0" indent="0">
              <a:buNone/>
            </a:pPr>
            <a:r>
              <a:rPr lang="es-ES" dirty="0" smtClean="0"/>
              <a:t> </a:t>
            </a:r>
            <a:endParaRPr lang="es-ES" dirty="0"/>
          </a:p>
          <a:p>
            <a:pPr marL="0" indent="0">
              <a:buNone/>
            </a:pPr>
            <a:endParaRPr lang="es-ES" dirty="0" smtClean="0"/>
          </a:p>
          <a:p>
            <a:pPr marL="514350" indent="-514350">
              <a:buAutoNum type="arabicPeriod"/>
            </a:pPr>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34</a:t>
            </a:fld>
            <a:endParaRPr lang="es-CO" dirty="0"/>
          </a:p>
        </p:txBody>
      </p:sp>
    </p:spTree>
    <p:extLst>
      <p:ext uri="{BB962C8B-B14F-4D97-AF65-F5344CB8AC3E}">
        <p14:creationId xmlns:p14="http://schemas.microsoft.com/office/powerpoint/2010/main" val="1105517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Recomendaciones </a:t>
            </a:r>
            <a:endParaRPr lang="es-CO" dirty="0"/>
          </a:p>
        </p:txBody>
      </p:sp>
      <p:sp>
        <p:nvSpPr>
          <p:cNvPr id="3" name="Marcador de contenido 2"/>
          <p:cNvSpPr>
            <a:spLocks noGrp="1"/>
          </p:cNvSpPr>
          <p:nvPr>
            <p:ph idx="1"/>
          </p:nvPr>
        </p:nvSpPr>
        <p:spPr/>
        <p:txBody>
          <a:bodyPr>
            <a:normAutofit lnSpcReduction="10000"/>
          </a:bodyPr>
          <a:lstStyle/>
          <a:p>
            <a:pPr marL="514350" indent="-514350">
              <a:buAutoNum type="arabicPeriod"/>
            </a:pPr>
            <a:r>
              <a:rPr lang="es-ES" sz="2400" dirty="0" smtClean="0"/>
              <a:t>Continuar con el PAT en los próximos semestres para realizar el análisis completo del diseño e implementación de los proyectos de aula.</a:t>
            </a:r>
          </a:p>
          <a:p>
            <a:pPr marL="514350" indent="-514350">
              <a:buAutoNum type="arabicPeriod"/>
            </a:pPr>
            <a:endParaRPr lang="es-ES" sz="2400" dirty="0" smtClean="0"/>
          </a:p>
          <a:p>
            <a:pPr marL="514350" indent="-514350">
              <a:buAutoNum type="arabicPeriod"/>
            </a:pPr>
            <a:r>
              <a:rPr lang="es-ES" sz="2400" dirty="0" smtClean="0"/>
              <a:t>Explorar para llegar al proyecto de aulas no las solo las necesidades o problemáticas identificadas por los practicantes, sino también los intereses expresados por los niños. </a:t>
            </a:r>
          </a:p>
          <a:p>
            <a:pPr marL="514350" indent="-514350">
              <a:buAutoNum type="arabicPeriod"/>
            </a:pPr>
            <a:endParaRPr lang="es-ES" sz="2400" dirty="0" smtClean="0"/>
          </a:p>
          <a:p>
            <a:pPr marL="514350" indent="-514350">
              <a:buAutoNum type="arabicPeriod"/>
            </a:pPr>
            <a:r>
              <a:rPr lang="es-ES" sz="2400" dirty="0" smtClean="0"/>
              <a:t>Si los niños continúan en confinamiento obligatorio o modalidades duales de desarrollo escolar, adaptar los proyectos de aula a esas situaciones, no descartarlo como estrategia que permita seguir con los procesos educativos en casa. </a:t>
            </a:r>
          </a:p>
          <a:p>
            <a:pPr marL="514350" indent="-514350">
              <a:buAutoNum type="arabicPeriod"/>
            </a:pPr>
            <a:endParaRPr lang="es-ES" sz="2400" dirty="0" smtClean="0"/>
          </a:p>
          <a:p>
            <a:pPr marL="514350" indent="-514350">
              <a:buAutoNum type="arabicPeriod"/>
            </a:pPr>
            <a:endParaRPr lang="es-CO" sz="2400"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35</a:t>
            </a:fld>
            <a:endParaRPr lang="es-CO" dirty="0"/>
          </a:p>
        </p:txBody>
      </p:sp>
    </p:spTree>
    <p:extLst>
      <p:ext uri="{BB962C8B-B14F-4D97-AF65-F5344CB8AC3E}">
        <p14:creationId xmlns:p14="http://schemas.microsoft.com/office/powerpoint/2010/main" val="18914402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Referencias bibliográficas </a:t>
            </a:r>
            <a:endParaRPr lang="es-CO" dirty="0"/>
          </a:p>
        </p:txBody>
      </p:sp>
      <p:sp>
        <p:nvSpPr>
          <p:cNvPr id="3" name="Marcador de contenido 2"/>
          <p:cNvSpPr>
            <a:spLocks noGrp="1"/>
          </p:cNvSpPr>
          <p:nvPr>
            <p:ph idx="1"/>
          </p:nvPr>
        </p:nvSpPr>
        <p:spPr>
          <a:xfrm>
            <a:off x="323528" y="1103441"/>
            <a:ext cx="8496944" cy="5014625"/>
          </a:xfrm>
        </p:spPr>
        <p:txBody>
          <a:bodyPr>
            <a:normAutofit lnSpcReduction="10000"/>
          </a:bodyPr>
          <a:lstStyle/>
          <a:p>
            <a:r>
              <a:rPr lang="es-ES" sz="2000" dirty="0" smtClean="0"/>
              <a:t>Barrios, L. y Chávez, M. (2016). El </a:t>
            </a:r>
            <a:r>
              <a:rPr lang="es-ES" sz="2000" dirty="0"/>
              <a:t>proyecto de aula como </a:t>
            </a:r>
            <a:r>
              <a:rPr lang="es-ES" sz="2000" dirty="0" smtClean="0"/>
              <a:t>estrategia  didáctica </a:t>
            </a:r>
            <a:r>
              <a:rPr lang="es-ES" sz="2000" dirty="0"/>
              <a:t>en el marco de la </a:t>
            </a:r>
            <a:r>
              <a:rPr lang="es-ES" sz="2000" dirty="0" smtClean="0"/>
              <a:t>enseñanza para </a:t>
            </a:r>
            <a:r>
              <a:rPr lang="es-ES" sz="2000" dirty="0"/>
              <a:t>la comprensión. Avances en Educación y </a:t>
            </a:r>
            <a:r>
              <a:rPr lang="es-ES" sz="2000" dirty="0" smtClean="0"/>
              <a:t>Humanidades, 1(1), pp. 39-54.</a:t>
            </a:r>
          </a:p>
          <a:p>
            <a:r>
              <a:rPr lang="es-ES" sz="2000" dirty="0" smtClean="0"/>
              <a:t>Cano, E. (2018). Diseño de un proyecto de trabajo para un aula de educación infantil basado en el rol de la enfermera. (Trabajo de grado). Universidad de la Rioja UNIR.</a:t>
            </a:r>
          </a:p>
          <a:p>
            <a:r>
              <a:rPr lang="es-ES" sz="2000" dirty="0" err="1" smtClean="0"/>
              <a:t>Gainza</a:t>
            </a:r>
            <a:r>
              <a:rPr lang="es-ES" sz="2000" dirty="0" smtClean="0"/>
              <a:t>, M. (2017). Actividades y recursos para la educación infantil. Proyecto educativo “El agua”. (Trabajo de grado). Universidad de la Rioja. </a:t>
            </a:r>
          </a:p>
          <a:p>
            <a:r>
              <a:rPr lang="es-ES" sz="2000" dirty="0" smtClean="0"/>
              <a:t>Gómez, L., Bello, W., Prieto, C. y Rojas, J. (2015</a:t>
            </a:r>
            <a:r>
              <a:rPr lang="es-ES" sz="2000" dirty="0"/>
              <a:t>). </a:t>
            </a:r>
            <a:r>
              <a:rPr lang="es-ES" sz="2000" dirty="0" smtClean="0"/>
              <a:t>Proyecto de aula “jugando aprendo valores” como estrategia para fortalecer los valores en los niños y las niñas de preescolar 1 del Hogar </a:t>
            </a:r>
            <a:r>
              <a:rPr lang="es-ES" sz="2000" dirty="0"/>
              <a:t>I</a:t>
            </a:r>
            <a:r>
              <a:rPr lang="es-ES" sz="2000" dirty="0" smtClean="0"/>
              <a:t>nfantil </a:t>
            </a:r>
            <a:r>
              <a:rPr lang="es-ES" sz="2000" dirty="0"/>
              <a:t>J</a:t>
            </a:r>
            <a:r>
              <a:rPr lang="es-ES" sz="2000" dirty="0" smtClean="0"/>
              <a:t>airo </a:t>
            </a:r>
            <a:r>
              <a:rPr lang="es-ES" sz="2000" dirty="0" err="1"/>
              <a:t>A</a:t>
            </a:r>
            <a:r>
              <a:rPr lang="es-ES" sz="2000" dirty="0" err="1" smtClean="0"/>
              <a:t>nibal</a:t>
            </a:r>
            <a:r>
              <a:rPr lang="es-ES" sz="2000" dirty="0" smtClean="0"/>
              <a:t> Niño (Proyecto de grado). Universidad Minuto de Dios. Bogotá. </a:t>
            </a:r>
          </a:p>
          <a:p>
            <a:r>
              <a:rPr lang="es-ES" sz="2000" dirty="0" smtClean="0"/>
              <a:t>Montenegro, D. </a:t>
            </a:r>
            <a:r>
              <a:rPr lang="es-ES" sz="2000" dirty="0"/>
              <a:t>(2017). </a:t>
            </a:r>
            <a:r>
              <a:rPr lang="es-ES" sz="2000" dirty="0" smtClean="0"/>
              <a:t>Proyecto pedagógico de aula “Mis piruetas”: estrategia pedagógica para la formación integral del grado transición de la Institución </a:t>
            </a:r>
            <a:r>
              <a:rPr lang="es-ES" sz="2000" dirty="0"/>
              <a:t>E</a:t>
            </a:r>
            <a:r>
              <a:rPr lang="es-ES" sz="2000" dirty="0" smtClean="0"/>
              <a:t>ducativa </a:t>
            </a:r>
            <a:r>
              <a:rPr lang="es-ES" sz="2000" dirty="0" err="1"/>
              <a:t>R</a:t>
            </a:r>
            <a:r>
              <a:rPr lang="es-ES" sz="2000" dirty="0" err="1" smtClean="0"/>
              <a:t>omanchica</a:t>
            </a:r>
            <a:r>
              <a:rPr lang="es-ES" sz="2000" dirty="0" smtClean="0"/>
              <a:t> </a:t>
            </a:r>
            <a:r>
              <a:rPr lang="es-ES" sz="2000" dirty="0"/>
              <a:t>O</a:t>
            </a:r>
            <a:r>
              <a:rPr lang="es-ES" sz="2000" dirty="0" smtClean="0"/>
              <a:t>laya – sede los Platanales de la Doctrina en Lorica – Córdoba. (tesis de maestría). Universidad del Tolima, Ibagué. </a:t>
            </a:r>
          </a:p>
          <a:p>
            <a:endParaRPr lang="es-ES" sz="2000" dirty="0" smtClean="0"/>
          </a:p>
          <a:p>
            <a:pPr marL="0" indent="0">
              <a:buNone/>
            </a:pPr>
            <a:endParaRPr lang="es-CO" sz="2000"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36</a:t>
            </a:fld>
            <a:endParaRPr lang="es-CO" dirty="0"/>
          </a:p>
        </p:txBody>
      </p:sp>
    </p:spTree>
    <p:extLst>
      <p:ext uri="{BB962C8B-B14F-4D97-AF65-F5344CB8AC3E}">
        <p14:creationId xmlns:p14="http://schemas.microsoft.com/office/powerpoint/2010/main" val="1008262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O"/>
          </a:p>
        </p:txBody>
      </p:sp>
      <p:sp>
        <p:nvSpPr>
          <p:cNvPr id="3" name="Marcador de contenido 2"/>
          <p:cNvSpPr>
            <a:spLocks noGrp="1"/>
          </p:cNvSpPr>
          <p:nvPr>
            <p:ph idx="1"/>
          </p:nvPr>
        </p:nvSpPr>
        <p:spPr/>
        <p:txBody>
          <a:bodyPr>
            <a:normAutofit/>
          </a:bodyPr>
          <a:lstStyle/>
          <a:p>
            <a:r>
              <a:rPr lang="es-CO" sz="2000" dirty="0" smtClean="0"/>
              <a:t>Ospina, M. (2015).</a:t>
            </a:r>
            <a:r>
              <a:rPr lang="es-ES" sz="2000" dirty="0"/>
              <a:t> </a:t>
            </a:r>
            <a:r>
              <a:rPr lang="es-ES" sz="2000" dirty="0" smtClean="0"/>
              <a:t>El juego como estrategia para fortalecer los procesos básicos de aprendizaje en el nivel preescolar. (trabajo de grado). Universidad del Tolima, Ibagué.</a:t>
            </a:r>
          </a:p>
          <a:p>
            <a:r>
              <a:rPr lang="es-ES" sz="2000" dirty="0" err="1" smtClean="0"/>
              <a:t>Rátiva</a:t>
            </a:r>
            <a:r>
              <a:rPr lang="es-ES" sz="2000" dirty="0" smtClean="0"/>
              <a:t>, L. </a:t>
            </a:r>
            <a:r>
              <a:rPr lang="es-ES" sz="2000" dirty="0"/>
              <a:t>y  Quintero, N (2016). </a:t>
            </a:r>
            <a:r>
              <a:rPr lang="es-ES" sz="2000" dirty="0" smtClean="0"/>
              <a:t>Proyecto de aula potenciador de la dimensión comunicativa desde la zona de desarrollo próximo. (Tesis de maestría). Universidad Libre de Colombia. Bogotá.</a:t>
            </a:r>
          </a:p>
          <a:p>
            <a:r>
              <a:rPr lang="es-ES" sz="2000" dirty="0" smtClean="0"/>
              <a:t>Robles, I. </a:t>
            </a:r>
            <a:r>
              <a:rPr lang="es-ES" sz="2000" dirty="0"/>
              <a:t>(2016). Innovación metodológica en las aulas de infantil</a:t>
            </a:r>
            <a:r>
              <a:rPr lang="es-ES" sz="2000" dirty="0" smtClean="0"/>
              <a:t>: método </a:t>
            </a:r>
            <a:r>
              <a:rPr lang="es-ES" sz="2000" dirty="0"/>
              <a:t>por </a:t>
            </a:r>
            <a:r>
              <a:rPr lang="es-ES" sz="2000" dirty="0" smtClean="0"/>
              <a:t>proyectos. (Trabajo de grado). Universidad Católica San Antonio. Murcia. </a:t>
            </a:r>
          </a:p>
          <a:p>
            <a:r>
              <a:rPr lang="es-ES" sz="2000" dirty="0" smtClean="0"/>
              <a:t>Ruíz, B. </a:t>
            </a:r>
            <a:r>
              <a:rPr lang="es-ES" sz="2000" dirty="0"/>
              <a:t>(2016). </a:t>
            </a:r>
            <a:r>
              <a:rPr lang="es-ES" sz="2000" dirty="0" smtClean="0"/>
              <a:t>Aprender sintiendo: un proyecto de educación sensorial basado en la pedagogía Montessori. (Trabajo de grado). Universidad de Granada, Granada. </a:t>
            </a:r>
          </a:p>
          <a:p>
            <a:endParaRPr lang="es-CO" sz="2000"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37</a:t>
            </a:fld>
            <a:endParaRPr lang="es-CO" dirty="0"/>
          </a:p>
        </p:txBody>
      </p:sp>
    </p:spTree>
    <p:extLst>
      <p:ext uri="{BB962C8B-B14F-4D97-AF65-F5344CB8AC3E}">
        <p14:creationId xmlns:p14="http://schemas.microsoft.com/office/powerpoint/2010/main" val="2223160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38</a:t>
            </a:fld>
            <a:endParaRPr lang="es-CO" dirty="0"/>
          </a:p>
        </p:txBody>
      </p:sp>
      <p:pic>
        <p:nvPicPr>
          <p:cNvPr id="5124" name="Picture 4" descr="guayabara: Graci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92696"/>
            <a:ext cx="7880987" cy="47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3218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De las actividades propuestas</a:t>
            </a:r>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39</a:t>
            </a:fld>
            <a:endParaRPr lang="es-CO" dirty="0"/>
          </a:p>
        </p:txBody>
      </p:sp>
      <p:graphicFrame>
        <p:nvGraphicFramePr>
          <p:cNvPr id="9" name="Marcador de contenido 8"/>
          <p:cNvGraphicFramePr>
            <a:graphicFrameLocks noGrp="1"/>
          </p:cNvGraphicFramePr>
          <p:nvPr>
            <p:ph idx="1"/>
            <p:extLst>
              <p:ext uri="{D42A27DB-BD31-4B8C-83A1-F6EECF244321}">
                <p14:modId xmlns:p14="http://schemas.microsoft.com/office/powerpoint/2010/main" val="191597503"/>
              </p:ext>
            </p:extLst>
          </p:nvPr>
        </p:nvGraphicFramePr>
        <p:xfrm>
          <a:off x="323528" y="836712"/>
          <a:ext cx="8640959" cy="5931630"/>
        </p:xfrm>
        <a:graphic>
          <a:graphicData uri="http://schemas.openxmlformats.org/drawingml/2006/table">
            <a:tbl>
              <a:tblPr firstRow="1" bandRow="1">
                <a:tableStyleId>{5C22544A-7EE6-4342-B048-85BDC9FD1C3A}</a:tableStyleId>
              </a:tblPr>
              <a:tblGrid>
                <a:gridCol w="2111430"/>
                <a:gridCol w="3313574"/>
                <a:gridCol w="3215955"/>
              </a:tblGrid>
              <a:tr h="408146">
                <a:tc>
                  <a:txBody>
                    <a:bodyPr/>
                    <a:lstStyle/>
                    <a:p>
                      <a:endParaRPr lang="es-CO" sz="1400" b="0" dirty="0">
                        <a:solidFill>
                          <a:schemeClr val="tx1"/>
                        </a:solidFill>
                        <a:latin typeface="Arial" panose="020B0604020202020204" pitchFamily="34" charset="0"/>
                        <a:cs typeface="Arial" panose="020B0604020202020204" pitchFamily="34" charset="0"/>
                      </a:endParaRPr>
                    </a:p>
                  </a:txBody>
                  <a:tcPr/>
                </a:tc>
                <a:tc>
                  <a:txBody>
                    <a:bodyPr/>
                    <a:lstStyle/>
                    <a:p>
                      <a:endParaRPr lang="es-CO" sz="1400" b="0" dirty="0">
                        <a:solidFill>
                          <a:schemeClr val="tx1"/>
                        </a:solidFill>
                        <a:latin typeface="Arial" panose="020B0604020202020204" pitchFamily="34" charset="0"/>
                        <a:cs typeface="Arial" panose="020B0604020202020204" pitchFamily="34" charset="0"/>
                      </a:endParaRPr>
                    </a:p>
                  </a:txBody>
                  <a:tcPr/>
                </a:tc>
                <a:tc>
                  <a:txBody>
                    <a:bodyPr/>
                    <a:lstStyle/>
                    <a:p>
                      <a:endParaRPr lang="es-CO" sz="1400" b="0" dirty="0">
                        <a:solidFill>
                          <a:schemeClr val="tx1"/>
                        </a:solidFill>
                        <a:latin typeface="Arial" panose="020B0604020202020204" pitchFamily="34" charset="0"/>
                        <a:cs typeface="Arial" panose="020B0604020202020204" pitchFamily="34" charset="0"/>
                      </a:endParaRPr>
                    </a:p>
                  </a:txBody>
                  <a:tcPr/>
                </a:tc>
              </a:tr>
              <a:tr h="887998">
                <a:tc>
                  <a:txBody>
                    <a:bodyPr/>
                    <a:lstStyle/>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Caminos de Cinta Adhesiva</a:t>
                      </a:r>
                    </a:p>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es-CO" sz="14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Saltando </a:t>
                      </a: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la Cinta</a:t>
                      </a:r>
                    </a:p>
                    <a:p>
                      <a:pPr marL="342900" lvl="0" indent="-342900">
                        <a:lnSpc>
                          <a:spcPct val="115000"/>
                        </a:lnSpc>
                        <a:spcAft>
                          <a:spcPts val="0"/>
                        </a:spcAft>
                        <a:buFont typeface="Symbol" panose="05050102010706020507" pitchFamily="18" charset="2"/>
                        <a:buChar char=""/>
                      </a:pPr>
                      <a:r>
                        <a:rPr lang="es-CO" sz="14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.Derrumba </a:t>
                      </a: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la Pirámide</a:t>
                      </a:r>
                    </a:p>
                    <a:p>
                      <a:pPr marL="342900" lvl="0" indent="-342900">
                        <a:lnSpc>
                          <a:spcPct val="115000"/>
                        </a:lnSpc>
                        <a:spcAft>
                          <a:spcPts val="0"/>
                        </a:spcAft>
                        <a:buFont typeface="Symbol" panose="05050102010706020507" pitchFamily="18" charset="2"/>
                        <a:buChar char=""/>
                      </a:pPr>
                      <a:r>
                        <a:rPr lang="es-CO" sz="14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Saltar </a:t>
                      </a: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 baldosa en baldosa</a:t>
                      </a: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es-CO" sz="14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Saltar</a:t>
                      </a: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andar y correr</a:t>
                      </a:r>
                    </a:p>
                    <a:p>
                      <a:pPr marL="342900" lvl="0" indent="-342900">
                        <a:lnSpc>
                          <a:spcPct val="115000"/>
                        </a:lnSpc>
                        <a:spcAft>
                          <a:spcPts val="0"/>
                        </a:spcAft>
                        <a:buFont typeface="Symbol" panose="05050102010706020507" pitchFamily="18" charset="2"/>
                        <a:buChar char=""/>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Gatear, arrastrarse.</a:t>
                      </a:r>
                    </a:p>
                    <a:p>
                      <a:pPr marL="342900" lvl="0" indent="-342900">
                        <a:lnSpc>
                          <a:spcPct val="115000"/>
                        </a:lnSpc>
                        <a:spcAft>
                          <a:spcPts val="0"/>
                        </a:spcAft>
                        <a:buFont typeface="Symbol" panose="05050102010706020507" pitchFamily="18" charset="2"/>
                        <a:buChar char=""/>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Escalar, cuerpo  </a:t>
                      </a:r>
                    </a:p>
                  </a:txBody>
                  <a:tcPr marL="68580" marR="68580" marT="0" marB="0"/>
                </a:tc>
              </a:tr>
              <a:tr h="370840">
                <a:tc>
                  <a:txBody>
                    <a:bodyPr/>
                    <a:lstStyle/>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¿Juego con todo mi cuerpo? </a:t>
                      </a: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Pintamos con los Pies</a:t>
                      </a:r>
                    </a:p>
                    <a:p>
                      <a:pPr marL="342900" lvl="0" indent="-342900">
                        <a:lnSpc>
                          <a:spcPct val="115000"/>
                        </a:lnSpc>
                        <a:spcAft>
                          <a:spcPts val="0"/>
                        </a:spcAft>
                        <a:buFont typeface="Symbol" panose="05050102010706020507" pitchFamily="18" charset="2"/>
                        <a:buChar char=""/>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Hacemos muecas en el </a:t>
                      </a:r>
                      <a:r>
                        <a:rPr lang="es-CO" sz="14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espejo</a:t>
                      </a:r>
                      <a:endPar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es-CO" sz="14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Estar </a:t>
                      </a: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de pie</a:t>
                      </a:r>
                    </a:p>
                    <a:p>
                      <a:pPr marL="342900" lvl="0" indent="-342900">
                        <a:lnSpc>
                          <a:spcPct val="115000"/>
                        </a:lnSpc>
                        <a:spcAft>
                          <a:spcPts val="0"/>
                        </a:spcAft>
                        <a:buFont typeface="Symbol" panose="05050102010706020507" pitchFamily="18" charset="2"/>
                        <a:buChar char=""/>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Hacer  muecas, señas y reírse.</a:t>
                      </a:r>
                    </a:p>
                    <a:p>
                      <a:pPr marL="342900" lvl="0" indent="-342900">
                        <a:lnSpc>
                          <a:spcPct val="115000"/>
                        </a:lnSpc>
                        <a:spcAft>
                          <a:spcPts val="0"/>
                        </a:spcAft>
                        <a:buFont typeface="Symbol" panose="05050102010706020507" pitchFamily="18" charset="2"/>
                        <a:buChar char=""/>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Balancearse, montar en </a:t>
                      </a:r>
                      <a:r>
                        <a:rPr lang="es-CO" sz="14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bicicleta</a:t>
                      </a:r>
                      <a:endPar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70840">
                <a:tc>
                  <a:txBody>
                    <a:bodyPr/>
                    <a:lstStyle/>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indent="449580">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Juego con mi cuerpo</a:t>
                      </a:r>
                    </a:p>
                  </a:txBody>
                  <a:tcPr marL="68580" marR="68580" marT="0" marB="0"/>
                </a:tc>
                <a:tc>
                  <a:txBody>
                    <a:bodyPr/>
                    <a:lstStyle/>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1. Rondas infantiles sobre el cuerpo humano</a:t>
                      </a:r>
                    </a:p>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2. Juegos de obstáculos</a:t>
                      </a:r>
                    </a:p>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3. Circuito saltando entre círculos del suelo</a:t>
                      </a:r>
                    </a:p>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4. Caminar agarrando un balón con las piernas.</a:t>
                      </a:r>
                    </a:p>
                  </a:txBody>
                  <a:tcPr marL="68580" marR="68580" marT="0" marB="0"/>
                </a:tc>
                <a:tc>
                  <a:txBody>
                    <a:bodyPr/>
                    <a:lstStyle/>
                    <a:p>
                      <a:pPr>
                        <a:lnSpc>
                          <a:spcPct val="115000"/>
                        </a:lnSpc>
                        <a:spcAft>
                          <a:spcPts val="0"/>
                        </a:spcAft>
                      </a:pPr>
                      <a:r>
                        <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rPr>
                        <a:t>1.Rondas, cuerpo </a:t>
                      </a:r>
                    </a:p>
                    <a:p>
                      <a:pPr>
                        <a:lnSpc>
                          <a:spcPct val="115000"/>
                        </a:lnSpc>
                        <a:spcAft>
                          <a:spcPts val="0"/>
                        </a:spcAft>
                      </a:pPr>
                      <a:r>
                        <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rPr>
                        <a:t>2.Juego, obstáculos </a:t>
                      </a:r>
                    </a:p>
                    <a:p>
                      <a:pPr>
                        <a:lnSpc>
                          <a:spcPct val="115000"/>
                        </a:lnSpc>
                        <a:spcAft>
                          <a:spcPts val="0"/>
                        </a:spcAft>
                      </a:pPr>
                      <a:r>
                        <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rPr>
                        <a:t>3.Circuito, círculos </a:t>
                      </a:r>
                    </a:p>
                    <a:p>
                      <a:pPr>
                        <a:lnSpc>
                          <a:spcPct val="115000"/>
                        </a:lnSpc>
                        <a:spcAft>
                          <a:spcPts val="0"/>
                        </a:spcAft>
                      </a:pPr>
                      <a:r>
                        <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rPr>
                        <a:t>4.Balon, piernas</a:t>
                      </a:r>
                    </a:p>
                  </a:txBody>
                  <a:tcPr marL="68580" marR="68580" marT="0" marB="0"/>
                </a:tc>
              </a:tr>
              <a:tr h="370840">
                <a:tc>
                  <a:txBody>
                    <a:bodyPr/>
                    <a:lstStyle/>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Creatividad sin pinceles</a:t>
                      </a:r>
                    </a:p>
                  </a:txBody>
                  <a:tcPr marL="68580" marR="68580" marT="0" marB="0"/>
                </a:tc>
                <a:tc>
                  <a:txBody>
                    <a:bodyPr/>
                    <a:lstStyle/>
                    <a:p>
                      <a:pPr>
                        <a:lnSpc>
                          <a:spcPct val="115000"/>
                        </a:lnSpc>
                        <a:spcAft>
                          <a:spcPts val="0"/>
                        </a:spcAft>
                      </a:pPr>
                      <a:r>
                        <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rPr>
                        <a:t>1. El rasgado</a:t>
                      </a:r>
                    </a:p>
                    <a:p>
                      <a:pPr>
                        <a:lnSpc>
                          <a:spcPct val="115000"/>
                        </a:lnSpc>
                        <a:spcAft>
                          <a:spcPts val="0"/>
                        </a:spcAft>
                      </a:pPr>
                      <a:r>
                        <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rPr>
                        <a:t>2. Soplado</a:t>
                      </a:r>
                    </a:p>
                    <a:p>
                      <a:pPr>
                        <a:lnSpc>
                          <a:spcPct val="115000"/>
                        </a:lnSpc>
                        <a:spcAft>
                          <a:spcPts val="0"/>
                        </a:spcAft>
                      </a:pPr>
                      <a:r>
                        <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rPr>
                        <a:t>3. La pintura dactilar</a:t>
                      </a:r>
                    </a:p>
                    <a:p>
                      <a:pPr>
                        <a:lnSpc>
                          <a:spcPct val="115000"/>
                        </a:lnSpc>
                        <a:spcAft>
                          <a:spcPts val="0"/>
                        </a:spcAft>
                      </a:pPr>
                      <a:r>
                        <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rPr>
                        <a:t>4. Moldeado con plastilina</a:t>
                      </a:r>
                    </a:p>
                  </a:txBody>
                  <a:tcPr marL="68580" marR="68580" marT="0" marB="0"/>
                </a:tc>
                <a:tc>
                  <a:txBody>
                    <a:bodyPr/>
                    <a:lstStyle/>
                    <a:p>
                      <a:pPr>
                        <a:lnSpc>
                          <a:spcPct val="115000"/>
                        </a:lnSpc>
                        <a:spcAft>
                          <a:spcPts val="0"/>
                        </a:spcAft>
                      </a:pPr>
                      <a:r>
                        <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rPr>
                        <a:t>Rasgado, plastilina, pintura, moldear. </a:t>
                      </a:r>
                    </a:p>
                  </a:txBody>
                  <a:tcPr marL="68580" marR="68580" marT="0" marB="0"/>
                </a:tc>
              </a:tr>
              <a:tr h="370840">
                <a:tc>
                  <a:txBody>
                    <a:bodyPr/>
                    <a:lstStyle/>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Mis manitas creativas </a:t>
                      </a:r>
                    </a:p>
                  </a:txBody>
                  <a:tcPr marL="68580" marR="68580" marT="0" marB="0"/>
                </a:tc>
                <a:tc>
                  <a:txBody>
                    <a:bodyPr/>
                    <a:lstStyle/>
                    <a:p>
                      <a:pPr>
                        <a:lnSpc>
                          <a:spcPct val="115000"/>
                        </a:lnSpc>
                        <a:spcAft>
                          <a:spcPts val="0"/>
                        </a:spcAft>
                      </a:pPr>
                      <a:r>
                        <a:rPr lang="es-ES" sz="1400" b="0">
                          <a:solidFill>
                            <a:schemeClr val="tx1"/>
                          </a:solidFill>
                          <a:effectLst/>
                          <a:latin typeface="Arial" panose="020B0604020202020204" pitchFamily="34" charset="0"/>
                          <a:ea typeface="Arial Unicode MS" panose="020B0604020202020204" pitchFamily="34" charset="-128"/>
                          <a:cs typeface="Arial" panose="020B0604020202020204" pitchFamily="34" charset="0"/>
                        </a:rPr>
                        <a:t>1.Ensartados</a:t>
                      </a:r>
                      <a:endPar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ES" sz="1400" b="0">
                          <a:solidFill>
                            <a:schemeClr val="tx1"/>
                          </a:solidFill>
                          <a:effectLst/>
                          <a:latin typeface="Arial" panose="020B0604020202020204" pitchFamily="34" charset="0"/>
                          <a:ea typeface="Arial Unicode MS" panose="020B0604020202020204" pitchFamily="34" charset="-128"/>
                          <a:cs typeface="Arial" panose="020B0604020202020204" pitchFamily="34" charset="0"/>
                        </a:rPr>
                        <a:t>2.Granulados</a:t>
                      </a:r>
                      <a:endPar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0"/>
                        </a:spcAft>
                      </a:pPr>
                      <a:r>
                        <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c>
                  <a:txBody>
                    <a:bodyPr/>
                    <a:lstStyle/>
                    <a:p>
                      <a:pPr>
                        <a:lnSpc>
                          <a:spcPct val="115000"/>
                        </a:lnSpc>
                        <a:spcAft>
                          <a:spcPts val="0"/>
                        </a:spcAft>
                      </a:pPr>
                      <a:r>
                        <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Ensartar </a:t>
                      </a:r>
                    </a:p>
                  </a:txBody>
                  <a:tcPr marL="68580" marR="68580" marT="0" marB="0"/>
                </a:tc>
              </a:tr>
              <a:tr h="370840">
                <a:tc>
                  <a:txBody>
                    <a:bodyPr/>
                    <a:lstStyle/>
                    <a:p>
                      <a:endParaRPr lang="es-CO" sz="1400" b="0" dirty="0">
                        <a:solidFill>
                          <a:schemeClr val="tx1"/>
                        </a:solidFill>
                        <a:latin typeface="Arial" panose="020B0604020202020204" pitchFamily="34" charset="0"/>
                        <a:cs typeface="Arial" panose="020B0604020202020204" pitchFamily="34" charset="0"/>
                      </a:endParaRPr>
                    </a:p>
                  </a:txBody>
                  <a:tcPr/>
                </a:tc>
                <a:tc>
                  <a:txBody>
                    <a:bodyPr/>
                    <a:lstStyle/>
                    <a:p>
                      <a:endParaRPr lang="es-CO" sz="1400" b="0">
                        <a:solidFill>
                          <a:schemeClr val="tx1"/>
                        </a:solidFill>
                        <a:latin typeface="Arial" panose="020B0604020202020204" pitchFamily="34" charset="0"/>
                        <a:cs typeface="Arial" panose="020B0604020202020204" pitchFamily="34" charset="0"/>
                      </a:endParaRPr>
                    </a:p>
                  </a:txBody>
                  <a:tcPr/>
                </a:tc>
                <a:tc>
                  <a:txBody>
                    <a:bodyPr/>
                    <a:lstStyle/>
                    <a:p>
                      <a:endParaRPr lang="es-CO" sz="1400" b="0" dirty="0">
                        <a:solidFill>
                          <a:schemeClr val="tx1"/>
                        </a:solidFill>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3356452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formulación del problema</a:t>
            </a:r>
            <a:endParaRPr lang="es-CO" dirty="0"/>
          </a:p>
        </p:txBody>
      </p:sp>
      <p:sp>
        <p:nvSpPr>
          <p:cNvPr id="3" name="Marcador de contenido 2"/>
          <p:cNvSpPr>
            <a:spLocks noGrp="1"/>
          </p:cNvSpPr>
          <p:nvPr>
            <p:ph idx="1"/>
          </p:nvPr>
        </p:nvSpPr>
        <p:spPr>
          <a:xfrm>
            <a:off x="323528" y="692696"/>
            <a:ext cx="8613297" cy="2004348"/>
          </a:xfrm>
        </p:spPr>
        <p:txBody>
          <a:bodyPr>
            <a:normAutofit fontScale="92500" lnSpcReduction="20000"/>
          </a:bodyPr>
          <a:lstStyle/>
          <a:p>
            <a:pPr marL="0" indent="0">
              <a:buNone/>
            </a:pPr>
            <a:endParaRPr lang="es-CO" dirty="0"/>
          </a:p>
          <a:p>
            <a:pPr marL="0" indent="0">
              <a:buNone/>
            </a:pPr>
            <a:endParaRPr lang="es-CO" dirty="0" smtClean="0"/>
          </a:p>
          <a:p>
            <a:pPr marL="0" indent="0" algn="ctr">
              <a:buNone/>
            </a:pPr>
            <a:r>
              <a:rPr lang="es-CO" sz="3200" b="1" dirty="0" smtClean="0">
                <a:solidFill>
                  <a:schemeClr val="tx1">
                    <a:lumMod val="75000"/>
                  </a:schemeClr>
                </a:solidFill>
              </a:rPr>
              <a:t>¿Cómo desarrollan un proyecto de aula las estudiantes de V semestre en sus prácticas de inmersión?</a:t>
            </a:r>
          </a:p>
          <a:p>
            <a:pPr marL="0" indent="0">
              <a:buNone/>
            </a:pPr>
            <a:endParaRPr lang="es-CO" dirty="0" smtClean="0"/>
          </a:p>
          <a:p>
            <a:pPr marL="514350" indent="-514350">
              <a:buFont typeface="+mj-lt"/>
              <a:buAutoNum type="arabicPeriod"/>
            </a:pPr>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4</a:t>
            </a:fld>
            <a:endParaRPr lang="es-CO" dirty="0"/>
          </a:p>
        </p:txBody>
      </p:sp>
      <p:pic>
        <p:nvPicPr>
          <p:cNvPr id="2050" name="Picture 2" descr="6 metodologías de enseñanza que todo profesor innovador deberí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140968"/>
            <a:ext cx="3661052" cy="21356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s Proyectos.: Los Proyectos."/>
          <p:cNvPicPr>
            <a:picLocks noChangeAspect="1" noChangeArrowheads="1"/>
          </p:cNvPicPr>
          <p:nvPr/>
        </p:nvPicPr>
        <p:blipFill rotWithShape="1">
          <a:blip r:embed="rId3">
            <a:extLst>
              <a:ext uri="{28A0092B-C50C-407E-A947-70E740481C1C}">
                <a14:useLocalDpi xmlns:a14="http://schemas.microsoft.com/office/drawing/2010/main" val="0"/>
              </a:ext>
            </a:extLst>
          </a:blip>
          <a:srcRect l="4950" t="4529" r="2442" b="5055"/>
          <a:stretch/>
        </p:blipFill>
        <p:spPr bwMode="auto">
          <a:xfrm>
            <a:off x="4644008" y="2912631"/>
            <a:ext cx="3528392"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3221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De las actividades propuestas</a:t>
            </a:r>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40</a:t>
            </a:fld>
            <a:endParaRPr lang="es-CO" dirty="0"/>
          </a:p>
        </p:txBody>
      </p:sp>
      <p:graphicFrame>
        <p:nvGraphicFramePr>
          <p:cNvPr id="9" name="Marcador de contenido 8"/>
          <p:cNvGraphicFramePr>
            <a:graphicFrameLocks noGrp="1"/>
          </p:cNvGraphicFramePr>
          <p:nvPr>
            <p:ph idx="1"/>
            <p:extLst>
              <p:ext uri="{D42A27DB-BD31-4B8C-83A1-F6EECF244321}">
                <p14:modId xmlns:p14="http://schemas.microsoft.com/office/powerpoint/2010/main" val="2414249256"/>
              </p:ext>
            </p:extLst>
          </p:nvPr>
        </p:nvGraphicFramePr>
        <p:xfrm>
          <a:off x="628649" y="836712"/>
          <a:ext cx="7886700" cy="3030080"/>
        </p:xfrm>
        <a:graphic>
          <a:graphicData uri="http://schemas.openxmlformats.org/drawingml/2006/table">
            <a:tbl>
              <a:tblPr firstRow="1" bandRow="1">
                <a:tableStyleId>{5C22544A-7EE6-4342-B048-85BDC9FD1C3A}</a:tableStyleId>
              </a:tblPr>
              <a:tblGrid>
                <a:gridCol w="1708785"/>
                <a:gridCol w="2594606"/>
                <a:gridCol w="3583309"/>
              </a:tblGrid>
              <a:tr h="408146">
                <a:tc>
                  <a:txBody>
                    <a:bodyPr/>
                    <a:lstStyle/>
                    <a:p>
                      <a:endParaRPr lang="es-CO" sz="1400" b="0" dirty="0">
                        <a:solidFill>
                          <a:schemeClr val="tx1"/>
                        </a:solidFill>
                        <a:latin typeface="Arial" panose="020B0604020202020204" pitchFamily="34" charset="0"/>
                        <a:cs typeface="Arial" panose="020B0604020202020204" pitchFamily="34" charset="0"/>
                      </a:endParaRPr>
                    </a:p>
                  </a:txBody>
                  <a:tcPr/>
                </a:tc>
                <a:tc>
                  <a:txBody>
                    <a:bodyPr/>
                    <a:lstStyle/>
                    <a:p>
                      <a:endParaRPr lang="es-CO" sz="1400" b="0" dirty="0">
                        <a:solidFill>
                          <a:schemeClr val="tx1"/>
                        </a:solidFill>
                        <a:latin typeface="Arial" panose="020B0604020202020204" pitchFamily="34" charset="0"/>
                        <a:cs typeface="Arial" panose="020B0604020202020204" pitchFamily="34" charset="0"/>
                      </a:endParaRPr>
                    </a:p>
                  </a:txBody>
                  <a:tcPr/>
                </a:tc>
                <a:tc>
                  <a:txBody>
                    <a:bodyPr/>
                    <a:lstStyle/>
                    <a:p>
                      <a:endParaRPr lang="es-CO" sz="1400" b="0" dirty="0">
                        <a:solidFill>
                          <a:schemeClr val="tx1"/>
                        </a:solidFill>
                        <a:latin typeface="Arial" panose="020B0604020202020204" pitchFamily="34" charset="0"/>
                        <a:cs typeface="Arial" panose="020B0604020202020204" pitchFamily="34" charset="0"/>
                      </a:endParaRPr>
                    </a:p>
                  </a:txBody>
                  <a:tcPr/>
                </a:tc>
              </a:tr>
              <a:tr h="527958">
                <a:tc>
                  <a:txBody>
                    <a:bodyPr/>
                    <a:lstStyle/>
                    <a:p>
                      <a:pPr>
                        <a:lnSpc>
                          <a:spcPct val="115000"/>
                        </a:lnSpc>
                        <a:spcAft>
                          <a:spcPts val="1000"/>
                        </a:spcAft>
                      </a:pPr>
                      <a:r>
                        <a:rPr lang="es-CO" sz="1400" dirty="0">
                          <a:solidFill>
                            <a:schemeClr val="tx1"/>
                          </a:solidFill>
                          <a:effectLst/>
                          <a:latin typeface="Arial" panose="020B0604020202020204" pitchFamily="34" charset="0"/>
                          <a:ea typeface="Arial Black" panose="020B0A04020102020204" pitchFamily="34" charset="0"/>
                          <a:cs typeface="Arial" panose="020B0604020202020204" pitchFamily="34" charset="0"/>
                        </a:rPr>
                        <a:t> </a:t>
                      </a:r>
                      <a:r>
                        <a:rPr lang="es-CO" sz="1400" dirty="0" smtClean="0">
                          <a:solidFill>
                            <a:schemeClr val="tx1"/>
                          </a:solidFill>
                          <a:effectLst/>
                          <a:latin typeface="Arial" panose="020B0604020202020204" pitchFamily="34" charset="0"/>
                          <a:ea typeface="Arial Black" panose="020B0A04020102020204" pitchFamily="34" charset="0"/>
                          <a:cs typeface="Arial" panose="020B0604020202020204" pitchFamily="34" charset="0"/>
                        </a:rPr>
                        <a:t>Técnica </a:t>
                      </a:r>
                      <a:r>
                        <a:rPr lang="es-CO" sz="1400" dirty="0" err="1">
                          <a:solidFill>
                            <a:schemeClr val="tx1"/>
                          </a:solidFill>
                          <a:effectLst/>
                          <a:latin typeface="Arial" panose="020B0604020202020204" pitchFamily="34" charset="0"/>
                          <a:ea typeface="Arial Black" panose="020B0A04020102020204" pitchFamily="34" charset="0"/>
                          <a:cs typeface="Arial" panose="020B0604020202020204" pitchFamily="34" charset="0"/>
                        </a:rPr>
                        <a:t>dactodapintura</a:t>
                      </a:r>
                      <a:r>
                        <a:rPr lang="es-CO" sz="1400" dirty="0">
                          <a:solidFill>
                            <a:schemeClr val="tx1"/>
                          </a:solidFill>
                          <a:effectLst/>
                          <a:latin typeface="Arial" panose="020B0604020202020204" pitchFamily="34" charset="0"/>
                          <a:ea typeface="Arial Black" panose="020B0A04020102020204" pitchFamily="34" charset="0"/>
                          <a:cs typeface="Arial" panose="020B0604020202020204" pitchFamily="34" charset="0"/>
                        </a:rPr>
                        <a:t>.</a:t>
                      </a:r>
                      <a:endParaRPr lang="es-CO"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1000"/>
                        </a:spcAft>
                      </a:pPr>
                      <a:r>
                        <a:rPr lang="es-CO"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 Dejando huellas. </a:t>
                      </a:r>
                    </a:p>
                  </a:txBody>
                  <a:tcPr marL="68580" marR="68580" marT="0" marB="0"/>
                </a:tc>
                <a:tc>
                  <a:txBody>
                    <a:bodyPr/>
                    <a:lstStyle/>
                    <a:p>
                      <a:pPr>
                        <a:lnSpc>
                          <a:spcPct val="115000"/>
                        </a:lnSpc>
                        <a:spcAft>
                          <a:spcPts val="1000"/>
                        </a:spcAft>
                      </a:pPr>
                      <a:r>
                        <a:rPr lang="es-CO"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Manos;</a:t>
                      </a:r>
                      <a:r>
                        <a:rPr lang="es-CO" sz="1400" baseline="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s-CO"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Dedos; Pintura ;</a:t>
                      </a:r>
                      <a:r>
                        <a:rPr lang="es-CO" sz="1400" baseline="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s-CO"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Hojas </a:t>
                      </a:r>
                      <a:endParaRPr lang="es-CO"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70840">
                <a:tc>
                  <a:txBody>
                    <a:bodyPr/>
                    <a:lstStyle/>
                    <a:p>
                      <a:pPr>
                        <a:lnSpc>
                          <a:spcPct val="115000"/>
                        </a:lnSpc>
                        <a:spcAft>
                          <a:spcPts val="1000"/>
                        </a:spcAft>
                      </a:pPr>
                      <a:r>
                        <a:rPr lang="es-CO"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TÉCNICA DEL SOPLANDO</a:t>
                      </a:r>
                    </a:p>
                  </a:txBody>
                  <a:tcPr marL="68580" marR="68580" marT="0" marB="0"/>
                </a:tc>
                <a:tc>
                  <a:txBody>
                    <a:bodyPr/>
                    <a:lstStyle/>
                    <a:p>
                      <a:pPr>
                        <a:lnSpc>
                          <a:spcPct val="115000"/>
                        </a:lnSpc>
                        <a:spcAft>
                          <a:spcPts val="1000"/>
                        </a:spcAft>
                      </a:pPr>
                      <a:r>
                        <a:rPr lang="es-CO"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Pintado con pitillo. </a:t>
                      </a:r>
                    </a:p>
                  </a:txBody>
                  <a:tcPr marL="68580" marR="68580" marT="0" marB="0"/>
                </a:tc>
                <a:tc>
                  <a:txBody>
                    <a:bodyPr/>
                    <a:lstStyle/>
                    <a:p>
                      <a:pPr>
                        <a:lnSpc>
                          <a:spcPct val="115000"/>
                        </a:lnSpc>
                        <a:spcAft>
                          <a:spcPts val="1000"/>
                        </a:spcAft>
                      </a:pPr>
                      <a:r>
                        <a:rPr lang="es-CO"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Pitillo, Hoja ,</a:t>
                      </a:r>
                      <a:r>
                        <a:rPr lang="es-CO" sz="1400" baseline="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P</a:t>
                      </a:r>
                      <a:r>
                        <a:rPr lang="es-CO"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intura,</a:t>
                      </a:r>
                      <a:r>
                        <a:rPr lang="es-CO" sz="1400" baseline="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s-CO"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Manos </a:t>
                      </a:r>
                      <a:endParaRPr lang="es-CO"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70840">
                <a:tc>
                  <a:txBody>
                    <a:bodyPr/>
                    <a:lstStyle/>
                    <a:p>
                      <a:pPr>
                        <a:lnSpc>
                          <a:spcPct val="115000"/>
                        </a:lnSpc>
                        <a:spcAft>
                          <a:spcPts val="1000"/>
                        </a:spcAft>
                      </a:pPr>
                      <a:r>
                        <a:rPr lang="es-CO"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ESCALADOR MUTICOLORES </a:t>
                      </a:r>
                    </a:p>
                  </a:txBody>
                  <a:tcPr marL="68580" marR="68580" marT="0" marB="0"/>
                </a:tc>
                <a:tc>
                  <a:txBody>
                    <a:bodyPr/>
                    <a:lstStyle/>
                    <a:p>
                      <a:pPr>
                        <a:lnSpc>
                          <a:spcPct val="115000"/>
                        </a:lnSpc>
                        <a:spcAft>
                          <a:spcPts val="1000"/>
                        </a:spcAft>
                      </a:pPr>
                      <a:r>
                        <a:rPr lang="es-CO"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Escalador multicolores. </a:t>
                      </a:r>
                    </a:p>
                  </a:txBody>
                  <a:tcPr marL="68580" marR="68580" marT="0" marB="0"/>
                </a:tc>
                <a:tc>
                  <a:txBody>
                    <a:bodyPr/>
                    <a:lstStyle/>
                    <a:p>
                      <a:pPr>
                        <a:lnSpc>
                          <a:spcPct val="115000"/>
                        </a:lnSpc>
                        <a:spcAft>
                          <a:spcPts val="1000"/>
                        </a:spcAft>
                      </a:pPr>
                      <a:r>
                        <a:rPr lang="es-CO"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Pompones </a:t>
                      </a:r>
                      <a:r>
                        <a:rPr lang="es-CO"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pequeños,</a:t>
                      </a:r>
                      <a:r>
                        <a:rPr lang="es-CO" sz="1400" baseline="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s-CO"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Pinza,</a:t>
                      </a:r>
                      <a:r>
                        <a:rPr lang="es-CO" sz="1400" baseline="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s-CO" sz="14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Escalador</a:t>
                      </a:r>
                      <a:r>
                        <a:rPr lang="es-CO"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tc>
              </a:tr>
              <a:tr h="370840">
                <a:tc>
                  <a:txBody>
                    <a:bodyPr/>
                    <a:lstStyle/>
                    <a:p>
                      <a:pPr>
                        <a:lnSpc>
                          <a:spcPct val="115000"/>
                        </a:lnSpc>
                        <a:spcAft>
                          <a:spcPts val="0"/>
                        </a:spcAft>
                      </a:pPr>
                      <a:endPar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endPar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endPar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70840">
                <a:tc>
                  <a:txBody>
                    <a:bodyPr/>
                    <a:lstStyle/>
                    <a:p>
                      <a:pPr>
                        <a:lnSpc>
                          <a:spcPct val="115000"/>
                        </a:lnSpc>
                        <a:spcAft>
                          <a:spcPts val="0"/>
                        </a:spcAft>
                      </a:pPr>
                      <a:endPar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endParaRPr lang="es-CO" sz="1400" b="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15000"/>
                        </a:lnSpc>
                        <a:spcAft>
                          <a:spcPts val="0"/>
                        </a:spcAft>
                      </a:pPr>
                      <a:endParaRPr lang="es-CO" sz="14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r>
              <a:tr h="370840">
                <a:tc>
                  <a:txBody>
                    <a:bodyPr/>
                    <a:lstStyle/>
                    <a:p>
                      <a:endParaRPr lang="es-CO" sz="1400" b="0" dirty="0">
                        <a:solidFill>
                          <a:schemeClr val="tx1"/>
                        </a:solidFill>
                        <a:latin typeface="Arial" panose="020B0604020202020204" pitchFamily="34" charset="0"/>
                        <a:cs typeface="Arial" panose="020B0604020202020204" pitchFamily="34" charset="0"/>
                      </a:endParaRPr>
                    </a:p>
                  </a:txBody>
                  <a:tcPr/>
                </a:tc>
                <a:tc>
                  <a:txBody>
                    <a:bodyPr/>
                    <a:lstStyle/>
                    <a:p>
                      <a:endParaRPr lang="es-CO" sz="1400" b="0">
                        <a:solidFill>
                          <a:schemeClr val="tx1"/>
                        </a:solidFill>
                        <a:latin typeface="Arial" panose="020B0604020202020204" pitchFamily="34" charset="0"/>
                        <a:cs typeface="Arial" panose="020B0604020202020204" pitchFamily="34" charset="0"/>
                      </a:endParaRPr>
                    </a:p>
                  </a:txBody>
                  <a:tcPr/>
                </a:tc>
                <a:tc>
                  <a:txBody>
                    <a:bodyPr/>
                    <a:lstStyle/>
                    <a:p>
                      <a:endParaRPr lang="es-CO" sz="1400" b="0" dirty="0">
                        <a:solidFill>
                          <a:schemeClr val="tx1"/>
                        </a:solidFill>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3334331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4784" y="-99392"/>
            <a:ext cx="7886700" cy="983443"/>
          </a:xfrm>
        </p:spPr>
        <p:txBody>
          <a:bodyPr>
            <a:normAutofit/>
          </a:bodyPr>
          <a:lstStyle/>
          <a:p>
            <a:r>
              <a:rPr lang="es-CO" dirty="0" smtClean="0"/>
              <a:t>Resultados: Proyectos de aula </a:t>
            </a:r>
            <a:endParaRPr lang="es-CO" dirty="0"/>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4000981833"/>
              </p:ext>
            </p:extLst>
          </p:nvPr>
        </p:nvGraphicFramePr>
        <p:xfrm>
          <a:off x="179511" y="529851"/>
          <a:ext cx="8956835" cy="5723113"/>
        </p:xfrm>
        <a:graphic>
          <a:graphicData uri="http://schemas.openxmlformats.org/drawingml/2006/table">
            <a:tbl>
              <a:tblPr firstRow="1" bandRow="1">
                <a:tableStyleId>{5C22544A-7EE6-4342-B048-85BDC9FD1C3A}</a:tableStyleId>
              </a:tblPr>
              <a:tblGrid>
                <a:gridCol w="4392489"/>
                <a:gridCol w="4564346"/>
              </a:tblGrid>
              <a:tr h="406605">
                <a:tc>
                  <a:txBody>
                    <a:bodyPr/>
                    <a:lstStyle/>
                    <a:p>
                      <a:r>
                        <a:rPr lang="es-CO" sz="1800" dirty="0" smtClean="0"/>
                        <a:t>Título</a:t>
                      </a:r>
                      <a:endParaRPr lang="es-CO" sz="1800" dirty="0"/>
                    </a:p>
                  </a:txBody>
                  <a:tcPr/>
                </a:tc>
                <a:tc>
                  <a:txBody>
                    <a:bodyPr/>
                    <a:lstStyle/>
                    <a:p>
                      <a:r>
                        <a:rPr lang="es-CO" sz="1800" dirty="0" smtClean="0"/>
                        <a:t>Categorías</a:t>
                      </a:r>
                      <a:endParaRPr lang="es-CO" sz="1800" dirty="0"/>
                    </a:p>
                  </a:txBody>
                  <a:tcPr/>
                </a:tc>
              </a:tr>
              <a:tr h="5294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800" dirty="0" smtClean="0"/>
                        <a:t>Juego, comparto, me divierto y aprendo con mis amigos</a:t>
                      </a:r>
                      <a:endParaRPr lang="es-CO" sz="1800" dirty="0" smtClean="0"/>
                    </a:p>
                  </a:txBody>
                  <a:tcPr/>
                </a:tc>
                <a:tc>
                  <a:txBody>
                    <a:bodyPr/>
                    <a:lstStyle/>
                    <a:p>
                      <a:r>
                        <a:rPr lang="es-CO" sz="1800" dirty="0" smtClean="0">
                          <a:solidFill>
                            <a:srgbClr val="FF0000"/>
                          </a:solidFill>
                        </a:rPr>
                        <a:t>Juego,</a:t>
                      </a:r>
                      <a:r>
                        <a:rPr lang="es-CO" sz="1800" dirty="0" smtClean="0"/>
                        <a:t> Cuerpo, Motricidad gruesa</a:t>
                      </a:r>
                      <a:endParaRPr lang="es-CO" sz="1800" dirty="0"/>
                    </a:p>
                  </a:txBody>
                  <a:tcPr/>
                </a:tc>
              </a:tr>
              <a:tr h="763792">
                <a:tc>
                  <a:txBody>
                    <a:bodyPr/>
                    <a:lstStyle/>
                    <a:p>
                      <a:r>
                        <a:rPr lang="es-ES" sz="1800" dirty="0" smtClean="0"/>
                        <a:t>Estrategias pedagógicas para fortalecer la motricidad fina en niños y niñas de 4 años </a:t>
                      </a:r>
                      <a:endParaRPr lang="es-CO" sz="1800" dirty="0"/>
                    </a:p>
                  </a:txBody>
                  <a:tcPr/>
                </a:tc>
                <a:tc>
                  <a:txBody>
                    <a:bodyPr/>
                    <a:lstStyle/>
                    <a:p>
                      <a:r>
                        <a:rPr lang="es-CO" sz="1800" dirty="0" smtClean="0"/>
                        <a:t>Estrategias</a:t>
                      </a:r>
                      <a:r>
                        <a:rPr lang="es-CO" sz="1800" baseline="0" dirty="0" smtClean="0"/>
                        <a:t> pedagógicas, </a:t>
                      </a:r>
                      <a:r>
                        <a:rPr lang="es-CO" sz="1800" dirty="0" smtClean="0"/>
                        <a:t>Motricidad fina</a:t>
                      </a:r>
                      <a:endParaRPr lang="es-CO" sz="1800" dirty="0"/>
                    </a:p>
                  </a:txBody>
                  <a:tcPr/>
                </a:tc>
              </a:tr>
              <a:tr h="406605">
                <a:tc>
                  <a:txBody>
                    <a:bodyPr/>
                    <a:lstStyle/>
                    <a:p>
                      <a:r>
                        <a:rPr lang="es-ES" sz="1800" dirty="0" smtClean="0"/>
                        <a:t>Pintando y bailando con mi cuerpo</a:t>
                      </a:r>
                      <a:endParaRPr lang="es-CO" sz="1800" dirty="0"/>
                    </a:p>
                  </a:txBody>
                  <a:tcPr/>
                </a:tc>
                <a:tc>
                  <a:txBody>
                    <a:bodyPr/>
                    <a:lstStyle/>
                    <a:p>
                      <a:r>
                        <a:rPr lang="es-CO" sz="1800" dirty="0" smtClean="0"/>
                        <a:t>Pintura,</a:t>
                      </a:r>
                      <a:r>
                        <a:rPr lang="es-CO" sz="1800" baseline="0" dirty="0" smtClean="0"/>
                        <a:t> baile, cuerpo</a:t>
                      </a:r>
                      <a:endParaRPr lang="es-CO" sz="1800" dirty="0"/>
                    </a:p>
                  </a:txBody>
                  <a:tcPr/>
                </a:tc>
              </a:tr>
              <a:tr h="701811">
                <a:tc>
                  <a:txBody>
                    <a:bodyPr/>
                    <a:lstStyle/>
                    <a:p>
                      <a:r>
                        <a:rPr lang="es-ES" sz="1800" dirty="0" smtClean="0"/>
                        <a:t>Juega e imagina con formas y colores “un mundo por descubrir”</a:t>
                      </a:r>
                      <a:endParaRPr lang="es-CO" sz="1800" dirty="0"/>
                    </a:p>
                  </a:txBody>
                  <a:tcPr/>
                </a:tc>
                <a:tc>
                  <a:txBody>
                    <a:bodyPr/>
                    <a:lstStyle/>
                    <a:p>
                      <a:r>
                        <a:rPr lang="es-CO" sz="1800" dirty="0" smtClean="0"/>
                        <a:t>Imaginación,</a:t>
                      </a:r>
                      <a:r>
                        <a:rPr lang="es-CO" sz="1800" baseline="0" dirty="0" smtClean="0"/>
                        <a:t> juego</a:t>
                      </a:r>
                      <a:endParaRPr lang="es-CO" sz="1800" dirty="0"/>
                    </a:p>
                  </a:txBody>
                  <a:tcPr/>
                </a:tc>
              </a:tr>
              <a:tr h="406605">
                <a:tc>
                  <a:txBody>
                    <a:bodyPr/>
                    <a:lstStyle/>
                    <a:p>
                      <a:r>
                        <a:rPr lang="es-CO" sz="1800" dirty="0" smtClean="0"/>
                        <a:t>Grandes constructores</a:t>
                      </a:r>
                      <a:endParaRPr lang="es-CO" sz="1800" dirty="0"/>
                    </a:p>
                  </a:txBody>
                  <a:tcPr/>
                </a:tc>
                <a:tc>
                  <a:txBody>
                    <a:bodyPr/>
                    <a:lstStyle/>
                    <a:p>
                      <a:r>
                        <a:rPr lang="es-CO" sz="1800" dirty="0" smtClean="0"/>
                        <a:t>Movimiento, cuerpo</a:t>
                      </a:r>
                      <a:endParaRPr lang="es-CO" sz="1800" dirty="0"/>
                    </a:p>
                  </a:txBody>
                  <a:tcPr/>
                </a:tc>
              </a:tr>
              <a:tr h="406605">
                <a:tc>
                  <a:txBody>
                    <a:bodyPr/>
                    <a:lstStyle/>
                    <a:p>
                      <a:r>
                        <a:rPr lang="es-CO" sz="1800" dirty="0" smtClean="0"/>
                        <a:t>!Estoy creciendo!</a:t>
                      </a:r>
                      <a:endParaRPr lang="es-CO" sz="1800" dirty="0"/>
                    </a:p>
                  </a:txBody>
                  <a:tcPr/>
                </a:tc>
                <a:tc>
                  <a:txBody>
                    <a:bodyPr/>
                    <a:lstStyle/>
                    <a:p>
                      <a:r>
                        <a:rPr lang="es-ES" sz="1800" dirty="0" smtClean="0"/>
                        <a:t>Crecimiento del niño</a:t>
                      </a:r>
                      <a:endParaRPr lang="es-ES" sz="1800" dirty="0"/>
                    </a:p>
                  </a:txBody>
                  <a:tcPr/>
                </a:tc>
              </a:tr>
              <a:tr h="651682">
                <a:tc>
                  <a:txBody>
                    <a:bodyPr/>
                    <a:lstStyle/>
                    <a:p>
                      <a:r>
                        <a:rPr lang="es-ES" sz="1800" dirty="0" smtClean="0"/>
                        <a:t>Enseñanza del idioma japonés para niños y niñas de 3, 4 y 5 años, basada en comunicación oral y escrita según el silabario japonés Hiragana </a:t>
                      </a:r>
                      <a:endParaRPr lang="es-CO" sz="1800" dirty="0"/>
                    </a:p>
                  </a:txBody>
                  <a:tcPr/>
                </a:tc>
                <a:tc>
                  <a:txBody>
                    <a:bodyPr/>
                    <a:lstStyle/>
                    <a:p>
                      <a:r>
                        <a:rPr lang="es-CO" sz="1800" dirty="0" smtClean="0"/>
                        <a:t>Idioma Japonés como segunda</a:t>
                      </a:r>
                      <a:r>
                        <a:rPr lang="es-CO" sz="1800" baseline="0" dirty="0" smtClean="0"/>
                        <a:t> lengua.</a:t>
                      </a:r>
                      <a:endParaRPr lang="es-CO" sz="1800" dirty="0"/>
                    </a:p>
                  </a:txBody>
                  <a:tcPr/>
                </a:tc>
              </a:tr>
              <a:tr h="651682">
                <a:tc>
                  <a:txBody>
                    <a:bodyPr/>
                    <a:lstStyle/>
                    <a:p>
                      <a:r>
                        <a:rPr lang="es-CO" sz="1800" dirty="0" smtClean="0"/>
                        <a:t>Lúdica de  hábitos saludables</a:t>
                      </a:r>
                    </a:p>
                    <a:p>
                      <a:endParaRPr lang="es-CO" sz="1800" dirty="0"/>
                    </a:p>
                  </a:txBody>
                  <a:tcPr/>
                </a:tc>
                <a:tc>
                  <a:txBody>
                    <a:bodyPr/>
                    <a:lstStyle/>
                    <a:p>
                      <a:r>
                        <a:rPr lang="es-CO" sz="1800" dirty="0" smtClean="0"/>
                        <a:t>Lúdica,</a:t>
                      </a:r>
                      <a:r>
                        <a:rPr lang="es-CO" sz="1800" baseline="0" dirty="0" smtClean="0"/>
                        <a:t> hábitos saludables</a:t>
                      </a:r>
                      <a:endParaRPr lang="es-CO" sz="1800" dirty="0"/>
                    </a:p>
                  </a:txBody>
                  <a:tcPr/>
                </a:tc>
              </a:tr>
            </a:tbl>
          </a:graphicData>
        </a:graphic>
      </p:graphicFrame>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41</a:t>
            </a:fld>
            <a:endParaRPr lang="es-CO" dirty="0"/>
          </a:p>
        </p:txBody>
      </p:sp>
    </p:spTree>
    <p:extLst>
      <p:ext uri="{BB962C8B-B14F-4D97-AF65-F5344CB8AC3E}">
        <p14:creationId xmlns:p14="http://schemas.microsoft.com/office/powerpoint/2010/main" val="913822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4784" y="-99392"/>
            <a:ext cx="7886700" cy="983443"/>
          </a:xfrm>
        </p:spPr>
        <p:txBody>
          <a:bodyPr>
            <a:normAutofit/>
          </a:bodyPr>
          <a:lstStyle/>
          <a:p>
            <a:r>
              <a:rPr lang="es-CO" dirty="0" smtClean="0"/>
              <a:t>Resultados: Proyectos de aula </a:t>
            </a:r>
            <a:endParaRPr lang="es-CO" dirty="0"/>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412371021"/>
              </p:ext>
            </p:extLst>
          </p:nvPr>
        </p:nvGraphicFramePr>
        <p:xfrm>
          <a:off x="179511" y="529851"/>
          <a:ext cx="8956835" cy="6649925"/>
        </p:xfrm>
        <a:graphic>
          <a:graphicData uri="http://schemas.openxmlformats.org/drawingml/2006/table">
            <a:tbl>
              <a:tblPr firstRow="1" bandRow="1">
                <a:tableStyleId>{5C22544A-7EE6-4342-B048-85BDC9FD1C3A}</a:tableStyleId>
              </a:tblPr>
              <a:tblGrid>
                <a:gridCol w="3024337"/>
                <a:gridCol w="5932498"/>
              </a:tblGrid>
              <a:tr h="406605">
                <a:tc>
                  <a:txBody>
                    <a:bodyPr/>
                    <a:lstStyle/>
                    <a:p>
                      <a:r>
                        <a:rPr lang="es-CO" sz="1600" dirty="0" smtClean="0"/>
                        <a:t>Título</a:t>
                      </a:r>
                      <a:endParaRPr lang="es-CO" sz="1600" dirty="0"/>
                    </a:p>
                  </a:txBody>
                  <a:tcPr/>
                </a:tc>
                <a:tc>
                  <a:txBody>
                    <a:bodyPr/>
                    <a:lstStyle/>
                    <a:p>
                      <a:r>
                        <a:rPr lang="es-CO" sz="1600" dirty="0" smtClean="0"/>
                        <a:t>Pregunta</a:t>
                      </a:r>
                      <a:r>
                        <a:rPr lang="es-CO" sz="1600" baseline="0" dirty="0" smtClean="0"/>
                        <a:t> </a:t>
                      </a:r>
                      <a:endParaRPr lang="es-CO" sz="1600" dirty="0"/>
                    </a:p>
                  </a:txBody>
                  <a:tcPr/>
                </a:tc>
              </a:tr>
              <a:tr h="5294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600" dirty="0" smtClean="0"/>
                        <a:t>Juego, comparto, me divierto y aprendo con mis amigos</a:t>
                      </a:r>
                      <a:endParaRPr lang="es-CO" sz="1600" dirty="0" smtClean="0"/>
                    </a:p>
                  </a:txBody>
                  <a:tcPr/>
                </a:tc>
                <a:tc>
                  <a:txBody>
                    <a:bodyPr/>
                    <a:lstStyle/>
                    <a:p>
                      <a:r>
                        <a:rPr lang="es-ES" sz="1600" dirty="0" smtClean="0"/>
                        <a:t>¿Es importante  la  motricidad gruesa en el proceso de desarrollo de la dimensión corporal en los niños de 4 y 5 años? </a:t>
                      </a:r>
                      <a:endParaRPr lang="es-CO" sz="1600" dirty="0"/>
                    </a:p>
                  </a:txBody>
                  <a:tcPr/>
                </a:tc>
              </a:tr>
              <a:tr h="763792">
                <a:tc>
                  <a:txBody>
                    <a:bodyPr/>
                    <a:lstStyle/>
                    <a:p>
                      <a:r>
                        <a:rPr lang="es-ES" sz="1600" dirty="0" smtClean="0"/>
                        <a:t>Estrategias pedagógicas para fortalecer la motricidad fina en niños y niñas de 4 años </a:t>
                      </a:r>
                      <a:endParaRPr lang="es-CO" sz="1600" dirty="0"/>
                    </a:p>
                  </a:txBody>
                  <a:tcPr/>
                </a:tc>
                <a:tc>
                  <a:txBody>
                    <a:bodyPr/>
                    <a:lstStyle/>
                    <a:p>
                      <a:r>
                        <a:rPr lang="es-ES" sz="1600" dirty="0" smtClean="0"/>
                        <a:t>¿Cómo  implementar estrategias pedagógicas para fortalecer  la motricidad fina en niños y niñas de 4 años?</a:t>
                      </a:r>
                      <a:endParaRPr lang="es-CO" sz="1600" dirty="0"/>
                    </a:p>
                  </a:txBody>
                  <a:tcPr/>
                </a:tc>
              </a:tr>
              <a:tr h="406605">
                <a:tc>
                  <a:txBody>
                    <a:bodyPr/>
                    <a:lstStyle/>
                    <a:p>
                      <a:r>
                        <a:rPr lang="es-ES" sz="1600" dirty="0" smtClean="0"/>
                        <a:t>Pintando y bailando con mi cuerpo</a:t>
                      </a:r>
                      <a:endParaRPr lang="es-CO" sz="1600" dirty="0"/>
                    </a:p>
                  </a:txBody>
                  <a:tcPr/>
                </a:tc>
                <a:tc>
                  <a:txBody>
                    <a:bodyPr/>
                    <a:lstStyle/>
                    <a:p>
                      <a:r>
                        <a:rPr lang="es-ES" sz="1600" dirty="0" smtClean="0"/>
                        <a:t>¿Cómo el juego y las artes plásticas favorecen y fortalecen el desarrollo de la motricidad fina y gruesa en niños de 2 y 3 años?</a:t>
                      </a:r>
                      <a:endParaRPr lang="es-CO" sz="1600" dirty="0"/>
                    </a:p>
                  </a:txBody>
                  <a:tcPr/>
                </a:tc>
              </a:tr>
              <a:tr h="701811">
                <a:tc>
                  <a:txBody>
                    <a:bodyPr/>
                    <a:lstStyle/>
                    <a:p>
                      <a:r>
                        <a:rPr lang="es-ES" sz="1600" dirty="0" smtClean="0"/>
                        <a:t>Juega e imagina con formas y colores “un mundo por descubrir”</a:t>
                      </a:r>
                      <a:endParaRPr lang="es-CO" sz="1600" dirty="0"/>
                    </a:p>
                  </a:txBody>
                  <a:tcPr/>
                </a:tc>
                <a:tc>
                  <a:txBody>
                    <a:bodyPr/>
                    <a:lstStyle/>
                    <a:p>
                      <a:r>
                        <a:rPr lang="es-ES" sz="1600" dirty="0" smtClean="0"/>
                        <a:t>¿Cómo el juego, la imaginación, las formas y los colores ayudan a descubrir el mundo que nos rodea?</a:t>
                      </a:r>
                      <a:endParaRPr lang="es-CO" sz="1600" dirty="0"/>
                    </a:p>
                  </a:txBody>
                  <a:tcPr/>
                </a:tc>
              </a:tr>
              <a:tr h="406605">
                <a:tc>
                  <a:txBody>
                    <a:bodyPr/>
                    <a:lstStyle/>
                    <a:p>
                      <a:r>
                        <a:rPr lang="es-CO" sz="1600" dirty="0" smtClean="0"/>
                        <a:t>Grandes constructores</a:t>
                      </a:r>
                      <a:endParaRPr lang="es-CO" sz="1600" dirty="0"/>
                    </a:p>
                  </a:txBody>
                  <a:tcPr/>
                </a:tc>
                <a:tc>
                  <a:txBody>
                    <a:bodyPr/>
                    <a:lstStyle/>
                    <a:p>
                      <a:r>
                        <a:rPr lang="es-ES" sz="1600" dirty="0" smtClean="0"/>
                        <a:t>¿Cómo el movimiento del cuerpo favorecen y fortalecen en el desarrollo de la motricidad  gruesa en niños de 4y 5 años?</a:t>
                      </a:r>
                      <a:endParaRPr lang="es-CO" sz="1600" dirty="0"/>
                    </a:p>
                  </a:txBody>
                  <a:tcPr/>
                </a:tc>
              </a:tr>
              <a:tr h="406605">
                <a:tc>
                  <a:txBody>
                    <a:bodyPr/>
                    <a:lstStyle/>
                    <a:p>
                      <a:r>
                        <a:rPr lang="es-CO" sz="1600" dirty="0" smtClean="0"/>
                        <a:t>!Estoy creciendo!</a:t>
                      </a:r>
                      <a:endParaRPr lang="es-CO" sz="1600" dirty="0"/>
                    </a:p>
                  </a:txBody>
                  <a:tcPr/>
                </a:tc>
                <a:tc>
                  <a:txBody>
                    <a:bodyPr/>
                    <a:lstStyle/>
                    <a:p>
                      <a:r>
                        <a:rPr lang="es-ES" sz="1600" dirty="0" smtClean="0"/>
                        <a:t>¿Cómo incentivar al proceso de control de esfínteres a los niños de 2 años?</a:t>
                      </a:r>
                      <a:endParaRPr lang="es-ES" sz="1600" dirty="0"/>
                    </a:p>
                  </a:txBody>
                  <a:tcPr/>
                </a:tc>
              </a:tr>
              <a:tr h="739140">
                <a:tc>
                  <a:txBody>
                    <a:bodyPr/>
                    <a:lstStyle/>
                    <a:p>
                      <a:r>
                        <a:rPr lang="es-ES" sz="1600" dirty="0" smtClean="0"/>
                        <a:t>Enseñanza del idioma japonés para niños y niñas de 3, 4 y 5 años, basada en comunicación oral y escrita según el silabario japonés Hiragana </a:t>
                      </a:r>
                      <a:endParaRPr lang="es-CO" sz="1600" dirty="0"/>
                    </a:p>
                  </a:txBody>
                  <a:tcPr/>
                </a:tc>
                <a:tc rowSpan="2">
                  <a:txBody>
                    <a:bodyPr/>
                    <a:lstStyle/>
                    <a:p>
                      <a:r>
                        <a:rPr lang="es-ES" sz="1600" dirty="0" smtClean="0"/>
                        <a:t>Proporcionar la adquisición y práctica de un nuevo idioma, siendo en este caso el idioma japonés, llegando a considerarlo una segunda lengua. </a:t>
                      </a:r>
                      <a:endParaRPr lang="es-CO" sz="1600" dirty="0"/>
                    </a:p>
                  </a:txBody>
                  <a:tcPr/>
                </a:tc>
              </a:tr>
              <a:tr h="0">
                <a:tc rowSpan="2">
                  <a:txBody>
                    <a:bodyPr/>
                    <a:lstStyle/>
                    <a:p>
                      <a:r>
                        <a:rPr lang="es-CO" sz="1600" dirty="0" smtClean="0"/>
                        <a:t>Lúdica de  hábitos saludables</a:t>
                      </a:r>
                      <a:endParaRPr lang="es-CO" sz="1600" dirty="0"/>
                    </a:p>
                  </a:txBody>
                  <a:tcPr/>
                </a:tc>
                <a:tc vMerge="1">
                  <a:txBody>
                    <a:bodyPr/>
                    <a:lstStyle/>
                    <a:p>
                      <a:endParaRPr lang="es-CO"/>
                    </a:p>
                  </a:txBody>
                  <a:tcPr/>
                </a:tc>
              </a:tr>
              <a:tr h="655320">
                <a:tc vMerge="1">
                  <a:txBody>
                    <a:bodyPr/>
                    <a:lstStyle/>
                    <a:p>
                      <a:endParaRPr lang="es-CO"/>
                    </a:p>
                  </a:txBody>
                  <a:tcPr/>
                </a:tc>
                <a:tc>
                  <a:txBody>
                    <a:bodyPr/>
                    <a:lstStyle/>
                    <a:p>
                      <a:r>
                        <a:rPr lang="es-ES" sz="1600" dirty="0" smtClean="0"/>
                        <a:t>¿Cómo fortalecer el hábito en los niños de 4 a 5 años?</a:t>
                      </a:r>
                      <a:endParaRPr lang="es-CO" sz="1600" dirty="0"/>
                    </a:p>
                  </a:txBody>
                  <a:tcPr/>
                </a:tc>
              </a:tr>
            </a:tbl>
          </a:graphicData>
        </a:graphic>
      </p:graphicFrame>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42</a:t>
            </a:fld>
            <a:endParaRPr lang="es-CO" dirty="0"/>
          </a:p>
        </p:txBody>
      </p:sp>
    </p:spTree>
    <p:extLst>
      <p:ext uri="{BB962C8B-B14F-4D97-AF65-F5344CB8AC3E}">
        <p14:creationId xmlns:p14="http://schemas.microsoft.com/office/powerpoint/2010/main" val="3856400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4784" y="-99392"/>
            <a:ext cx="7886700" cy="983443"/>
          </a:xfrm>
        </p:spPr>
        <p:txBody>
          <a:bodyPr>
            <a:normAutofit/>
          </a:bodyPr>
          <a:lstStyle/>
          <a:p>
            <a:r>
              <a:rPr lang="es-CO" dirty="0" smtClean="0"/>
              <a:t>Resultados: Proyectos de aula </a:t>
            </a:r>
            <a:endParaRPr lang="es-CO" dirty="0"/>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1276768221"/>
              </p:ext>
            </p:extLst>
          </p:nvPr>
        </p:nvGraphicFramePr>
        <p:xfrm>
          <a:off x="179511" y="529851"/>
          <a:ext cx="8956835" cy="7556565"/>
        </p:xfrm>
        <a:graphic>
          <a:graphicData uri="http://schemas.openxmlformats.org/drawingml/2006/table">
            <a:tbl>
              <a:tblPr firstRow="1" bandRow="1">
                <a:tableStyleId>{5C22544A-7EE6-4342-B048-85BDC9FD1C3A}</a:tableStyleId>
              </a:tblPr>
              <a:tblGrid>
                <a:gridCol w="4248473"/>
                <a:gridCol w="4708362"/>
              </a:tblGrid>
              <a:tr h="406605">
                <a:tc>
                  <a:txBody>
                    <a:bodyPr/>
                    <a:lstStyle/>
                    <a:p>
                      <a:r>
                        <a:rPr lang="es-CO" sz="1400" dirty="0" smtClean="0"/>
                        <a:t>Título</a:t>
                      </a:r>
                      <a:endParaRPr lang="es-CO" sz="1400" dirty="0"/>
                    </a:p>
                  </a:txBody>
                  <a:tcPr/>
                </a:tc>
                <a:tc>
                  <a:txBody>
                    <a:bodyPr/>
                    <a:lstStyle/>
                    <a:p>
                      <a:r>
                        <a:rPr lang="es-CO" sz="1400" dirty="0" smtClean="0"/>
                        <a:t>Objetivos</a:t>
                      </a:r>
                      <a:r>
                        <a:rPr lang="es-CO" sz="1400" baseline="0" dirty="0" smtClean="0"/>
                        <a:t> </a:t>
                      </a:r>
                      <a:endParaRPr lang="es-CO" sz="1400" dirty="0"/>
                    </a:p>
                  </a:txBody>
                  <a:tcPr/>
                </a:tc>
              </a:tr>
              <a:tr h="1124392">
                <a:tc>
                  <a:txBody>
                    <a:bodyPr/>
                    <a:lstStyle/>
                    <a:p>
                      <a:r>
                        <a:rPr lang="es-ES" sz="1400" dirty="0" smtClean="0"/>
                        <a:t>¿Es importante  la  motricidad gruesa en el proceso de desarrollo de la dimensión corporal en los niños de 4 y 5 años? </a:t>
                      </a:r>
                      <a:endParaRPr lang="es-CO" sz="1400" dirty="0"/>
                    </a:p>
                  </a:txBody>
                  <a:tcPr/>
                </a:tc>
                <a:tc>
                  <a:txBody>
                    <a:bodyPr/>
                    <a:lstStyle/>
                    <a:p>
                      <a:r>
                        <a:rPr lang="es-ES" sz="1400" dirty="0" smtClean="0"/>
                        <a:t>Estimular la motricidad gruesa en  estudiantes  mediante la aplicación de las tics como estrategias pedagógica para mejorar el desarrollo motor de los estudiantes</a:t>
                      </a:r>
                    </a:p>
                    <a:p>
                      <a:r>
                        <a:rPr lang="es-ES" sz="1400" dirty="0" smtClean="0"/>
                        <a:t>Favorecer el domino del movimiento corporal para facilitar la comunicación del niño hacia los demás.</a:t>
                      </a:r>
                    </a:p>
                  </a:txBody>
                  <a:tcPr/>
                </a:tc>
              </a:tr>
              <a:tr h="763792">
                <a:tc>
                  <a:txBody>
                    <a:bodyPr/>
                    <a:lstStyle/>
                    <a:p>
                      <a:r>
                        <a:rPr lang="es-ES" sz="1400" dirty="0" smtClean="0"/>
                        <a:t>¿Cómo  implementar estrategias pedagógicas para fortalecer  la motricidad fina en niños y niñas de 4 años?</a:t>
                      </a:r>
                      <a:endParaRPr lang="es-CO" sz="1400" dirty="0"/>
                    </a:p>
                  </a:txBody>
                  <a:tcPr/>
                </a:tc>
                <a:tc>
                  <a:txBody>
                    <a:bodyPr/>
                    <a:lstStyle/>
                    <a:p>
                      <a:r>
                        <a:rPr lang="es-ES" sz="1400" dirty="0" smtClean="0"/>
                        <a:t>Diseñar </a:t>
                      </a:r>
                      <a:r>
                        <a:rPr lang="es-ES" sz="1400" dirty="0" err="1" smtClean="0"/>
                        <a:t>esrategias</a:t>
                      </a:r>
                      <a:r>
                        <a:rPr lang="es-ES" sz="1400" dirty="0" smtClean="0"/>
                        <a:t> </a:t>
                      </a:r>
                      <a:r>
                        <a:rPr lang="es-ES" sz="1400" dirty="0" err="1" smtClean="0"/>
                        <a:t>pedagogicas</a:t>
                      </a:r>
                      <a:r>
                        <a:rPr lang="es-ES" sz="1400" dirty="0" smtClean="0"/>
                        <a:t> para fortalecer  la motricidad fina en niños y niñas de 4 años </a:t>
                      </a:r>
                      <a:endParaRPr lang="es-CO" sz="1400" dirty="0"/>
                    </a:p>
                  </a:txBody>
                  <a:tcPr/>
                </a:tc>
              </a:tr>
              <a:tr h="406605">
                <a:tc>
                  <a:txBody>
                    <a:bodyPr/>
                    <a:lstStyle/>
                    <a:p>
                      <a:r>
                        <a:rPr lang="es-ES" sz="1400" dirty="0" smtClean="0"/>
                        <a:t>¿Cómo el juego y las artes plásticas favorecen y fortalecen el desarrollo de la motricidad fina y gruesa en niños de 2 y 3 años?</a:t>
                      </a:r>
                      <a:endParaRPr lang="es-CO"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dirty="0" smtClean="0"/>
                        <a:t>Fortalecer el desarrollo de la motricidad fina y motricidad gruesa en niños de 2 a 3 años a través del juego y las artes plásticas</a:t>
                      </a:r>
                      <a:endParaRPr lang="es-CO" sz="1400" dirty="0" smtClean="0"/>
                    </a:p>
                    <a:p>
                      <a:endParaRPr lang="es-CO" sz="1400" dirty="0"/>
                    </a:p>
                  </a:txBody>
                  <a:tcPr/>
                </a:tc>
              </a:tr>
              <a:tr h="993784">
                <a:tc>
                  <a:txBody>
                    <a:bodyPr/>
                    <a:lstStyle/>
                    <a:p>
                      <a:r>
                        <a:rPr lang="es-ES" sz="1400" dirty="0" smtClean="0"/>
                        <a:t>¿Cómo el juego, la imaginación, las formas y los colores ayudan a descubrir el mundo que nos rodea?</a:t>
                      </a:r>
                      <a:endParaRPr lang="es-CO" sz="1400" dirty="0"/>
                    </a:p>
                  </a:txBody>
                  <a:tcPr/>
                </a:tc>
                <a:tc>
                  <a:txBody>
                    <a:bodyPr/>
                    <a:lstStyle/>
                    <a:p>
                      <a:r>
                        <a:rPr lang="es-ES" sz="1400" dirty="0" smtClean="0"/>
                        <a:t>Lograr que los niños y las niñas de párvulo A aprendan a clasificar las formas y los colores, para que de esta manera descubran y/o construyan el mundo que los rodea.</a:t>
                      </a:r>
                      <a:endParaRPr lang="es-CO" sz="1400" dirty="0"/>
                    </a:p>
                  </a:txBody>
                  <a:tcPr/>
                </a:tc>
              </a:tr>
              <a:tr h="406605">
                <a:tc>
                  <a:txBody>
                    <a:bodyPr/>
                    <a:lstStyle/>
                    <a:p>
                      <a:r>
                        <a:rPr lang="es-ES" sz="1400" dirty="0" smtClean="0"/>
                        <a:t>¿Cómo el movimiento del cuerpo favorecen y fortalecen en el desarrollo de la motricidad  gruesa en niños de 4y 5 años?</a:t>
                      </a:r>
                      <a:endParaRPr lang="es-CO" sz="1400" dirty="0"/>
                    </a:p>
                  </a:txBody>
                  <a:tcPr/>
                </a:tc>
                <a:tc>
                  <a:txBody>
                    <a:bodyPr/>
                    <a:lstStyle/>
                    <a:p>
                      <a:r>
                        <a:rPr lang="es-ES" sz="1400" dirty="0" smtClean="0"/>
                        <a:t>Fortalecer sus músculos y adquieran agilidad como el  dominio de saltar, correr, y andar •Controlar el dominio del movimiento muscular logrando movimientos precisos y coordinados mediante ejercicios y actividades que desarrollen en ellos las habilidades motoras ,planificar estrategias basadas en los movimientos para que fortalezca </a:t>
                      </a:r>
                      <a:r>
                        <a:rPr lang="es-ES" sz="1400" dirty="0" err="1" smtClean="0"/>
                        <a:t>lá</a:t>
                      </a:r>
                      <a:r>
                        <a:rPr lang="es-ES" sz="1400" dirty="0" smtClean="0"/>
                        <a:t> motricidad gruesa y la creatividad, emociones imaginación , concentración y expresión en los niños de 4 a 5 años</a:t>
                      </a:r>
                      <a:endParaRPr lang="es-CO" sz="1400" dirty="0"/>
                    </a:p>
                  </a:txBody>
                  <a:tcPr/>
                </a:tc>
              </a:tr>
              <a:tr h="406605">
                <a:tc>
                  <a:txBody>
                    <a:bodyPr/>
                    <a:lstStyle/>
                    <a:p>
                      <a:r>
                        <a:rPr lang="es-ES" sz="1400" dirty="0" smtClean="0"/>
                        <a:t>¿Cómo incentivar al proceso de control de esfínteres a los niños de 2 años?</a:t>
                      </a:r>
                      <a:endParaRPr lang="es-ES" sz="1400" dirty="0"/>
                    </a:p>
                  </a:txBody>
                  <a:tcPr/>
                </a:tc>
                <a:tc>
                  <a:txBody>
                    <a:bodyPr/>
                    <a:lstStyle/>
                    <a:p>
                      <a:r>
                        <a:rPr lang="es-ES" sz="1400" dirty="0" smtClean="0"/>
                        <a:t>Fortalecer el proceso de control de esfínteres en niños de 2 años</a:t>
                      </a:r>
                      <a:endParaRPr lang="es-ES" sz="1400" dirty="0"/>
                    </a:p>
                  </a:txBody>
                  <a:tcPr/>
                </a:tc>
              </a:tr>
              <a:tr h="759424">
                <a:tc>
                  <a:txBody>
                    <a:bodyPr/>
                    <a:lstStyle/>
                    <a:p>
                      <a:r>
                        <a:rPr lang="es-ES" sz="1400" dirty="0" smtClean="0"/>
                        <a:t>Proporcionar la adquisición y práctica de un nuevo idioma, siendo en este caso el idioma japonés, llegando a considerarlo una segunda lengua. </a:t>
                      </a:r>
                      <a:endParaRPr lang="es-CO" sz="1400" dirty="0"/>
                    </a:p>
                  </a:txBody>
                  <a:tcPr/>
                </a:tc>
                <a:tc>
                  <a:txBody>
                    <a:bodyPr/>
                    <a:lstStyle/>
                    <a:p>
                      <a:r>
                        <a:rPr lang="es-ES" sz="1400" dirty="0" smtClean="0"/>
                        <a:t>Proporcionar la adquisición y practica de un nuevo idioma, siendo en este caso el idioma </a:t>
                      </a:r>
                      <a:r>
                        <a:rPr lang="es-ES" sz="1400" dirty="0" err="1" smtClean="0"/>
                        <a:t>japones</a:t>
                      </a:r>
                      <a:r>
                        <a:rPr lang="es-ES" sz="1400" dirty="0" smtClean="0"/>
                        <a:t>, llegando a considerarlo una segunda lengua. </a:t>
                      </a:r>
                      <a:endParaRPr lang="es-CO" sz="1400" dirty="0"/>
                    </a:p>
                  </a:txBody>
                  <a:tcPr/>
                </a:tc>
              </a:tr>
            </a:tbl>
          </a:graphicData>
        </a:graphic>
      </p:graphicFrame>
      <p:sp>
        <p:nvSpPr>
          <p:cNvPr id="5" name="Marcador de número de diapositiva 4"/>
          <p:cNvSpPr>
            <a:spLocks noGrp="1"/>
          </p:cNvSpPr>
          <p:nvPr>
            <p:ph type="sldNum" sz="quarter" idx="12"/>
          </p:nvPr>
        </p:nvSpPr>
        <p:spPr/>
        <p:txBody>
          <a:bodyPr/>
          <a:lstStyle/>
          <a:p>
            <a:fld id="{A0D7ED8E-E8F2-40C2-AF71-A534DDE5582E}" type="slidenum">
              <a:rPr lang="es-CO" smtClean="0"/>
              <a:pPr/>
              <a:t>43</a:t>
            </a:fld>
            <a:endParaRPr lang="es-CO" dirty="0"/>
          </a:p>
        </p:txBody>
      </p:sp>
    </p:spTree>
    <p:extLst>
      <p:ext uri="{BB962C8B-B14F-4D97-AF65-F5344CB8AC3E}">
        <p14:creationId xmlns:p14="http://schemas.microsoft.com/office/powerpoint/2010/main" val="1775206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Objetivos</a:t>
            </a:r>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5</a:t>
            </a:fld>
            <a:endParaRPr lang="es-CO" dirty="0"/>
          </a:p>
        </p:txBody>
      </p:sp>
      <p:graphicFrame>
        <p:nvGraphicFramePr>
          <p:cNvPr id="6" name="Diagrama 5"/>
          <p:cNvGraphicFramePr/>
          <p:nvPr>
            <p:extLst>
              <p:ext uri="{D42A27DB-BD31-4B8C-83A1-F6EECF244321}">
                <p14:modId xmlns:p14="http://schemas.microsoft.com/office/powerpoint/2010/main" val="147695244"/>
              </p:ext>
            </p:extLst>
          </p:nvPr>
        </p:nvGraphicFramePr>
        <p:xfrm>
          <a:off x="628650" y="1268760"/>
          <a:ext cx="8119814"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47415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Objetivos</a:t>
            </a:r>
            <a:endParaRPr lang="es-CO"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6</a:t>
            </a:fld>
            <a:endParaRPr lang="es-CO" dirty="0"/>
          </a:p>
        </p:txBody>
      </p:sp>
      <p:graphicFrame>
        <p:nvGraphicFramePr>
          <p:cNvPr id="6" name="Diagrama 5"/>
          <p:cNvGraphicFramePr/>
          <p:nvPr>
            <p:extLst>
              <p:ext uri="{D42A27DB-BD31-4B8C-83A1-F6EECF244321}">
                <p14:modId xmlns:p14="http://schemas.microsoft.com/office/powerpoint/2010/main" val="1199666617"/>
              </p:ext>
            </p:extLst>
          </p:nvPr>
        </p:nvGraphicFramePr>
        <p:xfrm>
          <a:off x="628650" y="1268760"/>
          <a:ext cx="8191822"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87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16633"/>
            <a:ext cx="7886700" cy="504055"/>
          </a:xfrm>
        </p:spPr>
        <p:txBody>
          <a:bodyPr>
            <a:normAutofit fontScale="90000"/>
          </a:bodyPr>
          <a:lstStyle/>
          <a:p>
            <a:r>
              <a:rPr lang="es-CO" b="1" dirty="0"/>
              <a:t>Referentes </a:t>
            </a:r>
            <a:r>
              <a:rPr lang="es-CO" b="1" dirty="0" smtClean="0"/>
              <a:t>teóricos: Antecedentes</a:t>
            </a:r>
            <a:endParaRPr lang="es-CO" dirty="0"/>
          </a:p>
        </p:txBody>
      </p:sp>
      <p:sp>
        <p:nvSpPr>
          <p:cNvPr id="3" name="Marcador de contenido 2"/>
          <p:cNvSpPr>
            <a:spLocks noGrp="1"/>
          </p:cNvSpPr>
          <p:nvPr>
            <p:ph idx="1"/>
          </p:nvPr>
        </p:nvSpPr>
        <p:spPr/>
        <p:txBody>
          <a:bodyPr/>
          <a:lstStyle/>
          <a:p>
            <a:pPr marL="0" indent="0">
              <a:buNone/>
            </a:pPr>
            <a:r>
              <a:rPr lang="es-CO" b="1" dirty="0" smtClean="0"/>
              <a:t> </a:t>
            </a:r>
          </a:p>
          <a:p>
            <a:pPr marL="0" indent="0">
              <a:buNone/>
            </a:pPr>
            <a:endParaRPr lang="es-CO" b="1" dirty="0"/>
          </a:p>
          <a:p>
            <a:pPr marL="0" indent="0">
              <a:buNone/>
            </a:pPr>
            <a:endParaRPr lang="es-CO" b="1" dirty="0" smtClean="0"/>
          </a:p>
          <a:p>
            <a:pPr marL="0" indent="0">
              <a:buNone/>
            </a:pPr>
            <a:endParaRPr lang="es-CO" b="1"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7</a:t>
            </a:fld>
            <a:endParaRPr lang="es-CO" dirty="0"/>
          </a:p>
        </p:txBody>
      </p:sp>
      <p:graphicFrame>
        <p:nvGraphicFramePr>
          <p:cNvPr id="6" name="Tabla 5"/>
          <p:cNvGraphicFramePr>
            <a:graphicFrameLocks noGrp="1"/>
          </p:cNvGraphicFramePr>
          <p:nvPr>
            <p:extLst>
              <p:ext uri="{D42A27DB-BD31-4B8C-83A1-F6EECF244321}">
                <p14:modId xmlns:p14="http://schemas.microsoft.com/office/powerpoint/2010/main" val="940801350"/>
              </p:ext>
            </p:extLst>
          </p:nvPr>
        </p:nvGraphicFramePr>
        <p:xfrm>
          <a:off x="179513" y="622384"/>
          <a:ext cx="8856982" cy="5973900"/>
        </p:xfrm>
        <a:graphic>
          <a:graphicData uri="http://schemas.openxmlformats.org/drawingml/2006/table">
            <a:tbl>
              <a:tblPr firstRow="1" bandRow="1">
                <a:tableStyleId>{5C22544A-7EE6-4342-B048-85BDC9FD1C3A}</a:tableStyleId>
              </a:tblPr>
              <a:tblGrid>
                <a:gridCol w="1501184"/>
                <a:gridCol w="2627071"/>
                <a:gridCol w="4728727"/>
              </a:tblGrid>
              <a:tr h="670380">
                <a:tc>
                  <a:txBody>
                    <a:bodyPr/>
                    <a:lstStyle/>
                    <a:p>
                      <a:r>
                        <a:rPr lang="es-CO" dirty="0" smtClean="0"/>
                        <a:t>Autor</a:t>
                      </a:r>
                      <a:r>
                        <a:rPr lang="es-CO" baseline="0" dirty="0" smtClean="0"/>
                        <a:t> (s) / año</a:t>
                      </a:r>
                      <a:endParaRPr lang="es-CO"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Objetivo General</a:t>
                      </a:r>
                    </a:p>
                    <a:p>
                      <a:endParaRPr lang="es-CO" dirty="0"/>
                    </a:p>
                  </a:txBody>
                  <a:tcPr/>
                </a:tc>
                <a:tc>
                  <a:txBody>
                    <a:bodyPr/>
                    <a:lstStyle/>
                    <a:p>
                      <a:r>
                        <a:rPr lang="es-CO" dirty="0" smtClean="0"/>
                        <a:t>Resultados </a:t>
                      </a:r>
                      <a:endParaRPr lang="es-CO" dirty="0"/>
                    </a:p>
                  </a:txBody>
                  <a:tcPr/>
                </a:tc>
              </a:tr>
              <a:tr h="2553829">
                <a:tc>
                  <a:txBody>
                    <a:bodyPr/>
                    <a:lstStyle/>
                    <a:p>
                      <a:r>
                        <a:rPr lang="es-CO" sz="1400" dirty="0" smtClean="0"/>
                        <a:t>Barrios, Lilia  y Chaves,</a:t>
                      </a:r>
                      <a:r>
                        <a:rPr lang="es-CO" sz="1400" baseline="0" dirty="0" smtClean="0"/>
                        <a:t> Martha. </a:t>
                      </a:r>
                      <a:r>
                        <a:rPr lang="es-CO" sz="1400" dirty="0" smtClean="0"/>
                        <a:t>(2015) </a:t>
                      </a:r>
                      <a:endParaRPr lang="es-CO"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dirty="0" smtClean="0"/>
                        <a:t>Mostrar la incidencia de los proyectos de aula y del modelo pedagógico “Enseñanza para la Comprensión (</a:t>
                      </a:r>
                      <a:r>
                        <a:rPr lang="es-ES" sz="1400" dirty="0" err="1" smtClean="0"/>
                        <a:t>EpC</a:t>
                      </a:r>
                      <a:r>
                        <a:rPr lang="es-ES" sz="1400" dirty="0" smtClean="0"/>
                        <a:t>)” en la calidad educativa, en comunidades en condiciones de pobreza y vulnerabilidad, en niños de preescolar en el  Colegio Visión Mundial de Montería (Córdoba). </a:t>
                      </a:r>
                      <a:endParaRPr lang="es-CO" sz="1400" dirty="0" smtClean="0"/>
                    </a:p>
                  </a:txBody>
                  <a:tcPr/>
                </a:tc>
                <a:tc>
                  <a:txBody>
                    <a:bodyPr/>
                    <a:lstStyle/>
                    <a:p>
                      <a:r>
                        <a:rPr lang="es-ES" sz="1400" dirty="0" smtClean="0"/>
                        <a:t>permiten reconocer la importancia de los proyectos de aula en la práctica educativa, circunstancia que consolida la innovación en el aula y la construcción de alternativas que propician aprendizajes pertinentes a partir del análisis del contexto en que viven los estudiantes, a través de la indagación e identificación de problemas, emprendiendo acciones de desarrollo humano sostenible.</a:t>
                      </a:r>
                    </a:p>
                    <a:p>
                      <a:r>
                        <a:rPr lang="es-ES" sz="1400" b="1" dirty="0" smtClean="0"/>
                        <a:t>A los estudiantes les impacta y motiva la diversificación de estrategias de enseñanza para aprender activamente, y cuando encuentran estos elementos en el aula, los valoran como un aporte de los docentes a procesos de aprendizaje que los incluyen en forma significativa</a:t>
                      </a:r>
                      <a:endParaRPr lang="es-CO" sz="1400" b="1" dirty="0"/>
                    </a:p>
                  </a:txBody>
                  <a:tcPr/>
                </a:tc>
              </a:tr>
              <a:tr h="2330369">
                <a:tc>
                  <a:txBody>
                    <a:bodyPr/>
                    <a:lstStyle/>
                    <a:p>
                      <a:r>
                        <a:rPr lang="es-CO" sz="1400" dirty="0" smtClean="0"/>
                        <a:t>Buenaventura,</a:t>
                      </a:r>
                      <a:r>
                        <a:rPr lang="es-CO" sz="1400" baseline="0" dirty="0" smtClean="0"/>
                        <a:t> Norma. (2015)</a:t>
                      </a:r>
                      <a:endParaRPr lang="es-CO" sz="1400" dirty="0"/>
                    </a:p>
                  </a:txBody>
                  <a:tcPr/>
                </a:tc>
                <a:tc>
                  <a:txBody>
                    <a:bodyPr/>
                    <a:lstStyle/>
                    <a:p>
                      <a:r>
                        <a:rPr lang="es-ES" sz="1400" dirty="0" smtClean="0"/>
                        <a:t>Demostrar cómo el juego es una estrategia que favorece el desarrollo de los procesos básicos del aprendizaje en el nivel de la educación preescolar de la institución educativa Félix tiberio guzmán - sede maría auxiliadora del municipio del espinal </a:t>
                      </a:r>
                      <a:endParaRPr lang="es-CO" sz="1400" dirty="0"/>
                    </a:p>
                  </a:txBody>
                  <a:tcPr/>
                </a:tc>
                <a:tc>
                  <a:txBody>
                    <a:bodyPr/>
                    <a:lstStyle/>
                    <a:p>
                      <a:r>
                        <a:rPr lang="es-ES" sz="1400" dirty="0" smtClean="0"/>
                        <a:t>El juego como estrategia pedagógica facilita el aprendizaje de conceptos básicos en el nivel de la educación preescolar.</a:t>
                      </a:r>
                    </a:p>
                    <a:p>
                      <a:r>
                        <a:rPr lang="es-ES" sz="1400" b="1" dirty="0" smtClean="0"/>
                        <a:t>Fortalecer sus aprendizajes, motivando y convocando a los niños a la integración y participación, generando bases para el pensamiento creativo</a:t>
                      </a:r>
                      <a:r>
                        <a:rPr lang="es-CO" sz="1400" b="1" dirty="0" smtClean="0"/>
                        <a:t>.</a:t>
                      </a:r>
                    </a:p>
                    <a:p>
                      <a:r>
                        <a:rPr lang="es-ES" sz="1400" dirty="0" smtClean="0"/>
                        <a:t>Permitió que los padres de familia comprendieran que el juego en el niño no solo es generador de goce y placer, sino que mediante el juego, el niño explora, descubre e interpreta su mundo </a:t>
                      </a:r>
                    </a:p>
                  </a:txBody>
                  <a:tcPr/>
                </a:tc>
              </a:tr>
            </a:tbl>
          </a:graphicData>
        </a:graphic>
      </p:graphicFrame>
    </p:spTree>
    <p:extLst>
      <p:ext uri="{BB962C8B-B14F-4D97-AF65-F5344CB8AC3E}">
        <p14:creationId xmlns:p14="http://schemas.microsoft.com/office/powerpoint/2010/main" val="1669646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16633"/>
            <a:ext cx="7886700" cy="504055"/>
          </a:xfrm>
        </p:spPr>
        <p:txBody>
          <a:bodyPr>
            <a:normAutofit fontScale="90000"/>
          </a:bodyPr>
          <a:lstStyle/>
          <a:p>
            <a:r>
              <a:rPr lang="es-CO" b="1" dirty="0"/>
              <a:t>Referentes </a:t>
            </a:r>
            <a:r>
              <a:rPr lang="es-CO" b="1" dirty="0" smtClean="0"/>
              <a:t>teóricos: Antecedentes</a:t>
            </a:r>
            <a:endParaRPr lang="es-CO" dirty="0"/>
          </a:p>
        </p:txBody>
      </p:sp>
      <p:sp>
        <p:nvSpPr>
          <p:cNvPr id="3" name="Marcador de contenido 2"/>
          <p:cNvSpPr>
            <a:spLocks noGrp="1"/>
          </p:cNvSpPr>
          <p:nvPr>
            <p:ph idx="1"/>
          </p:nvPr>
        </p:nvSpPr>
        <p:spPr/>
        <p:txBody>
          <a:bodyPr/>
          <a:lstStyle/>
          <a:p>
            <a:pPr marL="0" indent="0">
              <a:buNone/>
            </a:pPr>
            <a:r>
              <a:rPr lang="es-CO" b="1" dirty="0" smtClean="0"/>
              <a:t> </a:t>
            </a:r>
          </a:p>
          <a:p>
            <a:pPr marL="0" indent="0">
              <a:buNone/>
            </a:pPr>
            <a:endParaRPr lang="es-CO" b="1" dirty="0"/>
          </a:p>
          <a:p>
            <a:pPr marL="0" indent="0">
              <a:buNone/>
            </a:pPr>
            <a:endParaRPr lang="es-CO" b="1" dirty="0" smtClean="0"/>
          </a:p>
          <a:p>
            <a:pPr marL="0" indent="0">
              <a:buNone/>
            </a:pPr>
            <a:endParaRPr lang="es-CO" b="1"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8</a:t>
            </a:fld>
            <a:endParaRPr lang="es-CO" dirty="0"/>
          </a:p>
        </p:txBody>
      </p:sp>
      <p:graphicFrame>
        <p:nvGraphicFramePr>
          <p:cNvPr id="6" name="Tabla 5"/>
          <p:cNvGraphicFramePr>
            <a:graphicFrameLocks noGrp="1"/>
          </p:cNvGraphicFramePr>
          <p:nvPr>
            <p:extLst>
              <p:ext uri="{D42A27DB-BD31-4B8C-83A1-F6EECF244321}">
                <p14:modId xmlns:p14="http://schemas.microsoft.com/office/powerpoint/2010/main" val="3097757232"/>
              </p:ext>
            </p:extLst>
          </p:nvPr>
        </p:nvGraphicFramePr>
        <p:xfrm>
          <a:off x="179513" y="622384"/>
          <a:ext cx="8856982" cy="5547180"/>
        </p:xfrm>
        <a:graphic>
          <a:graphicData uri="http://schemas.openxmlformats.org/drawingml/2006/table">
            <a:tbl>
              <a:tblPr firstRow="1" bandRow="1">
                <a:tableStyleId>{5C22544A-7EE6-4342-B048-85BDC9FD1C3A}</a:tableStyleId>
              </a:tblPr>
              <a:tblGrid>
                <a:gridCol w="1501184"/>
                <a:gridCol w="2459255"/>
                <a:gridCol w="4896543"/>
              </a:tblGrid>
              <a:tr h="670380">
                <a:tc>
                  <a:txBody>
                    <a:bodyPr/>
                    <a:lstStyle/>
                    <a:p>
                      <a:r>
                        <a:rPr lang="es-CO" dirty="0" smtClean="0"/>
                        <a:t>Autor</a:t>
                      </a:r>
                      <a:r>
                        <a:rPr lang="es-CO" baseline="0" dirty="0" smtClean="0"/>
                        <a:t> (s) / año</a:t>
                      </a:r>
                      <a:endParaRPr lang="es-CO"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Objetivo General</a:t>
                      </a:r>
                    </a:p>
                    <a:p>
                      <a:endParaRPr lang="es-CO" dirty="0"/>
                    </a:p>
                  </a:txBody>
                  <a:tcPr/>
                </a:tc>
                <a:tc>
                  <a:txBody>
                    <a:bodyPr/>
                    <a:lstStyle/>
                    <a:p>
                      <a:r>
                        <a:rPr lang="es-CO" dirty="0" smtClean="0"/>
                        <a:t>Resultados </a:t>
                      </a:r>
                      <a:endParaRPr lang="es-CO" dirty="0"/>
                    </a:p>
                  </a:txBody>
                  <a:tcPr/>
                </a:tc>
              </a:tr>
              <a:tr h="2208244">
                <a:tc>
                  <a:txBody>
                    <a:bodyPr/>
                    <a:lstStyle/>
                    <a:p>
                      <a:r>
                        <a:rPr lang="es-CO" sz="1400" dirty="0" smtClean="0"/>
                        <a:t>Ruíz</a:t>
                      </a:r>
                      <a:r>
                        <a:rPr lang="es-CO" sz="1400" baseline="0" dirty="0" smtClean="0"/>
                        <a:t>, Belén (2016).</a:t>
                      </a:r>
                      <a:endParaRPr lang="es-CO"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dirty="0" smtClean="0"/>
                        <a:t>Educar utilizando la estimulación de los sentidos mediante planteamientos y</a:t>
                      </a:r>
                    </a:p>
                    <a:p>
                      <a:pPr marL="0" marR="0" indent="0" algn="l" defTabSz="914400" rtl="0" eaLnBrk="1" fontAlgn="auto" latinLnBrk="0" hangingPunct="1">
                        <a:lnSpc>
                          <a:spcPct val="100000"/>
                        </a:lnSpc>
                        <a:spcBef>
                          <a:spcPts val="0"/>
                        </a:spcBef>
                        <a:spcAft>
                          <a:spcPts val="0"/>
                        </a:spcAft>
                        <a:buClrTx/>
                        <a:buSzTx/>
                        <a:buFontTx/>
                        <a:buNone/>
                        <a:tabLst/>
                        <a:defRPr/>
                      </a:pPr>
                      <a:r>
                        <a:rPr lang="es-ES" sz="1400" dirty="0" smtClean="0"/>
                        <a:t>actividades basados en la pedagogía </a:t>
                      </a:r>
                      <a:r>
                        <a:rPr lang="es-ES" sz="1400" dirty="0" err="1" smtClean="0"/>
                        <a:t>Montessoriana</a:t>
                      </a:r>
                      <a:r>
                        <a:rPr lang="es-ES" sz="1400" dirty="0" smtClean="0"/>
                        <a:t>.</a:t>
                      </a:r>
                      <a:endParaRPr lang="es-CO" sz="1400" dirty="0" smtClean="0"/>
                    </a:p>
                  </a:txBody>
                  <a:tcPr/>
                </a:tc>
                <a:tc>
                  <a:txBody>
                    <a:bodyPr/>
                    <a:lstStyle/>
                    <a:p>
                      <a:r>
                        <a:rPr lang="es-ES" sz="1400" b="1" dirty="0" smtClean="0"/>
                        <a:t>La motivación del alumnado y el aprendizaje significativo han estado presentes a lo largo de todo el proyecto. </a:t>
                      </a:r>
                    </a:p>
                    <a:p>
                      <a:r>
                        <a:rPr lang="es-ES" sz="1400" dirty="0" smtClean="0"/>
                        <a:t>Contenidos que en un principio resultaban de difícil comprensión y discriminación para ellos/as se han vuelto asequibles mediante la experimentación sensorial, lo cual ha supuesto una gran mejora en el proceso de enseñanza- aprendizaje.</a:t>
                      </a:r>
                    </a:p>
                    <a:p>
                      <a:r>
                        <a:rPr lang="es-ES" sz="1400" dirty="0" smtClean="0"/>
                        <a:t>comprobar cómo los niños/as trabajan más motivados cuando los aprendizajes se dan de manera autónoma</a:t>
                      </a:r>
                    </a:p>
                    <a:p>
                      <a:r>
                        <a:rPr lang="es-ES" sz="1400" dirty="0" smtClean="0"/>
                        <a:t>mediante el uso de materiales reales</a:t>
                      </a:r>
                    </a:p>
                  </a:txBody>
                  <a:tcPr/>
                </a:tc>
              </a:tr>
              <a:tr h="2330369">
                <a:tc>
                  <a:txBody>
                    <a:bodyPr/>
                    <a:lstStyle/>
                    <a:p>
                      <a:r>
                        <a:rPr lang="es-CO" sz="1400" dirty="0" smtClean="0"/>
                        <a:t>Cano, Elena (2018). </a:t>
                      </a:r>
                      <a:endParaRPr lang="es-CO" sz="1400" dirty="0"/>
                    </a:p>
                  </a:txBody>
                  <a:tcPr/>
                </a:tc>
                <a:tc>
                  <a:txBody>
                    <a:bodyPr/>
                    <a:lstStyle/>
                    <a:p>
                      <a:r>
                        <a:rPr lang="es-ES" sz="1400" dirty="0" smtClean="0"/>
                        <a:t>Diseñar un proyecto de aula para el segundo ciclo de Educación Infantil, tomando como objeto de estudio el rol de las enfermeras</a:t>
                      </a:r>
                      <a:endParaRPr lang="es-CO" sz="1400" dirty="0"/>
                    </a:p>
                  </a:txBody>
                  <a:tcPr/>
                </a:tc>
                <a:tc>
                  <a:txBody>
                    <a:bodyPr/>
                    <a:lstStyle/>
                    <a:p>
                      <a:r>
                        <a:rPr lang="es-ES" sz="1400" dirty="0" smtClean="0"/>
                        <a:t>Dio como resultado el diseño de un proyecto de aula compuesto por doce sesiones, en el que se especifican las actividades a desarrollar, su secuenciación en el tiempo, sus contenidos, sus objetivos, su implantación en el aula, los recursos a utilizar y el sistema de evaluación a emplear.</a:t>
                      </a:r>
                    </a:p>
                    <a:p>
                      <a:r>
                        <a:rPr lang="es-ES" sz="1400" b="1" dirty="0" smtClean="0"/>
                        <a:t>La</a:t>
                      </a:r>
                      <a:r>
                        <a:rPr lang="es-ES" sz="1400" b="1" baseline="0" dirty="0" smtClean="0"/>
                        <a:t> autora manifiesta que </a:t>
                      </a:r>
                      <a:r>
                        <a:rPr lang="es-ES" sz="1400" b="1" dirty="0" smtClean="0"/>
                        <a:t>prendió a redactar correctamente un trabajo académico, a justificar teóricamente una propuesta educativa, y a diseñar un proyecto de trabajo organizándolo en sesiones para que pueda ser aplicado en un aula de educación infantil. </a:t>
                      </a:r>
                    </a:p>
                  </a:txBody>
                  <a:tcPr/>
                </a:tc>
              </a:tr>
            </a:tbl>
          </a:graphicData>
        </a:graphic>
      </p:graphicFrame>
    </p:spTree>
    <p:extLst>
      <p:ext uri="{BB962C8B-B14F-4D97-AF65-F5344CB8AC3E}">
        <p14:creationId xmlns:p14="http://schemas.microsoft.com/office/powerpoint/2010/main" val="1969608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16633"/>
            <a:ext cx="7886700" cy="504055"/>
          </a:xfrm>
        </p:spPr>
        <p:txBody>
          <a:bodyPr>
            <a:normAutofit fontScale="90000"/>
          </a:bodyPr>
          <a:lstStyle/>
          <a:p>
            <a:r>
              <a:rPr lang="es-CO" b="1" dirty="0"/>
              <a:t>Referentes </a:t>
            </a:r>
            <a:r>
              <a:rPr lang="es-CO" b="1" dirty="0" smtClean="0"/>
              <a:t>teóricos: Antecedentes</a:t>
            </a:r>
            <a:endParaRPr lang="es-CO" dirty="0"/>
          </a:p>
        </p:txBody>
      </p:sp>
      <p:sp>
        <p:nvSpPr>
          <p:cNvPr id="3" name="Marcador de contenido 2"/>
          <p:cNvSpPr>
            <a:spLocks noGrp="1"/>
          </p:cNvSpPr>
          <p:nvPr>
            <p:ph idx="1"/>
          </p:nvPr>
        </p:nvSpPr>
        <p:spPr/>
        <p:txBody>
          <a:bodyPr/>
          <a:lstStyle/>
          <a:p>
            <a:pPr marL="0" indent="0">
              <a:buNone/>
            </a:pPr>
            <a:r>
              <a:rPr lang="es-CO" b="1" dirty="0" smtClean="0"/>
              <a:t> </a:t>
            </a:r>
          </a:p>
          <a:p>
            <a:pPr marL="0" indent="0">
              <a:buNone/>
            </a:pPr>
            <a:endParaRPr lang="es-CO" b="1" dirty="0"/>
          </a:p>
          <a:p>
            <a:pPr marL="0" indent="0">
              <a:buNone/>
            </a:pPr>
            <a:endParaRPr lang="es-CO" b="1" dirty="0" smtClean="0"/>
          </a:p>
          <a:p>
            <a:pPr marL="0" indent="0">
              <a:buNone/>
            </a:pPr>
            <a:endParaRPr lang="es-CO" b="1"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A0D7ED8E-E8F2-40C2-AF71-A534DDE5582E}" type="slidenum">
              <a:rPr lang="es-CO" smtClean="0"/>
              <a:pPr/>
              <a:t>9</a:t>
            </a:fld>
            <a:endParaRPr lang="es-CO" dirty="0"/>
          </a:p>
        </p:txBody>
      </p:sp>
      <p:graphicFrame>
        <p:nvGraphicFramePr>
          <p:cNvPr id="6" name="Tabla 5"/>
          <p:cNvGraphicFramePr>
            <a:graphicFrameLocks noGrp="1"/>
          </p:cNvGraphicFramePr>
          <p:nvPr>
            <p:extLst>
              <p:ext uri="{D42A27DB-BD31-4B8C-83A1-F6EECF244321}">
                <p14:modId xmlns:p14="http://schemas.microsoft.com/office/powerpoint/2010/main" val="1964006880"/>
              </p:ext>
            </p:extLst>
          </p:nvPr>
        </p:nvGraphicFramePr>
        <p:xfrm>
          <a:off x="179513" y="622384"/>
          <a:ext cx="8856982" cy="5225789"/>
        </p:xfrm>
        <a:graphic>
          <a:graphicData uri="http://schemas.openxmlformats.org/drawingml/2006/table">
            <a:tbl>
              <a:tblPr firstRow="1" bandRow="1">
                <a:tableStyleId>{5C22544A-7EE6-4342-B048-85BDC9FD1C3A}</a:tableStyleId>
              </a:tblPr>
              <a:tblGrid>
                <a:gridCol w="1501184"/>
                <a:gridCol w="2459255"/>
                <a:gridCol w="4896543"/>
              </a:tblGrid>
              <a:tr h="670380">
                <a:tc>
                  <a:txBody>
                    <a:bodyPr/>
                    <a:lstStyle/>
                    <a:p>
                      <a:r>
                        <a:rPr lang="es-CO" dirty="0" smtClean="0"/>
                        <a:t>Autor</a:t>
                      </a:r>
                      <a:r>
                        <a:rPr lang="es-CO" baseline="0" dirty="0" smtClean="0"/>
                        <a:t> (s) / año</a:t>
                      </a:r>
                      <a:endParaRPr lang="es-CO"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Objetivo General</a:t>
                      </a:r>
                    </a:p>
                    <a:p>
                      <a:endParaRPr lang="es-CO" dirty="0"/>
                    </a:p>
                  </a:txBody>
                  <a:tcPr/>
                </a:tc>
                <a:tc>
                  <a:txBody>
                    <a:bodyPr/>
                    <a:lstStyle/>
                    <a:p>
                      <a:r>
                        <a:rPr lang="es-CO" dirty="0" smtClean="0"/>
                        <a:t>Resultados </a:t>
                      </a:r>
                      <a:endParaRPr lang="es-CO" dirty="0"/>
                    </a:p>
                  </a:txBody>
                  <a:tcPr/>
                </a:tc>
              </a:tr>
              <a:tr h="2064228">
                <a:tc>
                  <a:txBody>
                    <a:bodyPr/>
                    <a:lstStyle/>
                    <a:p>
                      <a:r>
                        <a:rPr lang="es-CO" sz="1400" dirty="0" smtClean="0"/>
                        <a:t>Montenegro</a:t>
                      </a:r>
                      <a:r>
                        <a:rPr lang="es-CO" sz="1400" baseline="0" dirty="0" smtClean="0"/>
                        <a:t>, </a:t>
                      </a:r>
                      <a:r>
                        <a:rPr lang="es-CO" sz="1400" baseline="0" dirty="0" err="1" smtClean="0"/>
                        <a:t>Dollys</a:t>
                      </a:r>
                      <a:r>
                        <a:rPr lang="es-CO" sz="1400" baseline="0" dirty="0" smtClean="0"/>
                        <a:t> (2017). </a:t>
                      </a:r>
                      <a:endParaRPr lang="es-CO"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400" dirty="0" smtClean="0"/>
                        <a:t>Analizar la historia e impacto del proyecto pedagógico de aula “Mis Piruetas” como dispositivo pedagógico para la formación integral de los niños y niñas de la institución Educativa Román Chica Olaya. Sede los Platanales.</a:t>
                      </a:r>
                      <a:endParaRPr lang="es-CO" sz="1400" dirty="0" smtClean="0"/>
                    </a:p>
                  </a:txBody>
                  <a:tcPr/>
                </a:tc>
                <a:tc>
                  <a:txBody>
                    <a:bodyPr/>
                    <a:lstStyle/>
                    <a:p>
                      <a:r>
                        <a:rPr lang="es-ES" sz="1400" b="1" dirty="0" smtClean="0"/>
                        <a:t>Evidencia la importancia que tiene el</a:t>
                      </a:r>
                      <a:r>
                        <a:rPr lang="es-ES" sz="1400" b="1" baseline="0" dirty="0" smtClean="0"/>
                        <a:t> PPA </a:t>
                      </a:r>
                      <a:r>
                        <a:rPr lang="es-ES" sz="1400" b="1" dirty="0" smtClean="0"/>
                        <a:t>para la formación integral en las dimensiones del desarrollo de los niños y niñas del grado transición, las actividades propiciaron un trabajo individual, colaborativo dentro y fuera del aula.</a:t>
                      </a:r>
                    </a:p>
                    <a:p>
                      <a:r>
                        <a:rPr lang="es-ES" sz="1400" dirty="0" smtClean="0"/>
                        <a:t>El trabajo en equipo y en entorno son métodos que favorecen la relación las dimensiones del desarrollo de los estudiantes, relacionarse con otros y con el entorno.</a:t>
                      </a:r>
                    </a:p>
                    <a:p>
                      <a:r>
                        <a:rPr lang="es-ES" sz="1400" dirty="0" smtClean="0"/>
                        <a:t>Lograron aumentar el interés de los niños y niñas en cada actividad</a:t>
                      </a:r>
                      <a:r>
                        <a:rPr lang="es-ES" sz="1400" baseline="0" dirty="0" smtClean="0"/>
                        <a:t> y que expresaran sus sentimientos y emociones.</a:t>
                      </a:r>
                      <a:endParaRPr lang="es-ES" sz="1400" dirty="0" smtClean="0"/>
                    </a:p>
                  </a:txBody>
                  <a:tcPr/>
                </a:tc>
              </a:tr>
              <a:tr h="2330369">
                <a:tc>
                  <a:txBody>
                    <a:bodyPr/>
                    <a:lstStyle/>
                    <a:p>
                      <a:r>
                        <a:rPr lang="es-CO" sz="1400" dirty="0" err="1" smtClean="0"/>
                        <a:t>Rátiva</a:t>
                      </a:r>
                      <a:r>
                        <a:rPr lang="es-CO" sz="1400" dirty="0" smtClean="0"/>
                        <a:t>,</a:t>
                      </a:r>
                      <a:r>
                        <a:rPr lang="es-CO" sz="1400" baseline="0" dirty="0" smtClean="0"/>
                        <a:t> Luz y Quintero, </a:t>
                      </a:r>
                      <a:r>
                        <a:rPr lang="es-CO" sz="1400" baseline="0" dirty="0" err="1" smtClean="0"/>
                        <a:t>Natali</a:t>
                      </a:r>
                      <a:r>
                        <a:rPr lang="es-CO" sz="1400" baseline="0" dirty="0" smtClean="0"/>
                        <a:t> (2016). </a:t>
                      </a:r>
                      <a:endParaRPr lang="es-CO" sz="1400" dirty="0"/>
                    </a:p>
                  </a:txBody>
                  <a:tcPr/>
                </a:tc>
                <a:tc>
                  <a:txBody>
                    <a:bodyPr/>
                    <a:lstStyle/>
                    <a:p>
                      <a:r>
                        <a:rPr lang="es-ES" sz="1400" dirty="0" smtClean="0"/>
                        <a:t>Establecer de qué manera un proyecto de aula potencia la dimensión comunicativa de los niños de grado transición del Colegio Robert Francis Kennedy.</a:t>
                      </a:r>
                      <a:endParaRPr lang="es-CO" sz="1400" dirty="0"/>
                    </a:p>
                  </a:txBody>
                  <a:tcPr/>
                </a:tc>
                <a:tc>
                  <a:txBody>
                    <a:bodyPr/>
                    <a:lstStyle/>
                    <a:p>
                      <a:r>
                        <a:rPr lang="es-ES" sz="1400" b="1" dirty="0" smtClean="0"/>
                        <a:t>El proyecto de aula como estrategia utilizada</a:t>
                      </a:r>
                      <a:r>
                        <a:rPr lang="es-ES" sz="1400" b="1" baseline="0" dirty="0" smtClean="0"/>
                        <a:t> </a:t>
                      </a:r>
                      <a:r>
                        <a:rPr lang="es-ES" sz="1400" b="1" dirty="0" smtClean="0"/>
                        <a:t>tuvo un gran beneficio en los niños del grado 02 de transición al potenciar y fortalecer sus procesos escriturales significativamente.</a:t>
                      </a:r>
                    </a:p>
                    <a:p>
                      <a:r>
                        <a:rPr lang="es-ES" sz="1400" dirty="0" smtClean="0"/>
                        <a:t>Los estudiantes que participaron del proyecto de aula "los dinosaurios se comunican" mostraron un incremento en el desarrollo de la dimensión comunicativa en relación al proceso escritural dando un papel importante a la zona de desarrollo próximo</a:t>
                      </a:r>
                    </a:p>
                  </a:txBody>
                  <a:tcPr/>
                </a:tc>
              </a:tr>
            </a:tbl>
          </a:graphicData>
        </a:graphic>
      </p:graphicFrame>
    </p:spTree>
    <p:extLst>
      <p:ext uri="{BB962C8B-B14F-4D97-AF65-F5344CB8AC3E}">
        <p14:creationId xmlns:p14="http://schemas.microsoft.com/office/powerpoint/2010/main" val="1895644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Patrón de Diapositivas - CURN Institucional 2">
  <a:themeElements>
    <a:clrScheme name="Personalizado 1">
      <a:dk1>
        <a:srgbClr val="4D4D4F"/>
      </a:dk1>
      <a:lt1>
        <a:srgbClr val="FFFFFF"/>
      </a:lt1>
      <a:dk2>
        <a:srgbClr val="4D4D4F"/>
      </a:dk2>
      <a:lt2>
        <a:srgbClr val="E7E6E6"/>
      </a:lt2>
      <a:accent1>
        <a:srgbClr val="009688"/>
      </a:accent1>
      <a:accent2>
        <a:srgbClr val="F29400"/>
      </a:accent2>
      <a:accent3>
        <a:srgbClr val="8BC34A"/>
      </a:accent3>
      <a:accent4>
        <a:srgbClr val="FFD347"/>
      </a:accent4>
      <a:accent5>
        <a:srgbClr val="8EAADB"/>
      </a:accent5>
      <a:accent6>
        <a:srgbClr val="B3B3B3"/>
      </a:accent6>
      <a:hlink>
        <a:srgbClr val="00BCAF"/>
      </a:hlink>
      <a:folHlink>
        <a:srgbClr val="4472C4"/>
      </a:folHlink>
    </a:clrScheme>
    <a:fontScheme name="Personalizado 1">
      <a:majorFont>
        <a:latin typeface="Bebas Neue"/>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EB4196C54E44445BAD08D6A751CDE06" ma:contentTypeVersion="4" ma:contentTypeDescription="Crear nuevo documento." ma:contentTypeScope="" ma:versionID="b3ef88cd4ee92972209e6bbea059bfb1">
  <xsd:schema xmlns:xsd="http://www.w3.org/2001/XMLSchema" xmlns:xs="http://www.w3.org/2001/XMLSchema" xmlns:p="http://schemas.microsoft.com/office/2006/metadata/properties" xmlns:ns2="d59b108d-15ca-4982-90d9-06e7edf68a2b" xmlns:ns3="d87e311a-3189-4e21-b382-24efb47d630c" targetNamespace="http://schemas.microsoft.com/office/2006/metadata/properties" ma:root="true" ma:fieldsID="5ec3f3ae386f3bd17be4a843bab4f6ca" ns2:_="" ns3:_="">
    <xsd:import namespace="d59b108d-15ca-4982-90d9-06e7edf68a2b"/>
    <xsd:import namespace="d87e311a-3189-4e21-b382-24efb47d630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9b108d-15ca-4982-90d9-06e7edf68a2b"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87e311a-3189-4e21-b382-24efb47d630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d59b108d-15ca-4982-90d9-06e7edf68a2b">YFK4DU5AZTUV-477090005-1994</_dlc_DocId>
    <_dlc_DocIdUrl xmlns="d59b108d-15ca-4982-90d9-06e7edf68a2b">
      <Url>https://unicurn.sharepoint.com/sites/public/_layouts/15/DocIdRedir.aspx?ID=YFK4DU5AZTUV-477090005-1994</Url>
      <Description>YFK4DU5AZTUV-477090005-1994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53E7FB6-8A02-413A-BC88-53EE90D29A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9b108d-15ca-4982-90d9-06e7edf68a2b"/>
    <ds:schemaRef ds:uri="d87e311a-3189-4e21-b382-24efb47d63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E53881-BEF9-4599-9D28-EAB77C8F9DC7}">
  <ds:schemaRefs>
    <ds:schemaRef ds:uri="http://schemas.microsoft.com/sharepoint/v3/contenttype/forms"/>
  </ds:schemaRefs>
</ds:datastoreItem>
</file>

<file path=customXml/itemProps3.xml><?xml version="1.0" encoding="utf-8"?>
<ds:datastoreItem xmlns:ds="http://schemas.openxmlformats.org/officeDocument/2006/customXml" ds:itemID="{207C5988-84CB-4D01-9DCB-46759770B49E}">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d87e311a-3189-4e21-b382-24efb47d630c"/>
    <ds:schemaRef ds:uri="http://purl.org/dc/terms/"/>
    <ds:schemaRef ds:uri="http://schemas.openxmlformats.org/package/2006/metadata/core-properties"/>
    <ds:schemaRef ds:uri="d59b108d-15ca-4982-90d9-06e7edf68a2b"/>
    <ds:schemaRef ds:uri="http://www.w3.org/XML/1998/namespace"/>
    <ds:schemaRef ds:uri="http://purl.org/dc/dcmitype/"/>
  </ds:schemaRefs>
</ds:datastoreItem>
</file>

<file path=customXml/itemProps4.xml><?xml version="1.0" encoding="utf-8"?>
<ds:datastoreItem xmlns:ds="http://schemas.openxmlformats.org/officeDocument/2006/customXml" ds:itemID="{C3075419-A04C-4977-BAD3-6D21B24F7EDA}">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35179</TotalTime>
  <Words>4011</Words>
  <Application>Microsoft Office PowerPoint</Application>
  <PresentationFormat>Presentación en pantalla (4:3)</PresentationFormat>
  <Paragraphs>431</Paragraphs>
  <Slides>43</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43</vt:i4>
      </vt:variant>
    </vt:vector>
  </HeadingPairs>
  <TitlesOfParts>
    <vt:vector size="51" baseType="lpstr">
      <vt:lpstr>Bebas Neue Regular</vt:lpstr>
      <vt:lpstr>Arial</vt:lpstr>
      <vt:lpstr>Arial Black</vt:lpstr>
      <vt:lpstr>Bebas Neue</vt:lpstr>
      <vt:lpstr>Arial Unicode MS</vt:lpstr>
      <vt:lpstr>Calibri</vt:lpstr>
      <vt:lpstr>Symbol</vt:lpstr>
      <vt:lpstr>Patrón de Diapositivas - CURN Institucional 2</vt:lpstr>
      <vt:lpstr> Seminario de investigación v semestre  exPonentes: Massiel revolledo chico – paula Camacho parra   Docente coordinador: Oleg Vásquez Arrieta   </vt:lpstr>
      <vt:lpstr>Núcleo problemico </vt:lpstr>
      <vt:lpstr>Descripción del problema</vt:lpstr>
      <vt:lpstr>formulación del problema</vt:lpstr>
      <vt:lpstr>Objetivos</vt:lpstr>
      <vt:lpstr>Objetivos</vt:lpstr>
      <vt:lpstr>Referentes teóricos: Antecedentes</vt:lpstr>
      <vt:lpstr>Referentes teóricos: Antecedentes</vt:lpstr>
      <vt:lpstr>Referentes teóricos: Antecedentes</vt:lpstr>
      <vt:lpstr>referente conceptual</vt:lpstr>
      <vt:lpstr> referente conceptual: Práctica pedagógica (MEN)</vt:lpstr>
      <vt:lpstr>Referente teórico: Tipos de prácticas (MEN)</vt:lpstr>
      <vt:lpstr>Referente teórico: Tipos de prácticas (MEN)</vt:lpstr>
      <vt:lpstr>Referente teórico: Tipos de prácticas (MEN)</vt:lpstr>
      <vt:lpstr>Metodología </vt:lpstr>
      <vt:lpstr>Metodología </vt:lpstr>
      <vt:lpstr>Metodología </vt:lpstr>
      <vt:lpstr> Resultados  </vt:lpstr>
      <vt:lpstr>Resultados</vt:lpstr>
      <vt:lpstr> Resultados para el primer objetivo específico:   </vt:lpstr>
      <vt:lpstr>De cómo se llegó al proyecto tres  rutas:</vt:lpstr>
      <vt:lpstr>De las necesidades o problemáticas identificadas </vt:lpstr>
      <vt:lpstr>De las necesidades o problemáticas identificadas </vt:lpstr>
      <vt:lpstr>Resultados para el segundo objetivo específico </vt:lpstr>
      <vt:lpstr>De los componentes del diseño de los proyectos de aula </vt:lpstr>
      <vt:lpstr>De los contenidos de los proyectos de aula  </vt:lpstr>
      <vt:lpstr>lo que se pretende con los proyectos.</vt:lpstr>
      <vt:lpstr>lo que se pretende con los proyectos.</vt:lpstr>
      <vt:lpstr>cómo se pretende lograr .</vt:lpstr>
      <vt:lpstr>De las actividades propuestas</vt:lpstr>
      <vt:lpstr>Conclusiones </vt:lpstr>
      <vt:lpstr>Conclusiones </vt:lpstr>
      <vt:lpstr>Conclusiones </vt:lpstr>
      <vt:lpstr>Conclusiones </vt:lpstr>
      <vt:lpstr>Recomendaciones </vt:lpstr>
      <vt:lpstr>Referencias bibliográficas </vt:lpstr>
      <vt:lpstr>Presentación de PowerPoint</vt:lpstr>
      <vt:lpstr>Presentación de PowerPoint</vt:lpstr>
      <vt:lpstr>De las actividades propuestas</vt:lpstr>
      <vt:lpstr>De las actividades propuestas</vt:lpstr>
      <vt:lpstr>Resultados: Proyectos de aula </vt:lpstr>
      <vt:lpstr>Resultados: Proyectos de aula </vt:lpstr>
      <vt:lpstr>Resultados: Proyectos de aula </vt:lpstr>
    </vt:vector>
  </TitlesOfParts>
  <Company>CURN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Soporte Tec Autoevaluacion</dc:creator>
  <cp:lastModifiedBy>Usuario</cp:lastModifiedBy>
  <cp:revision>1471</cp:revision>
  <cp:lastPrinted>2014-05-02T21:46:48Z</cp:lastPrinted>
  <dcterms:created xsi:type="dcterms:W3CDTF">2013-02-06T15:04:23Z</dcterms:created>
  <dcterms:modified xsi:type="dcterms:W3CDTF">2020-05-22T20:42:46Z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0x0101002EB4196C54E44445BAD08D6A751CDE06</vt:lpwstr>
  </property>
  <property fmtid="{D5CDD505-2E9C-101B-9397-08002B2CF9AE}" pid="3" name="_dlc_DocIdItemGuid">
    <vt:lpwstr>51282f56-c565-4964-8877-8cc5b0a2dd72</vt:lpwstr>
  </property>
</Properties>
</file>